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sldIdLst>
    <p:sldId id="257" r:id="rId2"/>
    <p:sldId id="258" r:id="rId3"/>
    <p:sldId id="429" r:id="rId4"/>
    <p:sldId id="430" r:id="rId5"/>
    <p:sldId id="431" r:id="rId6"/>
    <p:sldId id="432" r:id="rId7"/>
    <p:sldId id="522" r:id="rId8"/>
    <p:sldId id="433" r:id="rId9"/>
    <p:sldId id="435" r:id="rId10"/>
    <p:sldId id="436" r:id="rId11"/>
    <p:sldId id="437" r:id="rId12"/>
    <p:sldId id="438" r:id="rId13"/>
    <p:sldId id="439" r:id="rId14"/>
    <p:sldId id="440" r:id="rId15"/>
    <p:sldId id="441" r:id="rId16"/>
    <p:sldId id="442" r:id="rId17"/>
    <p:sldId id="538" r:id="rId18"/>
    <p:sldId id="443" r:id="rId19"/>
    <p:sldId id="444" r:id="rId20"/>
    <p:sldId id="445" r:id="rId21"/>
    <p:sldId id="531" r:id="rId22"/>
    <p:sldId id="537" r:id="rId23"/>
    <p:sldId id="448" r:id="rId24"/>
    <p:sldId id="449" r:id="rId25"/>
    <p:sldId id="528" r:id="rId26"/>
    <p:sldId id="529" r:id="rId27"/>
    <p:sldId id="530" r:id="rId28"/>
    <p:sldId id="451" r:id="rId29"/>
    <p:sldId id="452" r:id="rId30"/>
    <p:sldId id="539" r:id="rId31"/>
    <p:sldId id="453" r:id="rId32"/>
    <p:sldId id="532" r:id="rId33"/>
    <p:sldId id="533" r:id="rId34"/>
    <p:sldId id="454" r:id="rId35"/>
    <p:sldId id="455" r:id="rId36"/>
    <p:sldId id="456" r:id="rId37"/>
    <p:sldId id="457" r:id="rId38"/>
    <p:sldId id="458" r:id="rId39"/>
    <p:sldId id="459" r:id="rId40"/>
    <p:sldId id="536" r:id="rId41"/>
    <p:sldId id="460" r:id="rId42"/>
    <p:sldId id="542" r:id="rId43"/>
    <p:sldId id="461" r:id="rId44"/>
    <p:sldId id="464" r:id="rId45"/>
    <p:sldId id="465" r:id="rId46"/>
    <p:sldId id="466" r:id="rId47"/>
    <p:sldId id="467" r:id="rId48"/>
    <p:sldId id="468" r:id="rId49"/>
    <p:sldId id="543" r:id="rId50"/>
    <p:sldId id="469" r:id="rId51"/>
    <p:sldId id="470" r:id="rId52"/>
    <p:sldId id="471" r:id="rId53"/>
    <p:sldId id="472" r:id="rId54"/>
    <p:sldId id="534" r:id="rId55"/>
    <p:sldId id="473" r:id="rId56"/>
    <p:sldId id="474" r:id="rId57"/>
    <p:sldId id="475" r:id="rId58"/>
    <p:sldId id="476" r:id="rId59"/>
    <p:sldId id="477" r:id="rId60"/>
    <p:sldId id="478" r:id="rId61"/>
    <p:sldId id="479" r:id="rId62"/>
    <p:sldId id="480" r:id="rId63"/>
    <p:sldId id="481" r:id="rId64"/>
    <p:sldId id="482" r:id="rId65"/>
    <p:sldId id="483" r:id="rId66"/>
    <p:sldId id="484" r:id="rId67"/>
    <p:sldId id="485" r:id="rId68"/>
    <p:sldId id="486" r:id="rId69"/>
    <p:sldId id="517" r:id="rId70"/>
    <p:sldId id="518" r:id="rId71"/>
    <p:sldId id="519" r:id="rId72"/>
    <p:sldId id="491" r:id="rId73"/>
    <p:sldId id="492" r:id="rId74"/>
    <p:sldId id="494" r:id="rId75"/>
    <p:sldId id="500" r:id="rId76"/>
    <p:sldId id="487" r:id="rId77"/>
    <p:sldId id="488" r:id="rId78"/>
    <p:sldId id="489" r:id="rId79"/>
    <p:sldId id="490" r:id="rId80"/>
    <p:sldId id="501" r:id="rId81"/>
    <p:sldId id="502" r:id="rId82"/>
    <p:sldId id="544" r:id="rId83"/>
    <p:sldId id="545" r:id="rId84"/>
    <p:sldId id="504" r:id="rId85"/>
    <p:sldId id="505" r:id="rId86"/>
    <p:sldId id="506" r:id="rId87"/>
    <p:sldId id="535" r:id="rId88"/>
    <p:sldId id="507" r:id="rId89"/>
    <p:sldId id="510" r:id="rId90"/>
    <p:sldId id="512" r:id="rId91"/>
    <p:sldId id="513" r:id="rId92"/>
    <p:sldId id="511" r:id="rId93"/>
    <p:sldId id="540" r:id="rId94"/>
    <p:sldId id="541" r:id="rId95"/>
  </p:sldIdLst>
  <p:sldSz cx="9144000" cy="6858000" type="screen4x3"/>
  <p:notesSz cx="6858000" cy="9144000"/>
  <p:defaultTextStyle>
    <a:defPPr>
      <a:defRPr lang="zh-CN"/>
    </a:defPPr>
    <a:lvl1pPr algn="ctr" rtl="0" fontAlgn="base">
      <a:spcBef>
        <a:spcPct val="50000"/>
      </a:spcBef>
      <a:spcAft>
        <a:spcPct val="0"/>
      </a:spcAft>
      <a:defRPr sz="2400" b="1" kern="1200">
        <a:solidFill>
          <a:schemeClr val="tx1"/>
        </a:solidFill>
        <a:latin typeface="Verdana" pitchFamily="34" charset="0"/>
        <a:ea typeface="宋体" charset="-122"/>
        <a:cs typeface="+mn-cs"/>
      </a:defRPr>
    </a:lvl1pPr>
    <a:lvl2pPr marL="457200" algn="ctr" rtl="0" fontAlgn="base">
      <a:spcBef>
        <a:spcPct val="50000"/>
      </a:spcBef>
      <a:spcAft>
        <a:spcPct val="0"/>
      </a:spcAft>
      <a:defRPr sz="2400" b="1" kern="1200">
        <a:solidFill>
          <a:schemeClr val="tx1"/>
        </a:solidFill>
        <a:latin typeface="Verdana" pitchFamily="34" charset="0"/>
        <a:ea typeface="宋体" charset="-122"/>
        <a:cs typeface="+mn-cs"/>
      </a:defRPr>
    </a:lvl2pPr>
    <a:lvl3pPr marL="914400" algn="ctr" rtl="0" fontAlgn="base">
      <a:spcBef>
        <a:spcPct val="50000"/>
      </a:spcBef>
      <a:spcAft>
        <a:spcPct val="0"/>
      </a:spcAft>
      <a:defRPr sz="2400" b="1" kern="1200">
        <a:solidFill>
          <a:schemeClr val="tx1"/>
        </a:solidFill>
        <a:latin typeface="Verdana" pitchFamily="34" charset="0"/>
        <a:ea typeface="宋体" charset="-122"/>
        <a:cs typeface="+mn-cs"/>
      </a:defRPr>
    </a:lvl3pPr>
    <a:lvl4pPr marL="1371600" algn="ctr" rtl="0" fontAlgn="base">
      <a:spcBef>
        <a:spcPct val="50000"/>
      </a:spcBef>
      <a:spcAft>
        <a:spcPct val="0"/>
      </a:spcAft>
      <a:defRPr sz="2400" b="1" kern="1200">
        <a:solidFill>
          <a:schemeClr val="tx1"/>
        </a:solidFill>
        <a:latin typeface="Verdana" pitchFamily="34" charset="0"/>
        <a:ea typeface="宋体" charset="-122"/>
        <a:cs typeface="+mn-cs"/>
      </a:defRPr>
    </a:lvl4pPr>
    <a:lvl5pPr marL="1828800" algn="ctr" rtl="0" fontAlgn="base">
      <a:spcBef>
        <a:spcPct val="50000"/>
      </a:spcBef>
      <a:spcAft>
        <a:spcPct val="0"/>
      </a:spcAft>
      <a:defRPr sz="2400" b="1" kern="1200">
        <a:solidFill>
          <a:schemeClr val="tx1"/>
        </a:solidFill>
        <a:latin typeface="Verdana" pitchFamily="34" charset="0"/>
        <a:ea typeface="宋体" charset="-122"/>
        <a:cs typeface="+mn-cs"/>
      </a:defRPr>
    </a:lvl5pPr>
    <a:lvl6pPr marL="2286000" algn="l" defTabSz="914400" rtl="0" eaLnBrk="1" latinLnBrk="0" hangingPunct="1">
      <a:defRPr sz="2400" b="1" kern="1200">
        <a:solidFill>
          <a:schemeClr val="tx1"/>
        </a:solidFill>
        <a:latin typeface="Verdana" pitchFamily="34" charset="0"/>
        <a:ea typeface="宋体" charset="-122"/>
        <a:cs typeface="+mn-cs"/>
      </a:defRPr>
    </a:lvl6pPr>
    <a:lvl7pPr marL="2743200" algn="l" defTabSz="914400" rtl="0" eaLnBrk="1" latinLnBrk="0" hangingPunct="1">
      <a:defRPr sz="2400" b="1" kern="1200">
        <a:solidFill>
          <a:schemeClr val="tx1"/>
        </a:solidFill>
        <a:latin typeface="Verdana" pitchFamily="34" charset="0"/>
        <a:ea typeface="宋体" charset="-122"/>
        <a:cs typeface="+mn-cs"/>
      </a:defRPr>
    </a:lvl7pPr>
    <a:lvl8pPr marL="3200400" algn="l" defTabSz="914400" rtl="0" eaLnBrk="1" latinLnBrk="0" hangingPunct="1">
      <a:defRPr sz="2400" b="1" kern="1200">
        <a:solidFill>
          <a:schemeClr val="tx1"/>
        </a:solidFill>
        <a:latin typeface="Verdana" pitchFamily="34" charset="0"/>
        <a:ea typeface="宋体" charset="-122"/>
        <a:cs typeface="+mn-cs"/>
      </a:defRPr>
    </a:lvl8pPr>
    <a:lvl9pPr marL="3657600" algn="l" defTabSz="914400" rtl="0" eaLnBrk="1" latinLnBrk="0" hangingPunct="1">
      <a:defRPr sz="2400" b="1" kern="1200">
        <a:solidFill>
          <a:schemeClr val="tx1"/>
        </a:solidFill>
        <a:latin typeface="Verdana"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66C"/>
    <a:srgbClr val="004182"/>
    <a:srgbClr val="00458A"/>
    <a:srgbClr val="006BD6"/>
    <a:srgbClr val="0097E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22" autoAdjust="0"/>
    <p:restoredTop sz="94631" autoAdjust="0"/>
  </p:normalViewPr>
  <p:slideViewPr>
    <p:cSldViewPr>
      <p:cViewPr>
        <p:scale>
          <a:sx n="90" d="100"/>
          <a:sy n="90" d="100"/>
        </p:scale>
        <p:origin x="-870" y="-6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2" name="Freeform 23"/>
            <p:cNvSpPr>
              <a:spLocks/>
            </p:cNvSpPr>
            <p:nvPr/>
          </p:nvSpPr>
          <p:spPr bwMode="hidden">
            <a:xfrm>
              <a:off x="5041" y="0"/>
              <a:ext cx="719" cy="845"/>
            </a:xfrm>
            <a:custGeom>
              <a:avLst/>
              <a:gdLst>
                <a:gd name="T0" fmla="*/ 743 w 717"/>
                <a:gd name="T1" fmla="*/ 845 h 845"/>
                <a:gd name="T2" fmla="*/ 743 w 717"/>
                <a:gd name="T3" fmla="*/ 821 h 845"/>
                <a:gd name="T4" fmla="*/ 600 w 717"/>
                <a:gd name="T5" fmla="*/ 605 h 845"/>
                <a:gd name="T6" fmla="*/ 419 w 717"/>
                <a:gd name="T7" fmla="*/ 396 h 845"/>
                <a:gd name="T8" fmla="*/ 234 w 717"/>
                <a:gd name="T9" fmla="*/ 192 h 845"/>
                <a:gd name="T10" fmla="*/ 17 w 717"/>
                <a:gd name="T11" fmla="*/ 0 h 845"/>
                <a:gd name="T12" fmla="*/ 0 w 717"/>
                <a:gd name="T13" fmla="*/ 0 h 845"/>
                <a:gd name="T14" fmla="*/ 222 w 717"/>
                <a:gd name="T15" fmla="*/ 198 h 845"/>
                <a:gd name="T16" fmla="*/ 413 w 717"/>
                <a:gd name="T17" fmla="*/ 408 h 845"/>
                <a:gd name="T18" fmla="*/ 594 w 717"/>
                <a:gd name="T19" fmla="*/ 623 h 845"/>
                <a:gd name="T20" fmla="*/ 743 w 717"/>
                <a:gd name="T21" fmla="*/ 845 h 845"/>
                <a:gd name="T22" fmla="*/ 743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24"/>
            <p:cNvSpPr>
              <a:spLocks/>
            </p:cNvSpPr>
            <p:nvPr/>
          </p:nvSpPr>
          <p:spPr bwMode="hidden">
            <a:xfrm>
              <a:off x="5352" y="0"/>
              <a:ext cx="408" cy="414"/>
            </a:xfrm>
            <a:custGeom>
              <a:avLst/>
              <a:gdLst>
                <a:gd name="T0" fmla="*/ 420 w 407"/>
                <a:gd name="T1" fmla="*/ 414 h 414"/>
                <a:gd name="T2" fmla="*/ 420 w 407"/>
                <a:gd name="T3" fmla="*/ 396 h 414"/>
                <a:gd name="T4" fmla="*/ 235 w 407"/>
                <a:gd name="T5" fmla="*/ 192 h 414"/>
                <a:gd name="T6" fmla="*/ 12 w 407"/>
                <a:gd name="T7" fmla="*/ 0 h 414"/>
                <a:gd name="T8" fmla="*/ 0 w 407"/>
                <a:gd name="T9" fmla="*/ 0 h 414"/>
                <a:gd name="T10" fmla="*/ 108 w 407"/>
                <a:gd name="T11" fmla="*/ 102 h 414"/>
                <a:gd name="T12" fmla="*/ 229 w 407"/>
                <a:gd name="T13" fmla="*/ 204 h 414"/>
                <a:gd name="T14" fmla="*/ 420 w 407"/>
                <a:gd name="T15" fmla="*/ 414 h 414"/>
                <a:gd name="T16" fmla="*/ 420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26"/>
            <p:cNvSpPr>
              <a:spLocks/>
            </p:cNvSpPr>
            <p:nvPr/>
          </p:nvSpPr>
          <p:spPr bwMode="hidden">
            <a:xfrm>
              <a:off x="6" y="0"/>
              <a:ext cx="588" cy="599"/>
            </a:xfrm>
            <a:custGeom>
              <a:avLst/>
              <a:gdLst>
                <a:gd name="T0" fmla="*/ 612 w 586"/>
                <a:gd name="T1" fmla="*/ 0 h 599"/>
                <a:gd name="T2" fmla="*/ 594 w 586"/>
                <a:gd name="T3" fmla="*/ 0 h 599"/>
                <a:gd name="T4" fmla="*/ 420 w 586"/>
                <a:gd name="T5" fmla="*/ 132 h 599"/>
                <a:gd name="T6" fmla="*/ 270 w 586"/>
                <a:gd name="T7" fmla="*/ 270 h 599"/>
                <a:gd name="T8" fmla="*/ 120 w 586"/>
                <a:gd name="T9" fmla="*/ 420 h 599"/>
                <a:gd name="T10" fmla="*/ 0 w 586"/>
                <a:gd name="T11" fmla="*/ 575 h 599"/>
                <a:gd name="T12" fmla="*/ 0 w 586"/>
                <a:gd name="T13" fmla="*/ 599 h 599"/>
                <a:gd name="T14" fmla="*/ 120 w 586"/>
                <a:gd name="T15" fmla="*/ 432 h 599"/>
                <a:gd name="T16" fmla="*/ 270 w 586"/>
                <a:gd name="T17" fmla="*/ 282 h 599"/>
                <a:gd name="T18" fmla="*/ 426 w 586"/>
                <a:gd name="T19" fmla="*/ 138 h 599"/>
                <a:gd name="T20" fmla="*/ 612 w 586"/>
                <a:gd name="T21" fmla="*/ 0 h 599"/>
                <a:gd name="T22" fmla="*/ 612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27"/>
            <p:cNvSpPr>
              <a:spLocks/>
            </p:cNvSpPr>
            <p:nvPr/>
          </p:nvSpPr>
          <p:spPr bwMode="hidden">
            <a:xfrm>
              <a:off x="6" y="0"/>
              <a:ext cx="270" cy="252"/>
            </a:xfrm>
            <a:custGeom>
              <a:avLst/>
              <a:gdLst>
                <a:gd name="T0" fmla="*/ 282 w 269"/>
                <a:gd name="T1" fmla="*/ 0 h 252"/>
                <a:gd name="T2" fmla="*/ 264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82 w 269"/>
                <a:gd name="T15" fmla="*/ 0 h 252"/>
                <a:gd name="T16" fmla="*/ 282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63"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52264"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1D9EEBD7-5845-4E60-BBD7-262F4E67B7C7}" type="slidenum">
              <a:rPr lang="en-US" altLang="zh-CN"/>
              <a:pPr>
                <a:defRPr/>
              </a:pPr>
              <a:t>‹#›</a:t>
            </a:fld>
            <a:endParaRPr lang="en-US" altLang="zh-CN"/>
          </a:p>
        </p:txBody>
      </p:sp>
    </p:spTree>
    <p:extLst>
      <p:ext uri="{BB962C8B-B14F-4D97-AF65-F5344CB8AC3E}">
        <p14:creationId xmlns:p14="http://schemas.microsoft.com/office/powerpoint/2010/main" val="8370354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114BCC80-A883-4A0B-A67B-6333767FF680}" type="slidenum">
              <a:rPr lang="en-US" altLang="zh-CN"/>
              <a:pPr>
                <a:defRPr/>
              </a:pPr>
              <a:t>‹#›</a:t>
            </a:fld>
            <a:endParaRPr lang="en-US" altLang="zh-CN"/>
          </a:p>
        </p:txBody>
      </p:sp>
    </p:spTree>
    <p:extLst>
      <p:ext uri="{BB962C8B-B14F-4D97-AF65-F5344CB8AC3E}">
        <p14:creationId xmlns:p14="http://schemas.microsoft.com/office/powerpoint/2010/main" val="1804246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AF13C882-1FCC-4668-B769-60641EA0D41A}" type="slidenum">
              <a:rPr lang="en-US" altLang="zh-CN"/>
              <a:pPr>
                <a:defRPr/>
              </a:pPr>
              <a:t>‹#›</a:t>
            </a:fld>
            <a:endParaRPr lang="en-US" altLang="zh-CN"/>
          </a:p>
        </p:txBody>
      </p:sp>
    </p:spTree>
    <p:extLst>
      <p:ext uri="{BB962C8B-B14F-4D97-AF65-F5344CB8AC3E}">
        <p14:creationId xmlns:p14="http://schemas.microsoft.com/office/powerpoint/2010/main" val="3506034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81A93BE5-25B9-4E46-9719-636B716C80B4}" type="slidenum">
              <a:rPr lang="en-US" altLang="zh-CN"/>
              <a:pPr>
                <a:defRPr/>
              </a:pPr>
              <a:t>‹#›</a:t>
            </a:fld>
            <a:endParaRPr lang="en-US" altLang="zh-CN"/>
          </a:p>
        </p:txBody>
      </p:sp>
    </p:spTree>
    <p:extLst>
      <p:ext uri="{BB962C8B-B14F-4D97-AF65-F5344CB8AC3E}">
        <p14:creationId xmlns:p14="http://schemas.microsoft.com/office/powerpoint/2010/main" val="2124240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A6E34684-A919-433B-A097-00698729195D}" type="slidenum">
              <a:rPr lang="en-US" altLang="zh-CN"/>
              <a:pPr>
                <a:defRPr/>
              </a:pPr>
              <a:t>‹#›</a:t>
            </a:fld>
            <a:endParaRPr lang="en-US" altLang="zh-CN"/>
          </a:p>
        </p:txBody>
      </p:sp>
    </p:spTree>
    <p:extLst>
      <p:ext uri="{BB962C8B-B14F-4D97-AF65-F5344CB8AC3E}">
        <p14:creationId xmlns:p14="http://schemas.microsoft.com/office/powerpoint/2010/main" val="3508537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C8C90531-C77A-4AE2-A46F-8B28207974D7}" type="slidenum">
              <a:rPr lang="en-US" altLang="zh-CN"/>
              <a:pPr>
                <a:defRPr/>
              </a:pPr>
              <a:t>‹#›</a:t>
            </a:fld>
            <a:endParaRPr lang="en-US" altLang="zh-CN"/>
          </a:p>
        </p:txBody>
      </p:sp>
    </p:spTree>
    <p:extLst>
      <p:ext uri="{BB962C8B-B14F-4D97-AF65-F5344CB8AC3E}">
        <p14:creationId xmlns:p14="http://schemas.microsoft.com/office/powerpoint/2010/main" val="1788227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3FAE0DBF-F0DD-433B-8161-8B7DF6F90F20}" type="slidenum">
              <a:rPr lang="en-US" altLang="zh-CN"/>
              <a:pPr>
                <a:defRPr/>
              </a:pPr>
              <a:t>‹#›</a:t>
            </a:fld>
            <a:endParaRPr lang="en-US" altLang="zh-CN"/>
          </a:p>
        </p:txBody>
      </p:sp>
    </p:spTree>
    <p:extLst>
      <p:ext uri="{BB962C8B-B14F-4D97-AF65-F5344CB8AC3E}">
        <p14:creationId xmlns:p14="http://schemas.microsoft.com/office/powerpoint/2010/main" val="1321112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15050FA3-EEFA-48A7-B1C9-DBFA2C89C01A}" type="slidenum">
              <a:rPr lang="en-US" altLang="zh-CN"/>
              <a:pPr>
                <a:defRPr/>
              </a:pPr>
              <a:t>‹#›</a:t>
            </a:fld>
            <a:endParaRPr lang="en-US" altLang="zh-CN"/>
          </a:p>
        </p:txBody>
      </p:sp>
    </p:spTree>
    <p:extLst>
      <p:ext uri="{BB962C8B-B14F-4D97-AF65-F5344CB8AC3E}">
        <p14:creationId xmlns:p14="http://schemas.microsoft.com/office/powerpoint/2010/main" val="902122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2003E317-59D3-4924-B226-9D29B63871BC}" type="slidenum">
              <a:rPr lang="en-US" altLang="zh-CN"/>
              <a:pPr>
                <a:defRPr/>
              </a:pPr>
              <a:t>‹#›</a:t>
            </a:fld>
            <a:endParaRPr lang="en-US" altLang="zh-CN"/>
          </a:p>
        </p:txBody>
      </p:sp>
    </p:spTree>
    <p:extLst>
      <p:ext uri="{BB962C8B-B14F-4D97-AF65-F5344CB8AC3E}">
        <p14:creationId xmlns:p14="http://schemas.microsoft.com/office/powerpoint/2010/main" val="813132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40F4C726-A5EE-41BD-8271-8AFA102B9FFC}" type="slidenum">
              <a:rPr lang="en-US" altLang="zh-CN"/>
              <a:pPr>
                <a:defRPr/>
              </a:pPr>
              <a:t>‹#›</a:t>
            </a:fld>
            <a:endParaRPr lang="en-US" altLang="zh-CN"/>
          </a:p>
        </p:txBody>
      </p:sp>
    </p:spTree>
    <p:extLst>
      <p:ext uri="{BB962C8B-B14F-4D97-AF65-F5344CB8AC3E}">
        <p14:creationId xmlns:p14="http://schemas.microsoft.com/office/powerpoint/2010/main" val="385440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07D4DF25-4EAA-488A-8FC8-F8EB48AC41C0}" type="slidenum">
              <a:rPr lang="en-US" altLang="zh-CN"/>
              <a:pPr>
                <a:defRPr/>
              </a:pPr>
              <a:t>‹#›</a:t>
            </a:fld>
            <a:endParaRPr lang="en-US" altLang="zh-CN"/>
          </a:p>
        </p:txBody>
      </p:sp>
    </p:spTree>
    <p:extLst>
      <p:ext uri="{BB962C8B-B14F-4D97-AF65-F5344CB8AC3E}">
        <p14:creationId xmlns:p14="http://schemas.microsoft.com/office/powerpoint/2010/main" val="2288414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51203"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4"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5"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nvGrpSpPr>
            <p:cNvPr id="1035" name="Group 6"/>
            <p:cNvGrpSpPr>
              <a:grpSpLocks/>
            </p:cNvGrpSpPr>
            <p:nvPr/>
          </p:nvGrpSpPr>
          <p:grpSpPr bwMode="auto">
            <a:xfrm>
              <a:off x="288" y="0"/>
              <a:ext cx="5098" cy="4316"/>
              <a:chOff x="288" y="0"/>
              <a:chExt cx="5098" cy="4316"/>
            </a:xfrm>
          </p:grpSpPr>
          <p:sp>
            <p:nvSpPr>
              <p:cNvPr id="51207"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8"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9"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0"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1"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2"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3"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4"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5"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6"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7"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8"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9"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51220"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21"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22"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39" name="Freeform 23"/>
            <p:cNvSpPr>
              <a:spLocks/>
            </p:cNvSpPr>
            <p:nvPr/>
          </p:nvSpPr>
          <p:spPr bwMode="hidden">
            <a:xfrm>
              <a:off x="5041" y="0"/>
              <a:ext cx="719" cy="845"/>
            </a:xfrm>
            <a:custGeom>
              <a:avLst/>
              <a:gdLst>
                <a:gd name="T0" fmla="*/ 743 w 717"/>
                <a:gd name="T1" fmla="*/ 845 h 845"/>
                <a:gd name="T2" fmla="*/ 743 w 717"/>
                <a:gd name="T3" fmla="*/ 821 h 845"/>
                <a:gd name="T4" fmla="*/ 600 w 717"/>
                <a:gd name="T5" fmla="*/ 605 h 845"/>
                <a:gd name="T6" fmla="*/ 419 w 717"/>
                <a:gd name="T7" fmla="*/ 396 h 845"/>
                <a:gd name="T8" fmla="*/ 234 w 717"/>
                <a:gd name="T9" fmla="*/ 192 h 845"/>
                <a:gd name="T10" fmla="*/ 17 w 717"/>
                <a:gd name="T11" fmla="*/ 0 h 845"/>
                <a:gd name="T12" fmla="*/ 0 w 717"/>
                <a:gd name="T13" fmla="*/ 0 h 845"/>
                <a:gd name="T14" fmla="*/ 222 w 717"/>
                <a:gd name="T15" fmla="*/ 198 h 845"/>
                <a:gd name="T16" fmla="*/ 413 w 717"/>
                <a:gd name="T17" fmla="*/ 408 h 845"/>
                <a:gd name="T18" fmla="*/ 594 w 717"/>
                <a:gd name="T19" fmla="*/ 623 h 845"/>
                <a:gd name="T20" fmla="*/ 743 w 717"/>
                <a:gd name="T21" fmla="*/ 845 h 845"/>
                <a:gd name="T22" fmla="*/ 743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0" name="Freeform 24"/>
            <p:cNvSpPr>
              <a:spLocks/>
            </p:cNvSpPr>
            <p:nvPr/>
          </p:nvSpPr>
          <p:spPr bwMode="hidden">
            <a:xfrm>
              <a:off x="5352" y="0"/>
              <a:ext cx="408" cy="414"/>
            </a:xfrm>
            <a:custGeom>
              <a:avLst/>
              <a:gdLst>
                <a:gd name="T0" fmla="*/ 420 w 407"/>
                <a:gd name="T1" fmla="*/ 414 h 414"/>
                <a:gd name="T2" fmla="*/ 420 w 407"/>
                <a:gd name="T3" fmla="*/ 396 h 414"/>
                <a:gd name="T4" fmla="*/ 235 w 407"/>
                <a:gd name="T5" fmla="*/ 192 h 414"/>
                <a:gd name="T6" fmla="*/ 12 w 407"/>
                <a:gd name="T7" fmla="*/ 0 h 414"/>
                <a:gd name="T8" fmla="*/ 0 w 407"/>
                <a:gd name="T9" fmla="*/ 0 h 414"/>
                <a:gd name="T10" fmla="*/ 108 w 407"/>
                <a:gd name="T11" fmla="*/ 102 h 414"/>
                <a:gd name="T12" fmla="*/ 229 w 407"/>
                <a:gd name="T13" fmla="*/ 204 h 414"/>
                <a:gd name="T14" fmla="*/ 420 w 407"/>
                <a:gd name="T15" fmla="*/ 414 h 414"/>
                <a:gd name="T16" fmla="*/ 420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5"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42" name="Freeform 26"/>
            <p:cNvSpPr>
              <a:spLocks/>
            </p:cNvSpPr>
            <p:nvPr/>
          </p:nvSpPr>
          <p:spPr bwMode="hidden">
            <a:xfrm>
              <a:off x="6" y="0"/>
              <a:ext cx="588" cy="599"/>
            </a:xfrm>
            <a:custGeom>
              <a:avLst/>
              <a:gdLst>
                <a:gd name="T0" fmla="*/ 612 w 586"/>
                <a:gd name="T1" fmla="*/ 0 h 599"/>
                <a:gd name="T2" fmla="*/ 594 w 586"/>
                <a:gd name="T3" fmla="*/ 0 h 599"/>
                <a:gd name="T4" fmla="*/ 420 w 586"/>
                <a:gd name="T5" fmla="*/ 132 h 599"/>
                <a:gd name="T6" fmla="*/ 270 w 586"/>
                <a:gd name="T7" fmla="*/ 270 h 599"/>
                <a:gd name="T8" fmla="*/ 120 w 586"/>
                <a:gd name="T9" fmla="*/ 420 h 599"/>
                <a:gd name="T10" fmla="*/ 0 w 586"/>
                <a:gd name="T11" fmla="*/ 575 h 599"/>
                <a:gd name="T12" fmla="*/ 0 w 586"/>
                <a:gd name="T13" fmla="*/ 599 h 599"/>
                <a:gd name="T14" fmla="*/ 120 w 586"/>
                <a:gd name="T15" fmla="*/ 432 h 599"/>
                <a:gd name="T16" fmla="*/ 270 w 586"/>
                <a:gd name="T17" fmla="*/ 282 h 599"/>
                <a:gd name="T18" fmla="*/ 426 w 586"/>
                <a:gd name="T19" fmla="*/ 138 h 599"/>
                <a:gd name="T20" fmla="*/ 612 w 586"/>
                <a:gd name="T21" fmla="*/ 0 h 599"/>
                <a:gd name="T22" fmla="*/ 612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3" name="Freeform 27"/>
            <p:cNvSpPr>
              <a:spLocks/>
            </p:cNvSpPr>
            <p:nvPr/>
          </p:nvSpPr>
          <p:spPr bwMode="hidden">
            <a:xfrm>
              <a:off x="6" y="0"/>
              <a:ext cx="270" cy="252"/>
            </a:xfrm>
            <a:custGeom>
              <a:avLst/>
              <a:gdLst>
                <a:gd name="T0" fmla="*/ 282 w 269"/>
                <a:gd name="T1" fmla="*/ 0 h 252"/>
                <a:gd name="T2" fmla="*/ 264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82 w 269"/>
                <a:gd name="T15" fmla="*/ 0 h 252"/>
                <a:gd name="T16" fmla="*/ 282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4"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5"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47" name="Group 31"/>
            <p:cNvGrpSpPr>
              <a:grpSpLocks/>
            </p:cNvGrpSpPr>
            <p:nvPr/>
          </p:nvGrpSpPr>
          <p:grpSpPr bwMode="auto">
            <a:xfrm>
              <a:off x="1" y="392"/>
              <a:ext cx="5758" cy="1571"/>
              <a:chOff x="1" y="392"/>
              <a:chExt cx="5758" cy="1571"/>
            </a:xfrm>
          </p:grpSpPr>
          <p:sp>
            <p:nvSpPr>
              <p:cNvPr id="1050"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1"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2"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3"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4"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48"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9"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1239"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51240"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spcBef>
                <a:spcPct val="0"/>
              </a:spcBef>
              <a:defRPr sz="1000" b="0">
                <a:effectLst>
                  <a:outerShdw blurRad="38100" dist="38100" dir="2700000" algn="tl">
                    <a:srgbClr val="000000"/>
                  </a:outerShdw>
                </a:effectLst>
                <a:ea typeface="宋体" charset="-122"/>
              </a:defRPr>
            </a:lvl1pPr>
          </a:lstStyle>
          <a:p>
            <a:pPr>
              <a:defRPr/>
            </a:pPr>
            <a:endParaRPr lang="en-US" altLang="zh-CN"/>
          </a:p>
        </p:txBody>
      </p:sp>
      <p:sp>
        <p:nvSpPr>
          <p:cNvPr id="51241"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defRPr sz="1000" b="0">
                <a:effectLst>
                  <a:outerShdw blurRad="38100" dist="38100" dir="2700000" algn="tl">
                    <a:srgbClr val="000000"/>
                  </a:outerShdw>
                </a:effectLst>
                <a:ea typeface="宋体" charset="-122"/>
              </a:defRPr>
            </a:lvl1pPr>
          </a:lstStyle>
          <a:p>
            <a:pPr>
              <a:defRPr/>
            </a:pPr>
            <a:endParaRPr lang="en-US" altLang="zh-CN"/>
          </a:p>
        </p:txBody>
      </p:sp>
      <p:sp>
        <p:nvSpPr>
          <p:cNvPr id="51242"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sz="1000" b="0">
                <a:effectLst>
                  <a:outerShdw blurRad="38100" dist="38100" dir="2700000" algn="tl">
                    <a:srgbClr val="000000"/>
                  </a:outerShdw>
                </a:effectLst>
                <a:ea typeface="宋体" charset="-122"/>
              </a:defRPr>
            </a:lvl1pPr>
          </a:lstStyle>
          <a:p>
            <a:pPr>
              <a:defRPr/>
            </a:pPr>
            <a:fld id="{FB8E69C5-826F-42B2-8B89-667026A6A0AC}" type="slidenum">
              <a:rPr lang="en-US" altLang="zh-CN"/>
              <a:pPr>
                <a:defRPr/>
              </a:pPr>
              <a:t>‹#›</a:t>
            </a:fld>
            <a:endParaRPr lang="en-US" altLang="zh-CN"/>
          </a:p>
        </p:txBody>
      </p:sp>
      <p:sp>
        <p:nvSpPr>
          <p:cNvPr id="51243"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823"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874838"/>
            <a:ext cx="7772400" cy="1350962"/>
          </a:xfrm>
        </p:spPr>
        <p:txBody>
          <a:bodyPr/>
          <a:lstStyle/>
          <a:p>
            <a:pPr eaLnBrk="1" hangingPunct="1">
              <a:defRPr/>
            </a:pPr>
            <a:r>
              <a:rPr lang="zh-CN" altLang="en-US" sz="4800" dirty="0"/>
              <a:t>八</a:t>
            </a:r>
            <a:r>
              <a:rPr lang="zh-CN" altLang="en-US" sz="4800" dirty="0" smtClean="0"/>
              <a:t>、复合</a:t>
            </a:r>
            <a:r>
              <a:rPr lang="zh-CN" altLang="en-US" sz="4800" dirty="0"/>
              <a:t>数据的</a:t>
            </a:r>
            <a:r>
              <a:rPr lang="zh-CN" altLang="en-US" sz="4800" dirty="0" smtClean="0"/>
              <a:t>描述</a:t>
            </a:r>
            <a:r>
              <a:rPr lang="en-US" altLang="zh-CN" sz="4800" dirty="0" smtClean="0"/>
              <a:t/>
            </a:r>
            <a:br>
              <a:rPr lang="en-US" altLang="zh-CN" sz="4800" dirty="0" smtClean="0"/>
            </a:br>
            <a:r>
              <a:rPr lang="zh-CN" altLang="en-US" sz="4800" dirty="0" smtClean="0"/>
              <a:t>−−构造数据类型</a:t>
            </a:r>
          </a:p>
        </p:txBody>
      </p:sp>
      <p:sp>
        <p:nvSpPr>
          <p:cNvPr id="3" name="Rectangle 3"/>
          <p:cNvSpPr>
            <a:spLocks noGrp="1" noChangeArrowheads="1"/>
          </p:cNvSpPr>
          <p:nvPr>
            <p:ph type="subTitle" idx="1"/>
          </p:nvPr>
        </p:nvSpPr>
        <p:spPr>
          <a:xfrm>
            <a:off x="1371600" y="3886200"/>
            <a:ext cx="6400800" cy="1752600"/>
          </a:xfrm>
        </p:spPr>
        <p:txBody>
          <a:bodyPr/>
          <a:lstStyle/>
          <a:p>
            <a:pPr eaLnBrk="1" hangingPunct="1">
              <a:defRPr/>
            </a:pPr>
            <a:r>
              <a:rPr lang="zh-CN" altLang="en-US" dirty="0" smtClean="0"/>
              <a:t>（指针及其应用）</a:t>
            </a:r>
            <a:endParaRPr lang="zh-CN" altLang="zh-CN"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ChangeArrowheads="1"/>
          </p:cNvSpPr>
          <p:nvPr>
            <p:ph type="title"/>
          </p:nvPr>
        </p:nvSpPr>
        <p:spPr/>
        <p:txBody>
          <a:bodyPr/>
          <a:lstStyle/>
          <a:p>
            <a:pPr eaLnBrk="1" hangingPunct="1">
              <a:defRPr/>
            </a:pPr>
            <a:r>
              <a:rPr lang="zh-CN" altLang="en-US" sz="4000" smtClean="0"/>
              <a:t>间接访问操作</a:t>
            </a:r>
            <a:r>
              <a:rPr lang="en-US" altLang="zh-CN" sz="4000" smtClean="0">
                <a:cs typeface="Times New Roman" pitchFamily="18" charset="0"/>
              </a:rPr>
              <a:t>(*</a:t>
            </a:r>
            <a:r>
              <a:rPr lang="zh-CN" altLang="en-US" sz="4000" smtClean="0"/>
              <a:t>和</a:t>
            </a:r>
            <a:r>
              <a:rPr lang="en-US" altLang="zh-CN" sz="4000" smtClean="0">
                <a:cs typeface="Times New Roman" pitchFamily="18" charset="0"/>
              </a:rPr>
              <a:t>-&gt;)</a:t>
            </a:r>
          </a:p>
        </p:txBody>
      </p:sp>
      <p:sp>
        <p:nvSpPr>
          <p:cNvPr id="405507" name="Rectangle 3"/>
          <p:cNvSpPr>
            <a:spLocks noGrp="1" noChangeArrowheads="1"/>
          </p:cNvSpPr>
          <p:nvPr>
            <p:ph type="body" idx="1"/>
          </p:nvPr>
        </p:nvSpPr>
        <p:spPr>
          <a:xfrm>
            <a:off x="457200" y="1600200"/>
            <a:ext cx="8229600" cy="4853136"/>
          </a:xfrm>
        </p:spPr>
        <p:txBody>
          <a:bodyPr>
            <a:normAutofit/>
          </a:bodyPr>
          <a:lstStyle/>
          <a:p>
            <a:pPr algn="just" eaLnBrk="1" hangingPunct="1">
              <a:defRPr/>
            </a:pPr>
            <a:r>
              <a:rPr lang="zh-CN" altLang="en-US" dirty="0" smtClean="0"/>
              <a:t>可以通过操作符</a:t>
            </a:r>
            <a:r>
              <a:rPr lang="zh-CN" altLang="en-US" dirty="0" smtClean="0">
                <a:latin typeface="Arial" charset="0"/>
              </a:rPr>
              <a:t>“</a:t>
            </a:r>
            <a:r>
              <a:rPr lang="zh-CN" altLang="en-US" dirty="0" smtClean="0">
                <a:solidFill>
                  <a:schemeClr val="folHlink"/>
                </a:solidFill>
              </a:rPr>
              <a:t>*</a:t>
            </a:r>
            <a:r>
              <a:rPr lang="zh-CN" altLang="en-US" dirty="0" smtClean="0">
                <a:latin typeface="Arial" charset="0"/>
              </a:rPr>
              <a:t>”</a:t>
            </a:r>
            <a:r>
              <a:rPr lang="zh-CN" altLang="en-US" dirty="0" smtClean="0"/>
              <a:t>来访问一个指针变量指向的变量，其格式为：</a:t>
            </a:r>
            <a:endParaRPr lang="en-US" altLang="zh-CN" dirty="0" smtClean="0"/>
          </a:p>
          <a:p>
            <a:pPr marL="457200" lvl="1" indent="0" algn="just" eaLnBrk="1" hangingPunct="1">
              <a:buNone/>
              <a:defRPr/>
            </a:pPr>
            <a:r>
              <a:rPr lang="en-US" altLang="zh-CN" dirty="0" smtClean="0"/>
              <a:t>   </a:t>
            </a:r>
            <a:r>
              <a:rPr lang="en-US" altLang="zh-CN" i="1" dirty="0" smtClean="0"/>
              <a:t> *&lt;</a:t>
            </a:r>
            <a:r>
              <a:rPr lang="zh-CN" altLang="en-US" i="1" dirty="0" smtClean="0"/>
              <a:t>指针变量</a:t>
            </a:r>
            <a:r>
              <a:rPr lang="en-US" altLang="zh-CN" i="1" dirty="0" smtClean="0"/>
              <a:t>&gt; </a:t>
            </a:r>
          </a:p>
          <a:p>
            <a:pPr algn="just" eaLnBrk="1" hangingPunct="1">
              <a:defRPr/>
            </a:pPr>
            <a:r>
              <a:rPr lang="zh-CN" altLang="en-US" dirty="0" smtClean="0"/>
              <a:t>例如：</a:t>
            </a:r>
          </a:p>
          <a:p>
            <a:pPr lvl="1" eaLnBrk="1" hangingPunct="1">
              <a:buFontTx/>
              <a:buNone/>
              <a:defRPr/>
            </a:pPr>
            <a:r>
              <a:rPr lang="en-US" altLang="zh-CN" dirty="0" err="1" smtClean="0"/>
              <a:t>int</a:t>
            </a:r>
            <a:r>
              <a:rPr lang="en-US" altLang="zh-CN" dirty="0" smtClean="0"/>
              <a:t> x;</a:t>
            </a:r>
          </a:p>
          <a:p>
            <a:pPr lvl="1" eaLnBrk="1" hangingPunct="1">
              <a:buFontTx/>
              <a:buNone/>
              <a:defRPr/>
            </a:pPr>
            <a:r>
              <a:rPr lang="en-US" altLang="zh-CN" dirty="0" err="1" smtClean="0"/>
              <a:t>int</a:t>
            </a:r>
            <a:r>
              <a:rPr lang="en-US" altLang="zh-CN" dirty="0" smtClean="0"/>
              <a:t> *p;</a:t>
            </a:r>
          </a:p>
          <a:p>
            <a:pPr lvl="1" eaLnBrk="1" hangingPunct="1">
              <a:buFontTx/>
              <a:buNone/>
              <a:defRPr/>
            </a:pPr>
            <a:r>
              <a:rPr lang="en-US" altLang="zh-CN" dirty="0" smtClean="0"/>
              <a:t>p = &amp;x;</a:t>
            </a:r>
          </a:p>
          <a:p>
            <a:pPr lvl="1" eaLnBrk="1" hangingPunct="1">
              <a:buFontTx/>
              <a:buNone/>
              <a:defRPr/>
            </a:pPr>
            <a:r>
              <a:rPr lang="en-US" altLang="zh-CN" dirty="0" smtClean="0"/>
              <a:t>x = 1;</a:t>
            </a:r>
          </a:p>
          <a:p>
            <a:pPr lvl="1" eaLnBrk="1" hangingPunct="1">
              <a:buFontTx/>
              <a:buNone/>
              <a:defRPr/>
            </a:pPr>
            <a:r>
              <a:rPr lang="en-US" altLang="zh-CN" dirty="0" smtClean="0">
                <a:solidFill>
                  <a:schemeClr val="folHlink"/>
                </a:solidFill>
              </a:rPr>
              <a:t>*</a:t>
            </a:r>
            <a:r>
              <a:rPr lang="en-US" altLang="zh-CN" dirty="0" smtClean="0"/>
              <a:t>p = 2; //</a:t>
            </a:r>
            <a:r>
              <a:rPr lang="zh-CN" altLang="en-US" dirty="0" smtClean="0"/>
              <a:t>等价于：</a:t>
            </a:r>
            <a:r>
              <a:rPr lang="en-US" altLang="zh-CN" dirty="0" smtClean="0"/>
              <a:t>x = 2;</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a:xfrm>
            <a:off x="457200" y="115888"/>
            <a:ext cx="8229600" cy="703262"/>
          </a:xfrm>
        </p:spPr>
        <p:txBody>
          <a:bodyPr/>
          <a:lstStyle/>
          <a:p>
            <a:pPr eaLnBrk="1" hangingPunct="1">
              <a:defRPr/>
            </a:pPr>
            <a:r>
              <a:rPr lang="zh-CN" altLang="en-US" sz="4000" smtClean="0"/>
              <a:t>指针间接访问操作的例子</a:t>
            </a:r>
          </a:p>
        </p:txBody>
      </p:sp>
      <p:sp>
        <p:nvSpPr>
          <p:cNvPr id="406531" name="Rectangle 3"/>
          <p:cNvSpPr>
            <a:spLocks noGrp="1" noChangeArrowheads="1"/>
          </p:cNvSpPr>
          <p:nvPr>
            <p:ph type="body" idx="1"/>
          </p:nvPr>
        </p:nvSpPr>
        <p:spPr>
          <a:xfrm>
            <a:off x="2555875" y="1196975"/>
            <a:ext cx="6227763" cy="5661025"/>
          </a:xfrm>
        </p:spPr>
        <p:txBody>
          <a:bodyPr/>
          <a:lstStyle/>
          <a:p>
            <a:pPr eaLnBrk="1" hangingPunct="1">
              <a:lnSpc>
                <a:spcPct val="90000"/>
              </a:lnSpc>
              <a:defRPr/>
            </a:pPr>
            <a:r>
              <a:rPr lang="zh-CN" altLang="en-US" sz="2400" dirty="0" smtClean="0"/>
              <a:t>执行操作：</a:t>
            </a:r>
            <a:r>
              <a:rPr lang="zh-CN" altLang="en-US" sz="2400" dirty="0" smtClean="0">
                <a:latin typeface="Arial"/>
              </a:rPr>
              <a:t>“</a:t>
            </a:r>
            <a:r>
              <a:rPr lang="en-US" altLang="zh-CN" sz="2400" dirty="0" smtClean="0"/>
              <a:t>x = 1; </a:t>
            </a:r>
            <a:r>
              <a:rPr lang="zh-CN" altLang="en-US" sz="2400" dirty="0" smtClean="0"/>
              <a:t>”前，（假设</a:t>
            </a:r>
            <a:r>
              <a:rPr lang="en-US" altLang="zh-CN" sz="2400" dirty="0" smtClean="0"/>
              <a:t>120</a:t>
            </a:r>
            <a:r>
              <a:rPr lang="zh-CN" altLang="en-US" sz="2400" dirty="0" smtClean="0"/>
              <a:t>和</a:t>
            </a:r>
            <a:r>
              <a:rPr lang="en-US" altLang="zh-CN" sz="2400" dirty="0" smtClean="0"/>
              <a:t>124</a:t>
            </a:r>
            <a:r>
              <a:rPr lang="zh-CN" altLang="en-US" sz="2400" dirty="0" smtClean="0"/>
              <a:t>分别代表变量</a:t>
            </a:r>
            <a:r>
              <a:rPr lang="en-US" altLang="zh-CN" sz="2400" dirty="0" smtClean="0"/>
              <a:t>x</a:t>
            </a:r>
            <a:r>
              <a:rPr lang="zh-CN" altLang="en-US" sz="2400" dirty="0" smtClean="0"/>
              <a:t>和</a:t>
            </a:r>
            <a:r>
              <a:rPr lang="en-US" altLang="zh-CN" sz="2400" dirty="0" smtClean="0"/>
              <a:t>p</a:t>
            </a:r>
            <a:r>
              <a:rPr lang="zh-CN" altLang="en-US" sz="2400" dirty="0" smtClean="0"/>
              <a:t>的内存地址）</a:t>
            </a:r>
          </a:p>
          <a:p>
            <a:pPr eaLnBrk="1" hangingPunct="1">
              <a:lnSpc>
                <a:spcPct val="90000"/>
              </a:lnSpc>
              <a:buFont typeface="Wingdings" pitchFamily="2" charset="2"/>
              <a:buNone/>
              <a:defRPr/>
            </a:pPr>
            <a:r>
              <a:rPr lang="zh-CN" altLang="en-US" sz="2400" b="1" dirty="0" smtClean="0"/>
              <a:t>			</a:t>
            </a:r>
            <a:r>
              <a:rPr lang="en-US" altLang="zh-CN" sz="2400" b="1" dirty="0" smtClean="0"/>
              <a:t>x              		  p</a:t>
            </a:r>
          </a:p>
          <a:p>
            <a:pPr eaLnBrk="1" hangingPunct="1">
              <a:lnSpc>
                <a:spcPct val="90000"/>
              </a:lnSpc>
              <a:buFont typeface="Wingdings" pitchFamily="2" charset="2"/>
              <a:buNone/>
              <a:defRPr/>
            </a:pPr>
            <a:r>
              <a:rPr lang="en-US" altLang="zh-CN" sz="2400" b="1" dirty="0" smtClean="0"/>
              <a:t>     120:	</a:t>
            </a:r>
            <a:r>
              <a:rPr lang="zh-CN" altLang="en-US" sz="2400" b="1" dirty="0" smtClean="0">
                <a:solidFill>
                  <a:schemeClr val="folHlink"/>
                </a:solidFill>
              </a:rPr>
              <a:t>？</a:t>
            </a:r>
            <a:r>
              <a:rPr lang="zh-CN" altLang="en-US" sz="2400" b="1" dirty="0" smtClean="0"/>
              <a:t>		</a:t>
            </a:r>
            <a:r>
              <a:rPr lang="en-US" altLang="zh-CN" sz="2400" b="1" dirty="0" smtClean="0"/>
              <a:t>124:    </a:t>
            </a:r>
            <a:r>
              <a:rPr lang="zh-CN" altLang="en-US" sz="2400" b="1" dirty="0" smtClean="0">
                <a:solidFill>
                  <a:schemeClr val="folHlink"/>
                </a:solidFill>
              </a:rPr>
              <a:t>？</a:t>
            </a:r>
            <a:endParaRPr lang="zh-CN" altLang="en-US" sz="2400" dirty="0" smtClean="0">
              <a:solidFill>
                <a:schemeClr val="folHlink"/>
              </a:solidFill>
            </a:endParaRPr>
          </a:p>
          <a:p>
            <a:pPr eaLnBrk="1" hangingPunct="1">
              <a:lnSpc>
                <a:spcPct val="140000"/>
              </a:lnSpc>
              <a:defRPr/>
            </a:pPr>
            <a:r>
              <a:rPr lang="zh-CN" altLang="en-US" sz="2400" dirty="0" smtClean="0"/>
              <a:t>执行操作：</a:t>
            </a:r>
            <a:r>
              <a:rPr lang="zh-CN" altLang="en-US" sz="2400" dirty="0" smtClean="0">
                <a:latin typeface="Arial"/>
              </a:rPr>
              <a:t>“</a:t>
            </a:r>
            <a:r>
              <a:rPr lang="en-US" altLang="zh-CN" sz="2400" dirty="0" smtClean="0"/>
              <a:t>x = 1;</a:t>
            </a:r>
            <a:r>
              <a:rPr lang="zh-CN" altLang="en-US" sz="2400" dirty="0"/>
              <a:t> ”后</a:t>
            </a:r>
            <a:r>
              <a:rPr lang="zh-CN" altLang="en-US" sz="2400" dirty="0" smtClean="0"/>
              <a:t>： </a:t>
            </a:r>
          </a:p>
          <a:p>
            <a:pPr eaLnBrk="1" hangingPunct="1">
              <a:lnSpc>
                <a:spcPct val="90000"/>
              </a:lnSpc>
              <a:buFont typeface="Wingdings" pitchFamily="2" charset="2"/>
              <a:buNone/>
              <a:defRPr/>
            </a:pPr>
            <a:r>
              <a:rPr lang="zh-CN" altLang="en-US" sz="2400" b="1" dirty="0" smtClean="0"/>
              <a:t>			</a:t>
            </a:r>
            <a:r>
              <a:rPr lang="en-US" altLang="zh-CN" sz="2400" b="1" dirty="0" smtClean="0"/>
              <a:t>x              		  p</a:t>
            </a:r>
          </a:p>
          <a:p>
            <a:pPr eaLnBrk="1" hangingPunct="1">
              <a:lnSpc>
                <a:spcPct val="90000"/>
              </a:lnSpc>
              <a:buFont typeface="Wingdings" pitchFamily="2" charset="2"/>
              <a:buNone/>
              <a:defRPr/>
            </a:pPr>
            <a:r>
              <a:rPr lang="en-US" altLang="zh-CN" sz="2400" b="1" dirty="0" smtClean="0"/>
              <a:t>     120:	</a:t>
            </a:r>
            <a:r>
              <a:rPr lang="en-US" altLang="zh-CN" sz="2400" b="1" dirty="0" smtClean="0">
                <a:solidFill>
                  <a:schemeClr val="folHlink"/>
                </a:solidFill>
              </a:rPr>
              <a:t>1</a:t>
            </a:r>
            <a:r>
              <a:rPr lang="en-US" altLang="zh-CN" sz="2400" b="1" dirty="0" smtClean="0"/>
              <a:t>		124:    </a:t>
            </a:r>
            <a:r>
              <a:rPr lang="zh-CN" altLang="en-US" sz="2400" b="1" dirty="0" smtClean="0">
                <a:solidFill>
                  <a:schemeClr val="folHlink"/>
                </a:solidFill>
              </a:rPr>
              <a:t>？</a:t>
            </a:r>
            <a:endParaRPr lang="zh-CN" altLang="en-US" sz="2400" dirty="0" smtClean="0">
              <a:solidFill>
                <a:schemeClr val="folHlink"/>
              </a:solidFill>
            </a:endParaRPr>
          </a:p>
          <a:p>
            <a:pPr eaLnBrk="1" hangingPunct="1">
              <a:lnSpc>
                <a:spcPct val="130000"/>
              </a:lnSpc>
              <a:defRPr/>
            </a:pPr>
            <a:r>
              <a:rPr lang="zh-CN" altLang="en-US" sz="2400" dirty="0" smtClean="0"/>
              <a:t>执行操作：</a:t>
            </a:r>
            <a:r>
              <a:rPr lang="zh-CN" altLang="en-US" sz="2400" dirty="0" smtClean="0">
                <a:latin typeface="Arial"/>
              </a:rPr>
              <a:t>“</a:t>
            </a:r>
            <a:r>
              <a:rPr lang="en-US" altLang="zh-CN" sz="2400" dirty="0" smtClean="0"/>
              <a:t>p = &amp;x</a:t>
            </a:r>
            <a:r>
              <a:rPr lang="zh-CN" altLang="en-US" sz="2400" dirty="0" smtClean="0"/>
              <a:t>；</a:t>
            </a:r>
            <a:r>
              <a:rPr lang="zh-CN" altLang="en-US" sz="2400" dirty="0" smtClean="0">
                <a:latin typeface="Arial"/>
              </a:rPr>
              <a:t>”</a:t>
            </a:r>
            <a:r>
              <a:rPr lang="zh-CN" altLang="en-US" sz="2400" dirty="0" smtClean="0"/>
              <a:t>后： </a:t>
            </a:r>
          </a:p>
          <a:p>
            <a:pPr eaLnBrk="1" hangingPunct="1">
              <a:lnSpc>
                <a:spcPct val="90000"/>
              </a:lnSpc>
              <a:buFont typeface="Wingdings" pitchFamily="2" charset="2"/>
              <a:buNone/>
              <a:defRPr/>
            </a:pPr>
            <a:r>
              <a:rPr lang="zh-CN" altLang="en-US" sz="2400" b="1" dirty="0" smtClean="0"/>
              <a:t>			</a:t>
            </a:r>
            <a:r>
              <a:rPr lang="en-US" altLang="zh-CN" sz="2400" b="1" dirty="0" smtClean="0"/>
              <a:t>x              		  p</a:t>
            </a:r>
          </a:p>
          <a:p>
            <a:pPr eaLnBrk="1" hangingPunct="1">
              <a:lnSpc>
                <a:spcPct val="90000"/>
              </a:lnSpc>
              <a:buFont typeface="Wingdings" pitchFamily="2" charset="2"/>
              <a:buNone/>
              <a:defRPr/>
            </a:pPr>
            <a:r>
              <a:rPr lang="en-US" altLang="zh-CN" sz="2400" b="1" dirty="0" smtClean="0"/>
              <a:t>     120:	</a:t>
            </a:r>
            <a:r>
              <a:rPr lang="en-US" altLang="zh-CN" sz="2400" b="1" dirty="0" smtClean="0">
                <a:solidFill>
                  <a:schemeClr val="folHlink"/>
                </a:solidFill>
              </a:rPr>
              <a:t>1</a:t>
            </a:r>
            <a:r>
              <a:rPr lang="en-US" altLang="zh-CN" sz="2400" b="1" dirty="0" smtClean="0"/>
              <a:t>		124:   </a:t>
            </a:r>
            <a:r>
              <a:rPr lang="en-US" altLang="zh-CN" sz="2400" b="1" dirty="0" smtClean="0">
                <a:solidFill>
                  <a:schemeClr val="folHlink"/>
                </a:solidFill>
              </a:rPr>
              <a:t>120</a:t>
            </a:r>
            <a:endParaRPr lang="en-US" altLang="zh-CN" sz="2400" dirty="0" smtClean="0">
              <a:solidFill>
                <a:schemeClr val="folHlink"/>
              </a:solidFill>
            </a:endParaRPr>
          </a:p>
          <a:p>
            <a:pPr eaLnBrk="1" hangingPunct="1">
              <a:lnSpc>
                <a:spcPct val="130000"/>
              </a:lnSpc>
              <a:defRPr/>
            </a:pPr>
            <a:r>
              <a:rPr lang="zh-CN" altLang="en-US" sz="2400" dirty="0" smtClean="0"/>
              <a:t>执行操作：</a:t>
            </a:r>
            <a:r>
              <a:rPr lang="zh-CN" altLang="en-US" sz="2400" dirty="0" smtClean="0">
                <a:latin typeface="Arial"/>
              </a:rPr>
              <a:t>“</a:t>
            </a:r>
            <a:r>
              <a:rPr lang="zh-CN" altLang="en-US" sz="2400" dirty="0" smtClean="0"/>
              <a:t>*</a:t>
            </a:r>
            <a:r>
              <a:rPr lang="en-US" altLang="zh-CN" sz="2400" dirty="0" smtClean="0"/>
              <a:t>p = 2;</a:t>
            </a:r>
            <a:r>
              <a:rPr lang="zh-CN" altLang="en-US" sz="2400" dirty="0"/>
              <a:t> ”后</a:t>
            </a:r>
            <a:r>
              <a:rPr lang="zh-CN" altLang="en-US" sz="2400" dirty="0" smtClean="0"/>
              <a:t>， </a:t>
            </a:r>
          </a:p>
          <a:p>
            <a:pPr eaLnBrk="1" hangingPunct="1">
              <a:lnSpc>
                <a:spcPct val="90000"/>
              </a:lnSpc>
              <a:buFont typeface="Wingdings" pitchFamily="2" charset="2"/>
              <a:buNone/>
              <a:defRPr/>
            </a:pPr>
            <a:r>
              <a:rPr lang="zh-CN" altLang="en-US" sz="2400" b="1" dirty="0" smtClean="0"/>
              <a:t>			</a:t>
            </a:r>
            <a:r>
              <a:rPr lang="en-US" altLang="zh-CN" sz="2400" b="1" dirty="0" smtClean="0"/>
              <a:t>x             		  p</a:t>
            </a:r>
          </a:p>
          <a:p>
            <a:pPr eaLnBrk="1" hangingPunct="1">
              <a:lnSpc>
                <a:spcPct val="90000"/>
              </a:lnSpc>
              <a:buFont typeface="Wingdings" pitchFamily="2" charset="2"/>
              <a:buNone/>
              <a:defRPr/>
            </a:pPr>
            <a:r>
              <a:rPr lang="en-US" altLang="zh-CN" sz="2400" b="1" dirty="0" smtClean="0"/>
              <a:t>     120:	</a:t>
            </a:r>
            <a:r>
              <a:rPr lang="en-US" altLang="zh-CN" sz="2400" b="1" dirty="0" smtClean="0">
                <a:solidFill>
                  <a:schemeClr val="folHlink"/>
                </a:solidFill>
              </a:rPr>
              <a:t>2</a:t>
            </a:r>
            <a:r>
              <a:rPr lang="en-US" altLang="zh-CN" sz="2400" b="1" dirty="0" smtClean="0"/>
              <a:t>		124:   </a:t>
            </a:r>
            <a:r>
              <a:rPr lang="en-US" altLang="zh-CN" sz="2400" b="1" dirty="0" smtClean="0">
                <a:solidFill>
                  <a:schemeClr val="folHlink"/>
                </a:solidFill>
              </a:rPr>
              <a:t>120</a:t>
            </a:r>
          </a:p>
        </p:txBody>
      </p:sp>
      <p:sp>
        <p:nvSpPr>
          <p:cNvPr id="406532" name="Text Box 4"/>
          <p:cNvSpPr txBox="1">
            <a:spLocks noChangeArrowheads="1"/>
          </p:cNvSpPr>
          <p:nvPr/>
        </p:nvSpPr>
        <p:spPr bwMode="auto">
          <a:xfrm>
            <a:off x="303213" y="1284288"/>
            <a:ext cx="1965325" cy="3195637"/>
          </a:xfrm>
          <a:prstGeom prst="rect">
            <a:avLst/>
          </a:prstGeom>
          <a:solidFill>
            <a:schemeClr val="folHlink"/>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lgn="l">
              <a:defRPr/>
            </a:pPr>
            <a:r>
              <a:rPr lang="en-US" altLang="zh-CN" b="0">
                <a:solidFill>
                  <a:srgbClr val="000000"/>
                </a:solidFill>
                <a:effectLst>
                  <a:outerShdw blurRad="38100" dist="38100" dir="2700000" algn="tl">
                    <a:srgbClr val="FFFFFF"/>
                  </a:outerShdw>
                </a:effectLst>
              </a:rPr>
              <a:t>int *p;</a:t>
            </a:r>
          </a:p>
          <a:p>
            <a:pPr lvl="1" algn="l">
              <a:defRPr/>
            </a:pPr>
            <a:r>
              <a:rPr lang="en-US" altLang="zh-CN" b="0">
                <a:solidFill>
                  <a:srgbClr val="000000"/>
                </a:solidFill>
                <a:effectLst>
                  <a:outerShdw blurRad="38100" dist="38100" dir="2700000" algn="tl">
                    <a:srgbClr val="FFFFFF"/>
                  </a:outerShdw>
                </a:effectLst>
              </a:rPr>
              <a:t>int x;</a:t>
            </a:r>
          </a:p>
          <a:p>
            <a:pPr lvl="1" algn="l">
              <a:defRPr/>
            </a:pPr>
            <a:r>
              <a:rPr lang="en-US" altLang="zh-CN" b="0">
                <a:solidFill>
                  <a:srgbClr val="000000"/>
                </a:solidFill>
                <a:effectLst>
                  <a:outerShdw blurRad="38100" dist="38100" dir="2700000" algn="tl">
                    <a:srgbClr val="FFFFFF"/>
                  </a:outerShdw>
                </a:effectLst>
              </a:rPr>
              <a:t>x = 1;</a:t>
            </a:r>
          </a:p>
          <a:p>
            <a:pPr lvl="1" algn="l">
              <a:defRPr/>
            </a:pPr>
            <a:r>
              <a:rPr lang="en-US" altLang="zh-CN" b="0">
                <a:solidFill>
                  <a:srgbClr val="000000"/>
                </a:solidFill>
                <a:effectLst>
                  <a:outerShdw blurRad="38100" dist="38100" dir="2700000" algn="tl">
                    <a:srgbClr val="FFFFFF"/>
                  </a:outerShdw>
                </a:effectLst>
              </a:rPr>
              <a:t>p = &amp;x;</a:t>
            </a:r>
          </a:p>
          <a:p>
            <a:pPr lvl="1" algn="l">
              <a:defRPr/>
            </a:pPr>
            <a:r>
              <a:rPr lang="en-US" altLang="zh-CN" b="0">
                <a:solidFill>
                  <a:srgbClr val="000000"/>
                </a:solidFill>
                <a:effectLst>
                  <a:outerShdw blurRad="38100" dist="38100" dir="2700000" algn="tl">
                    <a:srgbClr val="FFFFFF"/>
                  </a:outerShdw>
                </a:effectLst>
              </a:rPr>
              <a:t>*p = 2;</a:t>
            </a:r>
          </a:p>
          <a:p>
            <a:pPr algn="l">
              <a:defRPr/>
            </a:pPr>
            <a:endParaRPr lang="en-US" altLang="zh-CN" b="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06531">
                                            <p:txEl>
                                              <p:pRg st="3" end="3"/>
                                            </p:txEl>
                                          </p:spTgt>
                                        </p:tgtEl>
                                        <p:attrNameLst>
                                          <p:attrName>style.visibility</p:attrName>
                                        </p:attrNameLst>
                                      </p:cBhvr>
                                      <p:to>
                                        <p:strVal val="visible"/>
                                      </p:to>
                                    </p:set>
                                    <p:anim calcmode="lin" valueType="num">
                                      <p:cBhvr additive="base">
                                        <p:cTn id="7" dur="500" fill="hold"/>
                                        <p:tgtEl>
                                          <p:spTgt spid="40653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6531">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6531">
                                            <p:txEl>
                                              <p:pRg st="4" end="4"/>
                                            </p:txEl>
                                          </p:spTgt>
                                        </p:tgtEl>
                                        <p:attrNameLst>
                                          <p:attrName>style.visibility</p:attrName>
                                        </p:attrNameLst>
                                      </p:cBhvr>
                                      <p:to>
                                        <p:strVal val="visible"/>
                                      </p:to>
                                    </p:set>
                                    <p:anim calcmode="lin" valueType="num">
                                      <p:cBhvr additive="base">
                                        <p:cTn id="11" dur="500" fill="hold"/>
                                        <p:tgtEl>
                                          <p:spTgt spid="406531">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6531">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06531">
                                            <p:txEl>
                                              <p:pRg st="5" end="5"/>
                                            </p:txEl>
                                          </p:spTgt>
                                        </p:tgtEl>
                                        <p:attrNameLst>
                                          <p:attrName>style.visibility</p:attrName>
                                        </p:attrNameLst>
                                      </p:cBhvr>
                                      <p:to>
                                        <p:strVal val="visible"/>
                                      </p:to>
                                    </p:set>
                                    <p:anim calcmode="lin" valueType="num">
                                      <p:cBhvr additive="base">
                                        <p:cTn id="15" dur="500" fill="hold"/>
                                        <p:tgtEl>
                                          <p:spTgt spid="406531">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0653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406531">
                                            <p:txEl>
                                              <p:pRg st="6" end="6"/>
                                            </p:txEl>
                                          </p:spTgt>
                                        </p:tgtEl>
                                        <p:attrNameLst>
                                          <p:attrName>style.visibility</p:attrName>
                                        </p:attrNameLst>
                                      </p:cBhvr>
                                      <p:to>
                                        <p:strVal val="visible"/>
                                      </p:to>
                                    </p:set>
                                    <p:anim calcmode="lin" valueType="num">
                                      <p:cBhvr additive="base">
                                        <p:cTn id="21" dur="500" fill="hold"/>
                                        <p:tgtEl>
                                          <p:spTgt spid="406531">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06531">
                                            <p:txEl>
                                              <p:pRg st="6" end="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06531">
                                            <p:txEl>
                                              <p:pRg st="7" end="7"/>
                                            </p:txEl>
                                          </p:spTgt>
                                        </p:tgtEl>
                                        <p:attrNameLst>
                                          <p:attrName>style.visibility</p:attrName>
                                        </p:attrNameLst>
                                      </p:cBhvr>
                                      <p:to>
                                        <p:strVal val="visible"/>
                                      </p:to>
                                    </p:set>
                                    <p:anim calcmode="lin" valueType="num">
                                      <p:cBhvr additive="base">
                                        <p:cTn id="25" dur="500" fill="hold"/>
                                        <p:tgtEl>
                                          <p:spTgt spid="406531">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6531">
                                            <p:txEl>
                                              <p:pRg st="7" end="7"/>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06531">
                                            <p:txEl>
                                              <p:pRg st="8" end="8"/>
                                            </p:txEl>
                                          </p:spTgt>
                                        </p:tgtEl>
                                        <p:attrNameLst>
                                          <p:attrName>style.visibility</p:attrName>
                                        </p:attrNameLst>
                                      </p:cBhvr>
                                      <p:to>
                                        <p:strVal val="visible"/>
                                      </p:to>
                                    </p:set>
                                    <p:anim calcmode="lin" valueType="num">
                                      <p:cBhvr additive="base">
                                        <p:cTn id="29" dur="500" fill="hold"/>
                                        <p:tgtEl>
                                          <p:spTgt spid="406531">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0653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406531">
                                            <p:txEl>
                                              <p:pRg st="9" end="9"/>
                                            </p:txEl>
                                          </p:spTgt>
                                        </p:tgtEl>
                                        <p:attrNameLst>
                                          <p:attrName>style.visibility</p:attrName>
                                        </p:attrNameLst>
                                      </p:cBhvr>
                                      <p:to>
                                        <p:strVal val="visible"/>
                                      </p:to>
                                    </p:set>
                                    <p:anim calcmode="lin" valueType="num">
                                      <p:cBhvr additive="base">
                                        <p:cTn id="35" dur="500" fill="hold"/>
                                        <p:tgtEl>
                                          <p:spTgt spid="406531">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06531">
                                            <p:txEl>
                                              <p:pRg st="9" end="9"/>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06531">
                                            <p:txEl>
                                              <p:pRg st="10" end="10"/>
                                            </p:txEl>
                                          </p:spTgt>
                                        </p:tgtEl>
                                        <p:attrNameLst>
                                          <p:attrName>style.visibility</p:attrName>
                                        </p:attrNameLst>
                                      </p:cBhvr>
                                      <p:to>
                                        <p:strVal val="visible"/>
                                      </p:to>
                                    </p:set>
                                    <p:anim calcmode="lin" valueType="num">
                                      <p:cBhvr additive="base">
                                        <p:cTn id="39" dur="500" fill="hold"/>
                                        <p:tgtEl>
                                          <p:spTgt spid="406531">
                                            <p:txEl>
                                              <p:pRg st="10" end="1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06531">
                                            <p:txEl>
                                              <p:pRg st="10" end="10"/>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06531">
                                            <p:txEl>
                                              <p:pRg st="11" end="11"/>
                                            </p:txEl>
                                          </p:spTgt>
                                        </p:tgtEl>
                                        <p:attrNameLst>
                                          <p:attrName>style.visibility</p:attrName>
                                        </p:attrNameLst>
                                      </p:cBhvr>
                                      <p:to>
                                        <p:strVal val="visible"/>
                                      </p:to>
                                    </p:set>
                                    <p:anim calcmode="lin" valueType="num">
                                      <p:cBhvr additive="base">
                                        <p:cTn id="43" dur="500" fill="hold"/>
                                        <p:tgtEl>
                                          <p:spTgt spid="406531">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06531">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2"/>
          <p:cNvSpPr>
            <a:spLocks noGrp="1" noChangeArrowheads="1"/>
          </p:cNvSpPr>
          <p:nvPr>
            <p:ph type="body" idx="1"/>
          </p:nvPr>
        </p:nvSpPr>
        <p:spPr>
          <a:xfrm>
            <a:off x="457200" y="332929"/>
            <a:ext cx="8229600" cy="6192415"/>
          </a:xfrm>
        </p:spPr>
        <p:txBody>
          <a:bodyPr/>
          <a:lstStyle/>
          <a:p>
            <a:pPr eaLnBrk="1" hangingPunct="1">
              <a:lnSpc>
                <a:spcPct val="90000"/>
              </a:lnSpc>
              <a:defRPr/>
            </a:pPr>
            <a:r>
              <a:rPr lang="zh-CN" altLang="en-US" sz="2800" dirty="0" smtClean="0"/>
              <a:t>对于一个指向</a:t>
            </a:r>
            <a:r>
              <a:rPr lang="zh-CN" altLang="en-US" sz="2800" dirty="0" smtClean="0">
                <a:solidFill>
                  <a:srgbClr val="FFC000"/>
                </a:solidFill>
              </a:rPr>
              <a:t>结构类型</a:t>
            </a:r>
            <a:r>
              <a:rPr lang="zh-CN" altLang="en-US" sz="2800" dirty="0" smtClean="0"/>
              <a:t>数据</a:t>
            </a:r>
            <a:r>
              <a:rPr lang="zh-CN" altLang="en-US" sz="2800" dirty="0"/>
              <a:t>的指针</a:t>
            </a:r>
            <a:r>
              <a:rPr lang="zh-CN" altLang="en-US" sz="2800" dirty="0" smtClean="0"/>
              <a:t>变量，通过它来访问相应结构数据的成员时，可以写成：</a:t>
            </a:r>
          </a:p>
          <a:p>
            <a:pPr marL="457200" lvl="1" indent="0" eaLnBrk="1" hangingPunct="1">
              <a:lnSpc>
                <a:spcPct val="90000"/>
              </a:lnSpc>
              <a:buNone/>
              <a:defRPr/>
            </a:pPr>
            <a:r>
              <a:rPr lang="en-US" altLang="zh-CN" sz="2400" dirty="0" smtClean="0"/>
              <a:t>      (*&lt;</a:t>
            </a:r>
            <a:r>
              <a:rPr lang="zh-CN" altLang="en-US" sz="2400" dirty="0" smtClean="0"/>
              <a:t>指针变量</a:t>
            </a:r>
            <a:r>
              <a:rPr lang="en-US" altLang="zh-CN" sz="2400" dirty="0" smtClean="0"/>
              <a:t>&gt;).&lt;</a:t>
            </a:r>
            <a:r>
              <a:rPr lang="zh-CN" altLang="en-US" sz="2400" dirty="0" smtClean="0"/>
              <a:t>结构成员</a:t>
            </a:r>
            <a:r>
              <a:rPr lang="en-US" altLang="zh-CN" sz="2400" dirty="0" smtClean="0"/>
              <a:t>&gt;</a:t>
            </a:r>
          </a:p>
          <a:p>
            <a:pPr lvl="1" eaLnBrk="1" hangingPunct="1">
              <a:lnSpc>
                <a:spcPct val="90000"/>
              </a:lnSpc>
              <a:buFontTx/>
              <a:buNone/>
              <a:defRPr/>
            </a:pPr>
            <a:r>
              <a:rPr lang="zh-CN" altLang="en-US" sz="2400" dirty="0" smtClean="0"/>
              <a:t>或</a:t>
            </a:r>
          </a:p>
          <a:p>
            <a:pPr marL="457200" lvl="1" indent="0" eaLnBrk="1" hangingPunct="1">
              <a:lnSpc>
                <a:spcPct val="90000"/>
              </a:lnSpc>
              <a:buNone/>
              <a:defRPr/>
            </a:pPr>
            <a:r>
              <a:rPr lang="en-US" altLang="zh-CN" sz="2400" dirty="0" smtClean="0"/>
              <a:t>      &lt;</a:t>
            </a:r>
            <a:r>
              <a:rPr lang="zh-CN" altLang="en-US" sz="2400" dirty="0" smtClean="0"/>
              <a:t>指针变量</a:t>
            </a:r>
            <a:r>
              <a:rPr lang="en-US" altLang="zh-CN" sz="2400" dirty="0" smtClean="0"/>
              <a:t>&gt;</a:t>
            </a:r>
            <a:r>
              <a:rPr lang="en-US" altLang="zh-CN" sz="2400" dirty="0" smtClean="0">
                <a:solidFill>
                  <a:schemeClr val="folHlink"/>
                </a:solidFill>
              </a:rPr>
              <a:t>-&gt;</a:t>
            </a:r>
            <a:r>
              <a:rPr lang="en-US" altLang="zh-CN" sz="2400" dirty="0" smtClean="0"/>
              <a:t>&lt;</a:t>
            </a:r>
            <a:r>
              <a:rPr lang="zh-CN" altLang="en-US" sz="2400" dirty="0" smtClean="0"/>
              <a:t>结构成员</a:t>
            </a:r>
            <a:r>
              <a:rPr lang="en-US" altLang="zh-CN" sz="2400" dirty="0" smtClean="0"/>
              <a:t>&gt;</a:t>
            </a:r>
          </a:p>
          <a:p>
            <a:pPr lvl="1" eaLnBrk="1" hangingPunct="1">
              <a:lnSpc>
                <a:spcPct val="90000"/>
              </a:lnSpc>
              <a:buFontTx/>
              <a:buNone/>
              <a:defRPr/>
            </a:pPr>
            <a:r>
              <a:rPr lang="zh-CN" altLang="en-US" sz="2400" dirty="0" smtClean="0"/>
              <a:t>例如：</a:t>
            </a:r>
          </a:p>
          <a:p>
            <a:pPr lvl="1" eaLnBrk="1" hangingPunct="1">
              <a:lnSpc>
                <a:spcPct val="90000"/>
              </a:lnSpc>
              <a:buFontTx/>
              <a:buNone/>
              <a:defRPr/>
            </a:pPr>
            <a:r>
              <a:rPr lang="en-US" altLang="zh-CN" sz="2000" dirty="0" err="1" smtClean="0"/>
              <a:t>struct</a:t>
            </a:r>
            <a:r>
              <a:rPr lang="en-US" altLang="zh-CN" sz="2000" dirty="0" smtClean="0"/>
              <a:t> A</a:t>
            </a:r>
          </a:p>
          <a:p>
            <a:pPr lvl="1" eaLnBrk="1" hangingPunct="1">
              <a:lnSpc>
                <a:spcPct val="90000"/>
              </a:lnSpc>
              <a:buFontTx/>
              <a:buNone/>
              <a:defRPr/>
            </a:pPr>
            <a:r>
              <a:rPr lang="en-US" altLang="zh-CN" sz="2000" dirty="0" smtClean="0"/>
              <a:t>{ </a:t>
            </a:r>
            <a:r>
              <a:rPr lang="en-US" altLang="zh-CN" sz="2000" dirty="0" err="1" smtClean="0"/>
              <a:t>int</a:t>
            </a:r>
            <a:r>
              <a:rPr lang="en-US" altLang="zh-CN" sz="2000" dirty="0" smtClean="0"/>
              <a:t> </a:t>
            </a:r>
            <a:r>
              <a:rPr lang="en-US" altLang="zh-CN" sz="2000" dirty="0" err="1" smtClean="0"/>
              <a:t>i</a:t>
            </a:r>
            <a:r>
              <a:rPr lang="en-US" altLang="zh-CN" sz="2000" dirty="0" smtClean="0"/>
              <a:t>;</a:t>
            </a:r>
          </a:p>
          <a:p>
            <a:pPr lvl="1" eaLnBrk="1" hangingPunct="1">
              <a:lnSpc>
                <a:spcPct val="90000"/>
              </a:lnSpc>
              <a:buFontTx/>
              <a:buNone/>
              <a:defRPr/>
            </a:pPr>
            <a:r>
              <a:rPr lang="en-US" altLang="zh-CN" sz="2000" dirty="0" smtClean="0"/>
              <a:t>	double d;</a:t>
            </a:r>
          </a:p>
          <a:p>
            <a:pPr lvl="1" eaLnBrk="1" hangingPunct="1">
              <a:lnSpc>
                <a:spcPct val="90000"/>
              </a:lnSpc>
              <a:buFontTx/>
              <a:buNone/>
              <a:defRPr/>
            </a:pPr>
            <a:r>
              <a:rPr lang="en-US" altLang="zh-CN" sz="2000" dirty="0" smtClean="0"/>
              <a:t>	char </a:t>
            </a:r>
            <a:r>
              <a:rPr lang="en-US" altLang="zh-CN" sz="2000" dirty="0" err="1" smtClean="0"/>
              <a:t>ch</a:t>
            </a:r>
            <a:r>
              <a:rPr lang="en-US" altLang="zh-CN" sz="2000" dirty="0" smtClean="0"/>
              <a:t>;</a:t>
            </a:r>
          </a:p>
          <a:p>
            <a:pPr lvl="1" eaLnBrk="1" hangingPunct="1">
              <a:lnSpc>
                <a:spcPct val="90000"/>
              </a:lnSpc>
              <a:buFontTx/>
              <a:buNone/>
              <a:defRPr/>
            </a:pPr>
            <a:r>
              <a:rPr lang="en-US" altLang="zh-CN" sz="2000" dirty="0" smtClean="0"/>
              <a:t>}</a:t>
            </a:r>
            <a:r>
              <a:rPr lang="zh-CN" altLang="en-GB" sz="2000" dirty="0" smtClean="0"/>
              <a:t>；</a:t>
            </a:r>
            <a:endParaRPr lang="zh-CN" altLang="en-US" sz="2000" dirty="0" smtClean="0"/>
          </a:p>
          <a:p>
            <a:pPr lvl="1" eaLnBrk="1" hangingPunct="1">
              <a:lnSpc>
                <a:spcPct val="90000"/>
              </a:lnSpc>
              <a:buFontTx/>
              <a:buNone/>
              <a:defRPr/>
            </a:pPr>
            <a:r>
              <a:rPr lang="en-US" altLang="zh-CN" sz="2000" dirty="0" smtClean="0"/>
              <a:t>A </a:t>
            </a:r>
            <a:r>
              <a:rPr lang="en-US" altLang="zh-CN" sz="2000" dirty="0" err="1" smtClean="0"/>
              <a:t>a</a:t>
            </a:r>
            <a:r>
              <a:rPr lang="en-US" altLang="zh-CN" sz="2000" dirty="0" smtClean="0"/>
              <a:t>;</a:t>
            </a:r>
          </a:p>
          <a:p>
            <a:pPr lvl="1" eaLnBrk="1" hangingPunct="1">
              <a:lnSpc>
                <a:spcPct val="90000"/>
              </a:lnSpc>
              <a:buFontTx/>
              <a:buNone/>
              <a:defRPr/>
            </a:pPr>
            <a:r>
              <a:rPr lang="en-US" altLang="zh-CN" sz="2000" dirty="0" smtClean="0"/>
              <a:t>A *p=&amp;a;</a:t>
            </a:r>
          </a:p>
          <a:p>
            <a:pPr lvl="1" eaLnBrk="1" hangingPunct="1">
              <a:lnSpc>
                <a:spcPct val="90000"/>
              </a:lnSpc>
              <a:buFontTx/>
              <a:buNone/>
              <a:defRPr/>
            </a:pPr>
            <a:r>
              <a:rPr lang="en-US" altLang="zh-CN" sz="2000" dirty="0" smtClean="0"/>
              <a:t>......</a:t>
            </a:r>
          </a:p>
          <a:p>
            <a:pPr lvl="1" eaLnBrk="1" hangingPunct="1">
              <a:lnSpc>
                <a:spcPct val="90000"/>
              </a:lnSpc>
              <a:buFontTx/>
              <a:buNone/>
              <a:defRPr/>
            </a:pPr>
            <a:r>
              <a:rPr lang="en-US" altLang="zh-CN" sz="2000" dirty="0" err="1" smtClean="0"/>
              <a:t>cout</a:t>
            </a:r>
            <a:r>
              <a:rPr lang="en-US" altLang="zh-CN" sz="2000" dirty="0" smtClean="0"/>
              <a:t> &lt;&lt; </a:t>
            </a:r>
            <a:r>
              <a:rPr lang="en-US" altLang="zh-CN" sz="2000" dirty="0" smtClean="0">
                <a:solidFill>
                  <a:schemeClr val="folHlink"/>
                </a:solidFill>
              </a:rPr>
              <a:t>(*p).</a:t>
            </a:r>
            <a:r>
              <a:rPr lang="en-US" altLang="zh-CN" sz="2000" dirty="0" err="1" smtClean="0">
                <a:solidFill>
                  <a:schemeClr val="folHlink"/>
                </a:solidFill>
              </a:rPr>
              <a:t>i</a:t>
            </a:r>
            <a:r>
              <a:rPr lang="en-US" altLang="zh-CN" sz="2000" dirty="0" smtClean="0"/>
              <a:t> &lt;&lt; </a:t>
            </a:r>
            <a:r>
              <a:rPr lang="en-US" altLang="zh-CN" sz="2000" dirty="0" smtClean="0">
                <a:solidFill>
                  <a:schemeClr val="folHlink"/>
                </a:solidFill>
              </a:rPr>
              <a:t>p-&gt;d</a:t>
            </a:r>
            <a:r>
              <a:rPr lang="en-US" altLang="zh-CN" sz="2000" dirty="0" smtClean="0"/>
              <a:t> &lt;&lt; </a:t>
            </a:r>
            <a:r>
              <a:rPr lang="en-US" altLang="zh-CN" sz="2000" dirty="0" err="1" smtClean="0"/>
              <a:t>endl</a:t>
            </a:r>
            <a:r>
              <a:rPr lang="en-US" altLang="zh-CN" sz="2000" dirty="0" smtClean="0"/>
              <a:t>; //</a:t>
            </a:r>
            <a:r>
              <a:rPr lang="zh-CN" altLang="en-US" sz="2000" dirty="0" smtClean="0"/>
              <a:t>输出</a:t>
            </a:r>
            <a:r>
              <a:rPr lang="en-US" altLang="zh-CN" sz="2000" dirty="0" err="1" smtClean="0"/>
              <a:t>a.i</a:t>
            </a:r>
            <a:r>
              <a:rPr lang="zh-CN" altLang="en-US" sz="2000" dirty="0" smtClean="0"/>
              <a:t>和</a:t>
            </a:r>
            <a:r>
              <a:rPr lang="en-US" altLang="zh-CN" sz="2000" dirty="0" err="1" smtClean="0"/>
              <a:t>a.d</a:t>
            </a:r>
            <a:endParaRPr lang="en-US" altLang="zh-CN" sz="20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p:txBody>
          <a:bodyPr/>
          <a:lstStyle/>
          <a:p>
            <a:pPr eaLnBrk="1" hangingPunct="1">
              <a:defRPr/>
            </a:pPr>
            <a:endParaRPr lang="zh-CN" altLang="zh-CN" smtClean="0"/>
          </a:p>
        </p:txBody>
      </p:sp>
      <p:sp>
        <p:nvSpPr>
          <p:cNvPr id="408579" name="Rectangle 3"/>
          <p:cNvSpPr>
            <a:spLocks noGrp="1" noChangeArrowheads="1"/>
          </p:cNvSpPr>
          <p:nvPr>
            <p:ph type="body" idx="1"/>
          </p:nvPr>
        </p:nvSpPr>
        <p:spPr/>
        <p:txBody>
          <a:bodyPr/>
          <a:lstStyle/>
          <a:p>
            <a:pPr eaLnBrk="1" hangingPunct="1">
              <a:defRPr/>
            </a:pPr>
            <a:r>
              <a:rPr lang="zh-CN" altLang="en-US" smtClean="0">
                <a:cs typeface="Times New Roman" pitchFamily="18" charset="0"/>
              </a:rPr>
              <a:t>请注意下面的问题：</a:t>
            </a:r>
          </a:p>
          <a:p>
            <a:pPr lvl="1" eaLnBrk="1" hangingPunct="1">
              <a:defRPr/>
            </a:pPr>
            <a:r>
              <a:rPr lang="en-US" altLang="zh-CN" smtClean="0"/>
              <a:t>int *p;</a:t>
            </a:r>
          </a:p>
          <a:p>
            <a:pPr lvl="1" eaLnBrk="1" hangingPunct="1">
              <a:defRPr/>
            </a:pPr>
            <a:r>
              <a:rPr lang="en-US" altLang="zh-CN" smtClean="0"/>
              <a:t>*p = 1; //</a:t>
            </a:r>
            <a:r>
              <a:rPr lang="en-US" altLang="zh-CN" smtClean="0">
                <a:solidFill>
                  <a:schemeClr val="folHlink"/>
                </a:solidFill>
              </a:rPr>
              <a:t>1</a:t>
            </a:r>
            <a:r>
              <a:rPr lang="zh-CN" altLang="en-US" smtClean="0">
                <a:solidFill>
                  <a:schemeClr val="folHlink"/>
                </a:solidFill>
              </a:rPr>
              <a:t>赋值到哪里去了？</a:t>
            </a:r>
          </a:p>
          <a:p>
            <a:pPr eaLnBrk="1" hangingPunct="1">
              <a:defRPr/>
            </a:pPr>
            <a:endParaRPr lang="en-US" altLang="zh-CN"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rrowheads="1"/>
          </p:cNvSpPr>
          <p:nvPr>
            <p:ph type="body" idx="1"/>
          </p:nvPr>
        </p:nvSpPr>
        <p:spPr>
          <a:xfrm>
            <a:off x="107950" y="1341438"/>
            <a:ext cx="8893175" cy="5516562"/>
          </a:xfrm>
        </p:spPr>
        <p:txBody>
          <a:bodyPr/>
          <a:lstStyle/>
          <a:p>
            <a:pPr algn="just" eaLnBrk="1" hangingPunct="1">
              <a:defRPr/>
            </a:pPr>
            <a:r>
              <a:rPr lang="zh-CN" altLang="en-US" sz="2800" dirty="0" smtClean="0"/>
              <a:t>一个指针加上或减去一个整型值</a:t>
            </a:r>
          </a:p>
          <a:p>
            <a:pPr lvl="1" algn="just" eaLnBrk="1" hangingPunct="1">
              <a:defRPr/>
            </a:pPr>
            <a:r>
              <a:rPr lang="zh-CN" altLang="en-US" sz="2400" dirty="0" smtClean="0"/>
              <a:t>实际加（或减）的值由该指针所指向的数据类型来定。例如：</a:t>
            </a:r>
          </a:p>
          <a:p>
            <a:pPr lvl="2" eaLnBrk="1" hangingPunct="1">
              <a:buFont typeface="Wingdings" pitchFamily="2" charset="2"/>
              <a:buNone/>
              <a:defRPr/>
            </a:pPr>
            <a:r>
              <a:rPr lang="en-US" altLang="zh-CN" sz="2000" dirty="0" err="1" smtClean="0"/>
              <a:t>int</a:t>
            </a:r>
            <a:r>
              <a:rPr lang="en-US" altLang="zh-CN" sz="2000" dirty="0" smtClean="0"/>
              <a:t> x;</a:t>
            </a:r>
          </a:p>
          <a:p>
            <a:pPr lvl="2" eaLnBrk="1" hangingPunct="1">
              <a:buFont typeface="Wingdings" pitchFamily="2" charset="2"/>
              <a:buNone/>
              <a:defRPr/>
            </a:pPr>
            <a:r>
              <a:rPr lang="en-US" altLang="zh-CN" sz="2000" dirty="0" err="1" smtClean="0"/>
              <a:t>int</a:t>
            </a:r>
            <a:r>
              <a:rPr lang="en-US" altLang="zh-CN" sz="2000" dirty="0" smtClean="0"/>
              <a:t> *p;</a:t>
            </a:r>
          </a:p>
          <a:p>
            <a:pPr lvl="2" eaLnBrk="1" hangingPunct="1">
              <a:buNone/>
              <a:defRPr/>
            </a:pPr>
            <a:r>
              <a:rPr lang="en-US" altLang="zh-CN" sz="2000" dirty="0" smtClean="0"/>
              <a:t>p = &amp;x + </a:t>
            </a:r>
            <a:r>
              <a:rPr lang="en-US" altLang="zh-CN" sz="2000" dirty="0" smtClean="0">
                <a:solidFill>
                  <a:schemeClr val="folHlink"/>
                </a:solidFill>
              </a:rPr>
              <a:t>2</a:t>
            </a:r>
            <a:r>
              <a:rPr lang="en-US" altLang="zh-CN" sz="2000" dirty="0" smtClean="0"/>
              <a:t>;  //p</a:t>
            </a:r>
            <a:r>
              <a:rPr lang="zh-CN" altLang="en-US" sz="2000" dirty="0" smtClean="0"/>
              <a:t>的值为</a:t>
            </a:r>
            <a:r>
              <a:rPr lang="en-US" altLang="zh-CN" sz="2000" dirty="0" smtClean="0"/>
              <a:t>x</a:t>
            </a:r>
            <a:r>
              <a:rPr lang="zh-CN" altLang="en-US" sz="2000" dirty="0" smtClean="0"/>
              <a:t>的地址加上</a:t>
            </a:r>
            <a:r>
              <a:rPr lang="en-US" altLang="zh-CN" sz="2000" dirty="0" err="1" smtClean="0">
                <a:solidFill>
                  <a:schemeClr val="folHlink"/>
                </a:solidFill>
              </a:rPr>
              <a:t>sizeof</a:t>
            </a:r>
            <a:r>
              <a:rPr lang="en-US" altLang="zh-CN" sz="2000" dirty="0" smtClean="0">
                <a:solidFill>
                  <a:schemeClr val="folHlink"/>
                </a:solidFill>
              </a:rPr>
              <a:t>(</a:t>
            </a:r>
            <a:r>
              <a:rPr lang="en-US" altLang="zh-CN" sz="2000" dirty="0" err="1" smtClean="0">
                <a:solidFill>
                  <a:schemeClr val="folHlink"/>
                </a:solidFill>
              </a:rPr>
              <a:t>int</a:t>
            </a:r>
            <a:r>
              <a:rPr lang="en-US" altLang="zh-CN" sz="2000" dirty="0" smtClean="0">
                <a:solidFill>
                  <a:schemeClr val="folHlink"/>
                </a:solidFill>
              </a:rPr>
              <a:t>)*2</a:t>
            </a:r>
            <a:r>
              <a:rPr lang="zh-CN" altLang="en-US" sz="2000" dirty="0" smtClean="0"/>
              <a:t>后得到的地址</a:t>
            </a:r>
            <a:endParaRPr lang="en-US" altLang="zh-CN" sz="2000" dirty="0" smtClean="0">
              <a:solidFill>
                <a:schemeClr val="folHlink"/>
              </a:solidFill>
            </a:endParaRPr>
          </a:p>
          <a:p>
            <a:pPr lvl="1" algn="just" eaLnBrk="1" hangingPunct="1">
              <a:defRPr/>
            </a:pPr>
            <a:r>
              <a:rPr lang="zh-CN" altLang="en-US" sz="2400" dirty="0" smtClean="0"/>
              <a:t>该操作通常用于以指针方式来访问数组元素。例如：</a:t>
            </a:r>
          </a:p>
          <a:p>
            <a:pPr lvl="2" algn="just" eaLnBrk="1" hangingPunct="1">
              <a:buFont typeface="Wingdings" pitchFamily="2" charset="2"/>
              <a:buNone/>
              <a:defRPr/>
            </a:pPr>
            <a:r>
              <a:rPr lang="en-US" altLang="zh-CN" sz="2000" dirty="0" err="1" smtClean="0"/>
              <a:t>int</a:t>
            </a:r>
            <a:r>
              <a:rPr lang="en-US" altLang="zh-CN" sz="2000" dirty="0" smtClean="0"/>
              <a:t> a[10];</a:t>
            </a:r>
          </a:p>
          <a:p>
            <a:pPr lvl="2" eaLnBrk="1" hangingPunct="1">
              <a:buFont typeface="Wingdings" pitchFamily="2" charset="2"/>
              <a:buNone/>
              <a:defRPr/>
            </a:pPr>
            <a:r>
              <a:rPr lang="en-US" altLang="zh-CN" sz="2000" dirty="0" err="1" smtClean="0"/>
              <a:t>int</a:t>
            </a:r>
            <a:r>
              <a:rPr lang="en-US" altLang="zh-CN" sz="2000" dirty="0" smtClean="0"/>
              <a:t> *p;</a:t>
            </a:r>
          </a:p>
          <a:p>
            <a:pPr lvl="2" eaLnBrk="1" hangingPunct="1">
              <a:buFont typeface="Wingdings" pitchFamily="2" charset="2"/>
              <a:buNone/>
              <a:defRPr/>
            </a:pPr>
            <a:r>
              <a:rPr lang="en-US" altLang="zh-CN" sz="2000" dirty="0" smtClean="0"/>
              <a:t>p = &amp;a[0]; //</a:t>
            </a:r>
            <a:r>
              <a:rPr lang="zh-CN" altLang="en-US" sz="2000" dirty="0" smtClean="0"/>
              <a:t>或 “</a:t>
            </a:r>
            <a:r>
              <a:rPr lang="en-US" altLang="zh-CN" sz="2000" dirty="0" smtClean="0"/>
              <a:t>p = a;</a:t>
            </a:r>
            <a:r>
              <a:rPr lang="zh-CN" altLang="en-US" sz="2000" dirty="0" smtClean="0"/>
              <a:t>”，</a:t>
            </a:r>
            <a:r>
              <a:rPr lang="en-US" altLang="zh-CN" sz="2000" dirty="0" smtClean="0"/>
              <a:t>a</a:t>
            </a:r>
            <a:r>
              <a:rPr lang="zh-CN" altLang="en-US" sz="2000" dirty="0" smtClean="0"/>
              <a:t>将被</a:t>
            </a:r>
            <a:r>
              <a:rPr lang="zh-CN" altLang="en-US" sz="2000" dirty="0" smtClean="0">
                <a:solidFill>
                  <a:srgbClr val="FFC000"/>
                </a:solidFill>
              </a:rPr>
              <a:t>隐式转换</a:t>
            </a:r>
            <a:r>
              <a:rPr lang="zh-CN" altLang="en-US" sz="2000" dirty="0" smtClean="0"/>
              <a:t>成第一个元素的地址！</a:t>
            </a:r>
            <a:endParaRPr lang="en-US" altLang="zh-CN" sz="2000" dirty="0" smtClean="0"/>
          </a:p>
          <a:p>
            <a:pPr marL="457200" lvl="1" indent="0" eaLnBrk="1" hangingPunct="1">
              <a:buNone/>
              <a:defRPr/>
            </a:pPr>
            <a:r>
              <a:rPr lang="zh-CN" altLang="en-US" sz="2400" dirty="0" smtClean="0"/>
              <a:t>这时，访问数组</a:t>
            </a:r>
            <a:r>
              <a:rPr lang="en-US" altLang="zh-CN" sz="2400" dirty="0" smtClean="0"/>
              <a:t>a</a:t>
            </a:r>
            <a:r>
              <a:rPr lang="zh-CN" altLang="en-US" sz="2400" dirty="0" smtClean="0"/>
              <a:t>的元素可采用下面的形式：</a:t>
            </a:r>
          </a:p>
          <a:p>
            <a:pPr lvl="2" eaLnBrk="1" hangingPunct="1">
              <a:defRPr/>
            </a:pPr>
            <a:r>
              <a:rPr lang="en-US" altLang="zh-CN" sz="2000" dirty="0" smtClean="0"/>
              <a:t>a[0]</a:t>
            </a:r>
            <a:r>
              <a:rPr lang="zh-CN" altLang="en-US" sz="2000" dirty="0" smtClean="0"/>
              <a:t>、</a:t>
            </a:r>
            <a:r>
              <a:rPr lang="en-US" altLang="zh-CN" sz="2000" dirty="0" smtClean="0"/>
              <a:t>a[1]</a:t>
            </a:r>
            <a:r>
              <a:rPr lang="zh-CN" altLang="en-US" sz="2000" dirty="0" smtClean="0"/>
              <a:t>、</a:t>
            </a:r>
            <a:r>
              <a:rPr lang="en-US" altLang="zh-CN" sz="2000" dirty="0" smtClean="0"/>
              <a:t>...</a:t>
            </a:r>
            <a:r>
              <a:rPr lang="zh-CN" altLang="en-US" sz="2000" dirty="0" smtClean="0"/>
              <a:t>、</a:t>
            </a:r>
            <a:r>
              <a:rPr lang="en-US" altLang="zh-CN" sz="2000" dirty="0" smtClean="0"/>
              <a:t>a[9]</a:t>
            </a:r>
          </a:p>
          <a:p>
            <a:pPr lvl="2" eaLnBrk="1" hangingPunct="1">
              <a:defRPr/>
            </a:pPr>
            <a:r>
              <a:rPr lang="en-US" altLang="zh-CN" sz="2000" dirty="0" smtClean="0"/>
              <a:t>*p</a:t>
            </a:r>
            <a:r>
              <a:rPr lang="zh-CN" altLang="en-US" sz="2000" dirty="0" smtClean="0"/>
              <a:t>、*</a:t>
            </a:r>
            <a:r>
              <a:rPr lang="en-US" altLang="zh-CN" sz="2000" dirty="0" smtClean="0"/>
              <a:t>(</a:t>
            </a:r>
            <a:r>
              <a:rPr lang="en-US" altLang="zh-CN" sz="2000" dirty="0" smtClean="0">
                <a:solidFill>
                  <a:srgbClr val="FFC000"/>
                </a:solidFill>
              </a:rPr>
              <a:t>p+1</a:t>
            </a:r>
            <a:r>
              <a:rPr lang="en-US" altLang="zh-CN" sz="2000" dirty="0" smtClean="0"/>
              <a:t>)</a:t>
            </a:r>
            <a:r>
              <a:rPr lang="zh-CN" altLang="en-US" sz="2000" dirty="0" smtClean="0"/>
              <a:t>、</a:t>
            </a:r>
            <a:r>
              <a:rPr lang="en-US" altLang="zh-CN" sz="2000" dirty="0" smtClean="0"/>
              <a:t>...</a:t>
            </a:r>
            <a:r>
              <a:rPr lang="zh-CN" altLang="en-US" sz="2000" dirty="0" smtClean="0"/>
              <a:t>、*</a:t>
            </a:r>
            <a:r>
              <a:rPr lang="en-US" altLang="zh-CN" sz="2000" dirty="0" smtClean="0"/>
              <a:t>(</a:t>
            </a:r>
            <a:r>
              <a:rPr lang="en-US" altLang="zh-CN" sz="2000" dirty="0" smtClean="0">
                <a:solidFill>
                  <a:srgbClr val="FFC000"/>
                </a:solidFill>
              </a:rPr>
              <a:t>p+9</a:t>
            </a:r>
            <a:r>
              <a:rPr lang="en-US" altLang="zh-CN" sz="2000" dirty="0" smtClean="0"/>
              <a:t>)</a:t>
            </a:r>
          </a:p>
          <a:p>
            <a:pPr lvl="2" eaLnBrk="1" hangingPunct="1">
              <a:defRPr/>
            </a:pPr>
            <a:r>
              <a:rPr lang="en-US" altLang="zh-CN" sz="2000" dirty="0" smtClean="0">
                <a:solidFill>
                  <a:srgbClr val="FFC000"/>
                </a:solidFill>
              </a:rPr>
              <a:t>p[0]</a:t>
            </a:r>
            <a:r>
              <a:rPr lang="zh-CN" altLang="en-US" sz="2000" dirty="0" smtClean="0">
                <a:solidFill>
                  <a:srgbClr val="FFC000"/>
                </a:solidFill>
              </a:rPr>
              <a:t>、</a:t>
            </a:r>
            <a:r>
              <a:rPr lang="en-US" altLang="zh-CN" sz="2000" dirty="0" smtClean="0">
                <a:solidFill>
                  <a:srgbClr val="FFC000"/>
                </a:solidFill>
              </a:rPr>
              <a:t>p[1]</a:t>
            </a:r>
            <a:r>
              <a:rPr lang="zh-CN" altLang="en-US" sz="2000" dirty="0" smtClean="0">
                <a:solidFill>
                  <a:srgbClr val="FFC000"/>
                </a:solidFill>
              </a:rPr>
              <a:t>、</a:t>
            </a:r>
            <a:r>
              <a:rPr lang="en-US" altLang="zh-CN" sz="2000" dirty="0" smtClean="0">
                <a:solidFill>
                  <a:srgbClr val="FFC000"/>
                </a:solidFill>
              </a:rPr>
              <a:t>...</a:t>
            </a:r>
            <a:r>
              <a:rPr lang="zh-CN" altLang="en-US" sz="2000" dirty="0" smtClean="0">
                <a:solidFill>
                  <a:srgbClr val="FFC000"/>
                </a:solidFill>
              </a:rPr>
              <a:t>、</a:t>
            </a:r>
            <a:r>
              <a:rPr lang="en-US" altLang="zh-CN" sz="2000" dirty="0" smtClean="0">
                <a:solidFill>
                  <a:srgbClr val="FFC000"/>
                </a:solidFill>
              </a:rPr>
              <a:t>p[9] </a:t>
            </a:r>
            <a:r>
              <a:rPr lang="en-US" altLang="zh-CN" sz="2000" dirty="0" smtClean="0"/>
              <a:t>  </a:t>
            </a:r>
          </a:p>
        </p:txBody>
      </p:sp>
      <p:sp>
        <p:nvSpPr>
          <p:cNvPr id="409603" name="Rectangle 3"/>
          <p:cNvSpPr>
            <a:spLocks noGrp="1" noChangeArrowheads="1"/>
          </p:cNvSpPr>
          <p:nvPr>
            <p:ph type="title"/>
          </p:nvPr>
        </p:nvSpPr>
        <p:spPr>
          <a:xfrm>
            <a:off x="457200" y="44450"/>
            <a:ext cx="8229600" cy="1139825"/>
          </a:xfrm>
        </p:spPr>
        <p:txBody>
          <a:bodyPr/>
          <a:lstStyle/>
          <a:p>
            <a:pPr eaLnBrk="1" hangingPunct="1">
              <a:defRPr/>
            </a:pPr>
            <a:r>
              <a:rPr lang="zh-CN" altLang="en-US" smtClean="0"/>
              <a:t>指针的运算</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body" idx="1"/>
          </p:nvPr>
        </p:nvSpPr>
        <p:spPr>
          <a:xfrm>
            <a:off x="457200" y="620688"/>
            <a:ext cx="8229600" cy="6048400"/>
          </a:xfrm>
        </p:spPr>
        <p:txBody>
          <a:bodyPr/>
          <a:lstStyle/>
          <a:p>
            <a:pPr eaLnBrk="1" hangingPunct="1">
              <a:lnSpc>
                <a:spcPct val="90000"/>
              </a:lnSpc>
              <a:buFont typeface="Wingdings" pitchFamily="2" charset="2"/>
              <a:buNone/>
              <a:defRPr/>
            </a:pPr>
            <a:r>
              <a:rPr lang="en-US" altLang="zh-CN" sz="2400" dirty="0" err="1" smtClean="0"/>
              <a:t>int</a:t>
            </a:r>
            <a:r>
              <a:rPr lang="en-US" altLang="zh-CN" sz="2400" dirty="0" smtClean="0"/>
              <a:t> a[10];</a:t>
            </a:r>
          </a:p>
          <a:p>
            <a:pPr eaLnBrk="1" hangingPunct="1">
              <a:lnSpc>
                <a:spcPct val="90000"/>
              </a:lnSpc>
              <a:buFont typeface="Wingdings" pitchFamily="2" charset="2"/>
              <a:buNone/>
              <a:defRPr/>
            </a:pPr>
            <a:r>
              <a:rPr lang="en-US" altLang="zh-CN" sz="2400" dirty="0" err="1" smtClean="0"/>
              <a:t>int</a:t>
            </a:r>
            <a:r>
              <a:rPr lang="en-US" altLang="zh-CN" sz="2400" dirty="0" smtClean="0"/>
              <a:t> sum=0;</a:t>
            </a:r>
          </a:p>
          <a:p>
            <a:pPr eaLnBrk="1" hangingPunct="1">
              <a:lnSpc>
                <a:spcPct val="90000"/>
              </a:lnSpc>
              <a:buFont typeface="Wingdings" pitchFamily="2" charset="2"/>
              <a:buNone/>
              <a:defRPr/>
            </a:pPr>
            <a:r>
              <a:rPr lang="en-US" altLang="zh-CN" sz="2400" dirty="0" smtClean="0"/>
              <a:t>......</a:t>
            </a:r>
          </a:p>
          <a:p>
            <a:pPr eaLnBrk="1" hangingPunct="1">
              <a:lnSpc>
                <a:spcPct val="90000"/>
              </a:lnSpc>
              <a:buFont typeface="Wingdings" pitchFamily="2" charset="2"/>
              <a:buNone/>
              <a:defRPr/>
            </a:pPr>
            <a:r>
              <a:rPr lang="en-US" altLang="zh-CN" sz="2400" dirty="0" smtClean="0"/>
              <a:t>for  (</a:t>
            </a:r>
            <a:r>
              <a:rPr lang="en-US" altLang="zh-CN" sz="2400" dirty="0" err="1" smtClean="0"/>
              <a:t>int</a:t>
            </a:r>
            <a:r>
              <a:rPr lang="en-US" altLang="zh-CN" sz="2400" dirty="0" smtClean="0"/>
              <a:t> </a:t>
            </a:r>
            <a:r>
              <a:rPr lang="en-US" altLang="zh-CN" sz="2400" dirty="0" err="1" smtClean="0"/>
              <a:t>i</a:t>
            </a:r>
            <a:r>
              <a:rPr lang="en-US" altLang="zh-CN" sz="2400" dirty="0" smtClean="0"/>
              <a:t>=0; </a:t>
            </a:r>
            <a:r>
              <a:rPr lang="en-US" altLang="zh-CN" sz="2400" dirty="0" err="1" smtClean="0"/>
              <a:t>i</a:t>
            </a:r>
            <a:r>
              <a:rPr lang="en-US" altLang="zh-CN" sz="2400" dirty="0" smtClean="0"/>
              <a:t>&lt;10; </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smtClean="0"/>
              <a:t>  sum += a[</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zh-CN" altLang="en-US" sz="2400" dirty="0" smtClean="0"/>
              <a:t>或者   </a:t>
            </a:r>
          </a:p>
          <a:p>
            <a:pPr eaLnBrk="1" hangingPunct="1">
              <a:lnSpc>
                <a:spcPct val="90000"/>
              </a:lnSpc>
              <a:buFont typeface="Wingdings" pitchFamily="2" charset="2"/>
              <a:buNone/>
              <a:defRPr/>
            </a:pPr>
            <a:r>
              <a:rPr lang="en-US" altLang="zh-CN" sz="2400" dirty="0" err="1" smtClean="0"/>
              <a:t>int</a:t>
            </a:r>
            <a:r>
              <a:rPr lang="en-US" altLang="zh-CN" sz="2400" dirty="0" smtClean="0"/>
              <a:t> *p=&amp;a[0];</a:t>
            </a:r>
          </a:p>
          <a:p>
            <a:pPr eaLnBrk="1" hangingPunct="1">
              <a:lnSpc>
                <a:spcPct val="90000"/>
              </a:lnSpc>
              <a:buFont typeface="Wingdings" pitchFamily="2" charset="2"/>
              <a:buNone/>
              <a:defRPr/>
            </a:pPr>
            <a:r>
              <a:rPr lang="en-US" altLang="zh-CN" sz="2400" dirty="0" smtClean="0"/>
              <a:t>for  (</a:t>
            </a:r>
            <a:r>
              <a:rPr lang="en-US" altLang="zh-CN" sz="2400" dirty="0" err="1" smtClean="0"/>
              <a:t>int</a:t>
            </a:r>
            <a:r>
              <a:rPr lang="en-US" altLang="zh-CN" sz="2400" dirty="0" smtClean="0"/>
              <a:t> </a:t>
            </a:r>
            <a:r>
              <a:rPr lang="en-US" altLang="zh-CN" sz="2400" dirty="0" err="1" smtClean="0"/>
              <a:t>i</a:t>
            </a:r>
            <a:r>
              <a:rPr lang="en-US" altLang="zh-CN" sz="2400" dirty="0" smtClean="0"/>
              <a:t>=0; </a:t>
            </a:r>
            <a:r>
              <a:rPr lang="en-US" altLang="zh-CN" sz="2400" dirty="0" err="1" smtClean="0"/>
              <a:t>i</a:t>
            </a:r>
            <a:r>
              <a:rPr lang="en-US" altLang="zh-CN" sz="2400" dirty="0" smtClean="0"/>
              <a:t>&lt;10; </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a:t> </a:t>
            </a:r>
            <a:r>
              <a:rPr lang="en-US" altLang="zh-CN" sz="2400" dirty="0" smtClean="0"/>
              <a:t>  sum += *(</a:t>
            </a:r>
            <a:r>
              <a:rPr lang="en-US" altLang="zh-CN" sz="2400" dirty="0" err="1" smtClean="0"/>
              <a:t>p+i</a:t>
            </a:r>
            <a:r>
              <a:rPr lang="en-US" altLang="zh-CN" sz="2400" dirty="0" smtClean="0"/>
              <a:t>); </a:t>
            </a:r>
          </a:p>
          <a:p>
            <a:pPr eaLnBrk="1" hangingPunct="1">
              <a:lnSpc>
                <a:spcPct val="90000"/>
              </a:lnSpc>
              <a:buFont typeface="Wingdings" pitchFamily="2" charset="2"/>
              <a:buNone/>
              <a:defRPr/>
            </a:pPr>
            <a:r>
              <a:rPr lang="zh-CN" altLang="en-US" sz="2400" dirty="0" smtClean="0"/>
              <a:t>或者</a:t>
            </a:r>
          </a:p>
          <a:p>
            <a:pPr eaLnBrk="1" hangingPunct="1">
              <a:lnSpc>
                <a:spcPct val="90000"/>
              </a:lnSpc>
              <a:buFont typeface="Wingdings" pitchFamily="2" charset="2"/>
              <a:buNone/>
              <a:defRPr/>
            </a:pPr>
            <a:r>
              <a:rPr lang="en-US" altLang="zh-CN" sz="2400" dirty="0" err="1" smtClean="0"/>
              <a:t>int</a:t>
            </a:r>
            <a:r>
              <a:rPr lang="en-US" altLang="zh-CN" sz="2400" dirty="0" smtClean="0"/>
              <a:t> *p=&amp;a[0]; </a:t>
            </a:r>
          </a:p>
          <a:p>
            <a:pPr eaLnBrk="1" hangingPunct="1">
              <a:lnSpc>
                <a:spcPct val="90000"/>
              </a:lnSpc>
              <a:buFont typeface="Wingdings" pitchFamily="2" charset="2"/>
              <a:buNone/>
              <a:defRPr/>
            </a:pPr>
            <a:r>
              <a:rPr lang="en-US" altLang="zh-CN" sz="2400" dirty="0" smtClean="0"/>
              <a:t>for  (</a:t>
            </a:r>
            <a:r>
              <a:rPr lang="en-US" altLang="zh-CN" sz="2400" dirty="0" err="1" smtClean="0"/>
              <a:t>int</a:t>
            </a:r>
            <a:r>
              <a:rPr lang="en-US" altLang="zh-CN" sz="2400" dirty="0" smtClean="0"/>
              <a:t> </a:t>
            </a:r>
            <a:r>
              <a:rPr lang="en-US" altLang="zh-CN" sz="2400" dirty="0" err="1" smtClean="0"/>
              <a:t>i</a:t>
            </a:r>
            <a:r>
              <a:rPr lang="en-US" altLang="zh-CN" sz="2400" dirty="0" smtClean="0"/>
              <a:t>=0; </a:t>
            </a:r>
            <a:r>
              <a:rPr lang="en-US" altLang="zh-CN" sz="2400" dirty="0" err="1" smtClean="0"/>
              <a:t>i</a:t>
            </a:r>
            <a:r>
              <a:rPr lang="en-US" altLang="zh-CN" sz="2400" dirty="0" smtClean="0"/>
              <a:t>&lt;10; </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smtClean="0"/>
              <a:t>  sum += p[</a:t>
            </a:r>
            <a:r>
              <a:rPr lang="en-US" altLang="zh-CN" sz="2400" dirty="0" err="1" smtClean="0"/>
              <a:t>i</a:t>
            </a:r>
            <a:r>
              <a:rPr lang="en-US" altLang="zh-CN" sz="2400" dirty="0" smtClean="0"/>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p:cNvSpPr>
            <a:spLocks noGrp="1" noChangeArrowheads="1"/>
          </p:cNvSpPr>
          <p:nvPr>
            <p:ph type="body" idx="1"/>
          </p:nvPr>
        </p:nvSpPr>
        <p:spPr>
          <a:xfrm>
            <a:off x="312738" y="764704"/>
            <a:ext cx="8507412" cy="5759921"/>
          </a:xfrm>
        </p:spPr>
        <p:txBody>
          <a:bodyPr/>
          <a:lstStyle/>
          <a:p>
            <a:pPr algn="just" eaLnBrk="1" hangingPunct="1">
              <a:defRPr/>
            </a:pPr>
            <a:r>
              <a:rPr lang="zh-CN" altLang="en-US" sz="2800" dirty="0" smtClean="0"/>
              <a:t>两个同类型的指针相减</a:t>
            </a:r>
          </a:p>
          <a:p>
            <a:pPr lvl="1" algn="just" eaLnBrk="1" hangingPunct="1">
              <a:defRPr/>
            </a:pPr>
            <a:r>
              <a:rPr lang="zh-CN" altLang="en-US" sz="2400" dirty="0" smtClean="0"/>
              <a:t>实际</a:t>
            </a:r>
            <a:r>
              <a:rPr lang="zh-CN" altLang="en-US" sz="2400" dirty="0"/>
              <a:t>结果由指针所指向的类型来定。</a:t>
            </a:r>
            <a:r>
              <a:rPr lang="zh-CN" altLang="en-US" sz="2400" dirty="0" smtClean="0"/>
              <a:t>例如：</a:t>
            </a:r>
            <a:endParaRPr lang="en-US" altLang="zh-CN" sz="2400" dirty="0" smtClean="0"/>
          </a:p>
          <a:p>
            <a:pPr lvl="2" eaLnBrk="1" hangingPunct="1">
              <a:buNone/>
              <a:defRPr/>
            </a:pPr>
            <a:r>
              <a:rPr lang="en-US" altLang="zh-CN" dirty="0" err="1">
                <a:solidFill>
                  <a:srgbClr val="FFC000"/>
                </a:solidFill>
              </a:rPr>
              <a:t>int</a:t>
            </a:r>
            <a:r>
              <a:rPr lang="en-US" altLang="zh-CN" dirty="0"/>
              <a:t> *</a:t>
            </a:r>
            <a:r>
              <a:rPr lang="en-US" altLang="zh-CN" dirty="0" smtClean="0"/>
              <a:t>p,*q;</a:t>
            </a:r>
          </a:p>
          <a:p>
            <a:pPr lvl="2" eaLnBrk="1" hangingPunct="1">
              <a:buNone/>
              <a:defRPr/>
            </a:pPr>
            <a:r>
              <a:rPr lang="en-US" altLang="zh-CN" dirty="0" smtClean="0"/>
              <a:t>......  </a:t>
            </a:r>
            <a:endParaRPr lang="en-US" altLang="zh-CN" dirty="0"/>
          </a:p>
          <a:p>
            <a:pPr lvl="2" eaLnBrk="1" hangingPunct="1">
              <a:buNone/>
              <a:defRPr/>
            </a:pPr>
            <a:r>
              <a:rPr lang="en-US" altLang="zh-CN" dirty="0" smtClean="0"/>
              <a:t>... q-p ... //</a:t>
            </a:r>
            <a:r>
              <a:rPr lang="zh-CN" altLang="en-US" dirty="0" smtClean="0"/>
              <a:t>结果为：</a:t>
            </a:r>
            <a:r>
              <a:rPr lang="en-US" altLang="zh-CN" dirty="0" smtClean="0"/>
              <a:t>(q</a:t>
            </a:r>
            <a:r>
              <a:rPr lang="zh-CN" altLang="en-US" dirty="0" smtClean="0"/>
              <a:t>的值</a:t>
            </a:r>
            <a:r>
              <a:rPr lang="en-US" altLang="zh-CN" dirty="0" smtClean="0"/>
              <a:t>-p</a:t>
            </a:r>
            <a:r>
              <a:rPr lang="zh-CN" altLang="en-US" dirty="0" smtClean="0"/>
              <a:t>的值</a:t>
            </a:r>
            <a:r>
              <a:rPr lang="en-US" altLang="zh-CN" dirty="0" smtClean="0"/>
              <a:t>)/</a:t>
            </a:r>
            <a:r>
              <a:rPr lang="en-US" altLang="zh-CN" dirty="0" err="1" smtClean="0"/>
              <a:t>sizeof</a:t>
            </a:r>
            <a:r>
              <a:rPr lang="en-US" altLang="zh-CN" dirty="0" smtClean="0"/>
              <a:t>(</a:t>
            </a:r>
            <a:r>
              <a:rPr lang="en-US" altLang="zh-CN" dirty="0" err="1" smtClean="0">
                <a:solidFill>
                  <a:srgbClr val="FFC000"/>
                </a:solidFill>
              </a:rPr>
              <a:t>int</a:t>
            </a:r>
            <a:r>
              <a:rPr lang="en-US" altLang="zh-CN" dirty="0" smtClean="0"/>
              <a:t>)</a:t>
            </a:r>
          </a:p>
          <a:p>
            <a:pPr lvl="1" algn="just" eaLnBrk="1" hangingPunct="1">
              <a:defRPr/>
            </a:pPr>
            <a:r>
              <a:rPr lang="zh-CN" altLang="en-US" sz="2400" dirty="0"/>
              <a:t>只有跟数组结合使用才有实际意义。</a:t>
            </a:r>
            <a:r>
              <a:rPr lang="zh-CN" altLang="en-US" sz="2400" dirty="0" smtClean="0"/>
              <a:t>例如：</a:t>
            </a:r>
            <a:endParaRPr lang="zh-CN" altLang="en-US" sz="2400" dirty="0"/>
          </a:p>
          <a:p>
            <a:pPr lvl="2" eaLnBrk="1" hangingPunct="1">
              <a:buFont typeface="Wingdings" pitchFamily="2" charset="2"/>
              <a:buNone/>
              <a:defRPr/>
            </a:pPr>
            <a:r>
              <a:rPr lang="en-US" altLang="zh-CN" dirty="0" err="1" smtClean="0"/>
              <a:t>int</a:t>
            </a:r>
            <a:r>
              <a:rPr lang="en-US" altLang="zh-CN" dirty="0" smtClean="0"/>
              <a:t> a[10];</a:t>
            </a:r>
          </a:p>
          <a:p>
            <a:pPr lvl="2" eaLnBrk="1" hangingPunct="1">
              <a:buFont typeface="Wingdings" pitchFamily="2" charset="2"/>
              <a:buNone/>
              <a:defRPr/>
            </a:pPr>
            <a:r>
              <a:rPr lang="en-US" altLang="zh-CN" dirty="0" err="1" smtClean="0"/>
              <a:t>int</a:t>
            </a:r>
            <a:r>
              <a:rPr lang="en-US" altLang="zh-CN" dirty="0" smtClean="0"/>
              <a:t> *p = &amp;a[0];  </a:t>
            </a:r>
          </a:p>
          <a:p>
            <a:pPr lvl="2" eaLnBrk="1" hangingPunct="1">
              <a:buFont typeface="Wingdings" pitchFamily="2" charset="2"/>
              <a:buNone/>
              <a:defRPr/>
            </a:pPr>
            <a:r>
              <a:rPr lang="en-US" altLang="zh-CN" dirty="0" err="1" smtClean="0"/>
              <a:t>int</a:t>
            </a:r>
            <a:r>
              <a:rPr lang="en-US" altLang="zh-CN" dirty="0" smtClean="0"/>
              <a:t> *q = &amp;a[3];</a:t>
            </a:r>
          </a:p>
          <a:p>
            <a:pPr lvl="2" eaLnBrk="1" hangingPunct="1">
              <a:buFont typeface="Wingdings" pitchFamily="2" charset="2"/>
              <a:buNone/>
              <a:defRPr/>
            </a:pPr>
            <a:r>
              <a:rPr lang="en-US" altLang="zh-CN" dirty="0" err="1" smtClean="0"/>
              <a:t>cout</a:t>
            </a:r>
            <a:r>
              <a:rPr lang="en-US" altLang="zh-CN" dirty="0" smtClean="0"/>
              <a:t> &lt;&lt; </a:t>
            </a:r>
            <a:r>
              <a:rPr lang="en-US" altLang="zh-CN" dirty="0" smtClean="0">
                <a:solidFill>
                  <a:schemeClr val="folHlink"/>
                </a:solidFill>
              </a:rPr>
              <a:t>q-p</a:t>
            </a:r>
            <a:r>
              <a:rPr lang="en-US" altLang="zh-CN" dirty="0" smtClean="0"/>
              <a:t> &lt;&lt; </a:t>
            </a:r>
            <a:r>
              <a:rPr lang="en-US" altLang="zh-CN" dirty="0" err="1" smtClean="0"/>
              <a:t>endl</a:t>
            </a:r>
            <a:r>
              <a:rPr lang="en-US" altLang="zh-CN" dirty="0" smtClean="0"/>
              <a:t>; //</a:t>
            </a:r>
            <a:r>
              <a:rPr lang="zh-CN" altLang="en-US" dirty="0" smtClean="0"/>
              <a:t>输出</a:t>
            </a:r>
            <a:r>
              <a:rPr lang="en-US" altLang="zh-CN" dirty="0" smtClean="0">
                <a:solidFill>
                  <a:schemeClr val="folHlink"/>
                </a:solidFill>
              </a:rPr>
              <a:t>3</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904656"/>
          </a:xfrm>
        </p:spPr>
        <p:txBody>
          <a:bodyPr>
            <a:normAutofit lnSpcReduction="10000"/>
          </a:bodyPr>
          <a:lstStyle/>
          <a:p>
            <a:pPr algn="just" eaLnBrk="1" hangingPunct="1">
              <a:defRPr/>
            </a:pPr>
            <a:r>
              <a:rPr lang="zh-CN" altLang="en-US" sz="2800" dirty="0"/>
              <a:t>两个同类型的指针比较 </a:t>
            </a:r>
          </a:p>
          <a:p>
            <a:pPr lvl="1" eaLnBrk="1" hangingPunct="1">
              <a:defRPr/>
            </a:pPr>
            <a:r>
              <a:rPr lang="zh-CN" altLang="en-US" dirty="0"/>
              <a:t>比较它们所对应的内存地址的大小。例如：</a:t>
            </a:r>
          </a:p>
          <a:p>
            <a:pPr lvl="2" eaLnBrk="1" hangingPunct="1">
              <a:buNone/>
              <a:defRPr/>
            </a:pPr>
            <a:r>
              <a:rPr lang="en-US" altLang="zh-CN" dirty="0" err="1"/>
              <a:t>int</a:t>
            </a:r>
            <a:r>
              <a:rPr lang="en-US" altLang="zh-CN" dirty="0"/>
              <a:t> </a:t>
            </a:r>
            <a:r>
              <a:rPr lang="en-US" altLang="zh-CN" dirty="0" smtClean="0"/>
              <a:t>*</a:t>
            </a:r>
            <a:r>
              <a:rPr lang="en-US" altLang="zh-CN" dirty="0"/>
              <a:t>p,*q;</a:t>
            </a:r>
          </a:p>
          <a:p>
            <a:pPr lvl="2" eaLnBrk="1" hangingPunct="1">
              <a:buNone/>
              <a:defRPr/>
            </a:pPr>
            <a:r>
              <a:rPr lang="en-US" altLang="zh-CN" dirty="0" smtClean="0"/>
              <a:t>......</a:t>
            </a:r>
          </a:p>
          <a:p>
            <a:pPr lvl="2" eaLnBrk="1" hangingPunct="1">
              <a:buNone/>
              <a:defRPr/>
            </a:pPr>
            <a:r>
              <a:rPr lang="en-US" altLang="zh-CN" dirty="0" smtClean="0"/>
              <a:t>if (p &lt; q) ...... //</a:t>
            </a:r>
            <a:r>
              <a:rPr lang="zh-CN" altLang="en-US" dirty="0" smtClean="0"/>
              <a:t>比较</a:t>
            </a:r>
            <a:r>
              <a:rPr lang="en-US" altLang="zh-CN" dirty="0" smtClean="0"/>
              <a:t>p</a:t>
            </a:r>
            <a:r>
              <a:rPr lang="zh-CN" altLang="en-US" dirty="0" smtClean="0"/>
              <a:t>和</a:t>
            </a:r>
            <a:r>
              <a:rPr lang="en-US" altLang="zh-CN" dirty="0" smtClean="0"/>
              <a:t>q</a:t>
            </a:r>
            <a:r>
              <a:rPr lang="zh-CN" altLang="en-US" dirty="0" smtClean="0"/>
              <a:t>中存储的地址的大小</a:t>
            </a:r>
            <a:endParaRPr lang="en-US" altLang="zh-CN" dirty="0" smtClean="0"/>
          </a:p>
          <a:p>
            <a:pPr lvl="1" eaLnBrk="1" hangingPunct="1">
              <a:defRPr/>
            </a:pPr>
            <a:r>
              <a:rPr lang="zh-CN" altLang="en-US" dirty="0"/>
              <a:t>只有跟数组结合使用才有实际意义。例如</a:t>
            </a:r>
            <a:r>
              <a:rPr lang="zh-CN" altLang="en-US" dirty="0" smtClean="0"/>
              <a:t>：</a:t>
            </a:r>
            <a:endParaRPr lang="en-US" altLang="zh-CN" dirty="0" smtClean="0"/>
          </a:p>
          <a:p>
            <a:pPr marL="914400" lvl="2" indent="0" eaLnBrk="1" hangingPunct="1">
              <a:buNone/>
              <a:defRPr/>
            </a:pPr>
            <a:r>
              <a:rPr lang="en-US" altLang="zh-CN" dirty="0" err="1"/>
              <a:t>int</a:t>
            </a:r>
            <a:r>
              <a:rPr lang="en-US" altLang="zh-CN" dirty="0"/>
              <a:t> a[10],</a:t>
            </a:r>
            <a:r>
              <a:rPr lang="en-US" altLang="zh-CN" dirty="0" smtClean="0"/>
              <a:t>sum;</a:t>
            </a:r>
          </a:p>
          <a:p>
            <a:pPr marL="914400" lvl="2" indent="0" eaLnBrk="1" hangingPunct="1">
              <a:buNone/>
              <a:defRPr/>
            </a:pPr>
            <a:r>
              <a:rPr lang="en-US" altLang="zh-CN" dirty="0" smtClean="0"/>
              <a:t>......</a:t>
            </a:r>
            <a:endParaRPr lang="en-US" altLang="zh-CN" dirty="0"/>
          </a:p>
          <a:p>
            <a:pPr lvl="2" eaLnBrk="1" hangingPunct="1">
              <a:buNone/>
              <a:defRPr/>
            </a:pPr>
            <a:r>
              <a:rPr lang="en-US" altLang="zh-CN" dirty="0"/>
              <a:t>for (p=&amp;a[0],q=&amp;a[9],sum=0; </a:t>
            </a:r>
            <a:r>
              <a:rPr lang="en-US" altLang="zh-CN" dirty="0">
                <a:solidFill>
                  <a:schemeClr val="folHlink"/>
                </a:solidFill>
              </a:rPr>
              <a:t>p&lt;=q</a:t>
            </a:r>
            <a:r>
              <a:rPr lang="en-US" altLang="zh-CN" dirty="0"/>
              <a:t>; p++)</a:t>
            </a:r>
          </a:p>
          <a:p>
            <a:pPr lvl="2" eaLnBrk="1" hangingPunct="1">
              <a:buNone/>
              <a:defRPr/>
            </a:pPr>
            <a:r>
              <a:rPr lang="en-US" altLang="zh-CN" dirty="0"/>
              <a:t>	sum += *p</a:t>
            </a:r>
            <a:r>
              <a:rPr lang="en-US" altLang="zh-CN" dirty="0" smtClean="0"/>
              <a:t>;</a:t>
            </a:r>
          </a:p>
          <a:p>
            <a:pPr lvl="2" eaLnBrk="1" hangingPunct="1">
              <a:defRPr/>
            </a:pPr>
            <a:r>
              <a:rPr lang="zh-CN" altLang="en-US" dirty="0" smtClean="0">
                <a:solidFill>
                  <a:srgbClr val="FFC000"/>
                </a:solidFill>
              </a:rPr>
              <a:t>为什么不按下面的做法？</a:t>
            </a:r>
            <a:endParaRPr lang="en-US" altLang="zh-CN" dirty="0">
              <a:solidFill>
                <a:srgbClr val="FFC000"/>
              </a:solidFill>
            </a:endParaRPr>
          </a:p>
          <a:p>
            <a:pPr lvl="2" eaLnBrk="1" hangingPunct="1">
              <a:buNone/>
              <a:defRPr/>
            </a:pPr>
            <a:r>
              <a:rPr lang="en-US" altLang="zh-CN" dirty="0"/>
              <a:t>for </a:t>
            </a:r>
            <a:r>
              <a:rPr lang="en-US" altLang="zh-CN" dirty="0" smtClean="0"/>
              <a:t>(</a:t>
            </a:r>
            <a:r>
              <a:rPr lang="en-US" altLang="zh-CN" dirty="0" err="1" smtClean="0"/>
              <a:t>int</a:t>
            </a:r>
            <a:r>
              <a:rPr lang="en-US" altLang="zh-CN" dirty="0" smtClean="0"/>
              <a:t> </a:t>
            </a:r>
            <a:r>
              <a:rPr lang="en-US" altLang="zh-CN" dirty="0" err="1" smtClean="0"/>
              <a:t>i</a:t>
            </a:r>
            <a:r>
              <a:rPr lang="en-US" altLang="zh-CN" dirty="0" smtClean="0"/>
              <a:t>=0,sum=0</a:t>
            </a:r>
            <a:r>
              <a:rPr lang="en-US" altLang="zh-CN" dirty="0"/>
              <a:t>; </a:t>
            </a:r>
            <a:r>
              <a:rPr lang="en-US" altLang="zh-CN" dirty="0" err="1" smtClean="0">
                <a:solidFill>
                  <a:schemeClr val="folHlink"/>
                </a:solidFill>
              </a:rPr>
              <a:t>i</a:t>
            </a:r>
            <a:r>
              <a:rPr lang="en-US" altLang="zh-CN" dirty="0" smtClean="0">
                <a:solidFill>
                  <a:schemeClr val="folHlink"/>
                </a:solidFill>
              </a:rPr>
              <a:t>&lt;10</a:t>
            </a:r>
            <a:r>
              <a:rPr lang="en-US" altLang="zh-CN" dirty="0" smtClean="0"/>
              <a:t>; </a:t>
            </a:r>
            <a:r>
              <a:rPr lang="en-US" altLang="zh-CN" dirty="0" err="1" smtClean="0"/>
              <a:t>i</a:t>
            </a:r>
            <a:r>
              <a:rPr lang="en-US" altLang="zh-CN" dirty="0" smtClean="0"/>
              <a:t>++)</a:t>
            </a:r>
            <a:endParaRPr lang="en-US" altLang="zh-CN" dirty="0"/>
          </a:p>
          <a:p>
            <a:pPr lvl="2" eaLnBrk="1" hangingPunct="1">
              <a:buNone/>
              <a:defRPr/>
            </a:pPr>
            <a:r>
              <a:rPr lang="en-US" altLang="zh-CN" dirty="0"/>
              <a:t>	sum += </a:t>
            </a:r>
            <a:r>
              <a:rPr lang="en-US" altLang="zh-CN" dirty="0" smtClean="0"/>
              <a:t>a[</a:t>
            </a:r>
            <a:r>
              <a:rPr lang="en-US" altLang="zh-CN" dirty="0" err="1" smtClean="0"/>
              <a:t>i</a:t>
            </a:r>
            <a:r>
              <a:rPr lang="en-US" altLang="zh-CN" dirty="0" smtClean="0"/>
              <a:t>];</a:t>
            </a:r>
            <a:endParaRPr lang="en-US" altLang="zh-CN" dirty="0"/>
          </a:p>
          <a:p>
            <a:pPr lvl="2"/>
            <a:r>
              <a:rPr lang="zh-CN" altLang="en-US" dirty="0" smtClean="0">
                <a:solidFill>
                  <a:srgbClr val="FFC000"/>
                </a:solidFill>
              </a:rPr>
              <a:t>从执行效率上考虑！</a:t>
            </a:r>
            <a:endParaRPr lang="zh-CN" altLang="en-US" dirty="0">
              <a:solidFill>
                <a:srgbClr val="FFC000"/>
              </a:solidFill>
            </a:endParaRPr>
          </a:p>
        </p:txBody>
      </p:sp>
    </p:spTree>
    <p:extLst>
      <p:ext uri="{BB962C8B-B14F-4D97-AF65-F5344CB8AC3E}">
        <p14:creationId xmlns:p14="http://schemas.microsoft.com/office/powerpoint/2010/main" val="3574286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anim calcmode="lin" valueType="num">
                                      <p:cBhvr additive="base">
                                        <p:cTn id="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1" end="11"/>
                                            </p:txEl>
                                          </p:spTgt>
                                        </p:tgtEl>
                                        <p:attrNameLst>
                                          <p:attrName>style.visibility</p:attrName>
                                        </p:attrNameLst>
                                      </p:cBhvr>
                                      <p:to>
                                        <p:strVal val="visible"/>
                                      </p:to>
                                    </p:set>
                                    <p:anim calcmode="lin" valueType="num">
                                      <p:cBhvr additive="base">
                                        <p:cTn id="11"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anim calcmode="lin" valueType="num">
                                      <p:cBhvr additive="base">
                                        <p:cTn id="15"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13" end="13"/>
                                            </p:txEl>
                                          </p:spTgt>
                                        </p:tgtEl>
                                        <p:attrNameLst>
                                          <p:attrName>style.visibility</p:attrName>
                                        </p:attrNameLst>
                                      </p:cBhvr>
                                      <p:to>
                                        <p:strVal val="visible"/>
                                      </p:to>
                                    </p:set>
                                    <p:anim calcmode="lin" valueType="num">
                                      <p:cBhvr additive="base">
                                        <p:cTn id="21"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body" idx="1"/>
          </p:nvPr>
        </p:nvSpPr>
        <p:spPr>
          <a:xfrm>
            <a:off x="179388" y="1196975"/>
            <a:ext cx="8785225" cy="4968875"/>
          </a:xfrm>
        </p:spPr>
        <p:txBody>
          <a:bodyPr/>
          <a:lstStyle/>
          <a:p>
            <a:pPr lvl="1" eaLnBrk="1" hangingPunct="1">
              <a:buFontTx/>
              <a:buNone/>
              <a:defRPr/>
            </a:pPr>
            <a:r>
              <a:rPr lang="en-US" altLang="zh-CN" sz="2400" dirty="0" err="1" smtClean="0"/>
              <a:t>int</a:t>
            </a:r>
            <a:r>
              <a:rPr lang="en-US" altLang="zh-CN" sz="2400" dirty="0" smtClean="0"/>
              <a:t> x=1;</a:t>
            </a:r>
          </a:p>
          <a:p>
            <a:pPr lvl="1" eaLnBrk="1" hangingPunct="1">
              <a:buFontTx/>
              <a:buNone/>
              <a:defRPr/>
            </a:pPr>
            <a:r>
              <a:rPr lang="en-US" altLang="zh-CN" sz="2400" dirty="0" err="1" smtClean="0"/>
              <a:t>int</a:t>
            </a:r>
            <a:r>
              <a:rPr lang="en-US" altLang="zh-CN" sz="2400" dirty="0" smtClean="0"/>
              <a:t> *p=&amp;x;</a:t>
            </a:r>
          </a:p>
          <a:p>
            <a:pPr lvl="1" eaLnBrk="1" hangingPunct="1">
              <a:buNone/>
              <a:defRPr/>
            </a:pPr>
            <a:r>
              <a:rPr lang="en-US" altLang="zh-CN" sz="2400" dirty="0" err="1"/>
              <a:t>cout</a:t>
            </a:r>
            <a:r>
              <a:rPr lang="en-US" altLang="zh-CN" sz="2400" dirty="0"/>
              <a:t> &lt;&lt; *p; //</a:t>
            </a:r>
            <a:r>
              <a:rPr lang="zh-CN" altLang="en-US" sz="2400" dirty="0"/>
              <a:t>输出</a:t>
            </a:r>
            <a:r>
              <a:rPr lang="en-US" altLang="zh-CN" sz="2400" dirty="0"/>
              <a:t>p</a:t>
            </a:r>
            <a:r>
              <a:rPr lang="zh-CN" altLang="en-US" sz="2400" dirty="0"/>
              <a:t>指向的值（</a:t>
            </a:r>
            <a:r>
              <a:rPr lang="en-US" altLang="zh-CN" sz="2400" dirty="0"/>
              <a:t>x</a:t>
            </a:r>
            <a:r>
              <a:rPr lang="zh-CN" altLang="en-US" sz="2400" dirty="0"/>
              <a:t>的值）</a:t>
            </a:r>
            <a:endParaRPr lang="en-US" altLang="zh-CN" sz="2400" dirty="0"/>
          </a:p>
          <a:p>
            <a:pPr lvl="1" eaLnBrk="1" hangingPunct="1">
              <a:buFontTx/>
              <a:buNone/>
              <a:defRPr/>
            </a:pPr>
            <a:r>
              <a:rPr lang="en-US" altLang="zh-CN" sz="2400" dirty="0" err="1" smtClean="0"/>
              <a:t>cout</a:t>
            </a:r>
            <a:r>
              <a:rPr lang="en-US" altLang="zh-CN" sz="2400" dirty="0" smtClean="0"/>
              <a:t> &lt;&lt; p; //</a:t>
            </a:r>
            <a:r>
              <a:rPr lang="zh-CN" altLang="en-US" sz="2400" dirty="0" smtClean="0"/>
              <a:t>输出</a:t>
            </a:r>
            <a:r>
              <a:rPr lang="en-US" altLang="zh-CN" sz="2400" dirty="0" smtClean="0"/>
              <a:t>p</a:t>
            </a:r>
            <a:r>
              <a:rPr lang="zh-CN" altLang="en-US" sz="2400" dirty="0" smtClean="0"/>
              <a:t>的值</a:t>
            </a:r>
            <a:r>
              <a:rPr lang="en-US" altLang="zh-CN" sz="2400" dirty="0" smtClean="0"/>
              <a:t>(x</a:t>
            </a:r>
            <a:r>
              <a:rPr lang="zh-CN" altLang="en-US" sz="2400" dirty="0" smtClean="0"/>
              <a:t>的地址</a:t>
            </a:r>
            <a:r>
              <a:rPr lang="en-US" altLang="zh-CN" sz="2400" dirty="0" smtClean="0"/>
              <a:t>)</a:t>
            </a:r>
          </a:p>
          <a:p>
            <a:pPr eaLnBrk="1" hangingPunct="1">
              <a:defRPr/>
            </a:pPr>
            <a:r>
              <a:rPr lang="zh-CN" altLang="en-US" sz="2400" dirty="0" smtClean="0"/>
              <a:t>特殊情况：</a:t>
            </a:r>
          </a:p>
          <a:p>
            <a:pPr lvl="1" eaLnBrk="1" hangingPunct="1">
              <a:lnSpc>
                <a:spcPct val="130000"/>
              </a:lnSpc>
              <a:buFontTx/>
              <a:buNone/>
              <a:defRPr/>
            </a:pPr>
            <a:r>
              <a:rPr lang="en-US" altLang="zh-CN" sz="2400" dirty="0" smtClean="0"/>
              <a:t>char </a:t>
            </a:r>
            <a:r>
              <a:rPr lang="en-US" altLang="zh-CN" sz="2400" dirty="0" err="1" smtClean="0"/>
              <a:t>str</a:t>
            </a:r>
            <a:r>
              <a:rPr lang="en-US" altLang="zh-CN" sz="2400" dirty="0" smtClean="0"/>
              <a:t>[]="ABCD";</a:t>
            </a:r>
          </a:p>
          <a:p>
            <a:pPr lvl="1" eaLnBrk="1" hangingPunct="1">
              <a:buFontTx/>
              <a:buNone/>
              <a:defRPr/>
            </a:pPr>
            <a:r>
              <a:rPr lang="en-US" altLang="zh-CN" sz="2400" dirty="0" smtClean="0"/>
              <a:t>char *q=&amp;</a:t>
            </a:r>
            <a:r>
              <a:rPr lang="en-US" altLang="zh-CN" sz="2400" dirty="0" err="1" smtClean="0"/>
              <a:t>str</a:t>
            </a:r>
            <a:r>
              <a:rPr lang="en-US" altLang="zh-CN" sz="2400" dirty="0" smtClean="0"/>
              <a:t>[0]; //</a:t>
            </a:r>
            <a:r>
              <a:rPr lang="zh-CN" altLang="en-US" sz="2400" dirty="0" smtClean="0"/>
              <a:t>或者</a:t>
            </a:r>
            <a:r>
              <a:rPr lang="en-US" altLang="zh-CN" sz="2400" dirty="0"/>
              <a:t>char *</a:t>
            </a:r>
            <a:r>
              <a:rPr lang="en-US" altLang="zh-CN" sz="2400" dirty="0" smtClean="0"/>
              <a:t>q=</a:t>
            </a:r>
            <a:r>
              <a:rPr lang="en-US" altLang="zh-CN" sz="2400" dirty="0" err="1" smtClean="0"/>
              <a:t>str</a:t>
            </a:r>
            <a:r>
              <a:rPr lang="en-US" altLang="zh-CN" sz="2400" dirty="0" smtClean="0"/>
              <a:t>; </a:t>
            </a:r>
          </a:p>
          <a:p>
            <a:pPr lvl="1" eaLnBrk="1" hangingPunct="1">
              <a:buFontTx/>
              <a:buNone/>
              <a:defRPr/>
            </a:pPr>
            <a:r>
              <a:rPr lang="en-US" altLang="zh-CN" sz="2400" dirty="0" err="1" smtClean="0"/>
              <a:t>cout</a:t>
            </a:r>
            <a:r>
              <a:rPr lang="en-US" altLang="zh-CN" sz="2400" dirty="0" smtClean="0"/>
              <a:t> &lt;&lt; *q; //</a:t>
            </a:r>
            <a:r>
              <a:rPr lang="zh-CN" altLang="en-US" sz="2400" dirty="0" smtClean="0"/>
              <a:t>输出</a:t>
            </a:r>
            <a:r>
              <a:rPr lang="en-US" altLang="zh-CN" sz="2400" dirty="0" smtClean="0"/>
              <a:t>q</a:t>
            </a:r>
            <a:r>
              <a:rPr lang="zh-CN" altLang="en-US" sz="2400" dirty="0" smtClean="0"/>
              <a:t>指向的字符：</a:t>
            </a:r>
            <a:r>
              <a:rPr lang="en-US" altLang="zh-CN" sz="2400" dirty="0" smtClean="0"/>
              <a:t>A</a:t>
            </a:r>
          </a:p>
          <a:p>
            <a:pPr lvl="1" eaLnBrk="1" hangingPunct="1">
              <a:buNone/>
              <a:defRPr/>
            </a:pPr>
            <a:r>
              <a:rPr lang="en-US" altLang="zh-CN" sz="2400" dirty="0" err="1"/>
              <a:t>cout</a:t>
            </a:r>
            <a:r>
              <a:rPr lang="en-US" altLang="zh-CN" sz="2400" dirty="0"/>
              <a:t> &lt;&lt; q;  //</a:t>
            </a:r>
            <a:r>
              <a:rPr lang="zh-CN" altLang="en-US" sz="2400" dirty="0">
                <a:solidFill>
                  <a:schemeClr val="folHlink"/>
                </a:solidFill>
              </a:rPr>
              <a:t>输出</a:t>
            </a:r>
            <a:r>
              <a:rPr lang="en-US" altLang="zh-CN" sz="2400" dirty="0">
                <a:solidFill>
                  <a:schemeClr val="folHlink"/>
                </a:solidFill>
              </a:rPr>
              <a:t>q</a:t>
            </a:r>
            <a:r>
              <a:rPr lang="zh-CN" altLang="en-US" sz="2400" dirty="0">
                <a:solidFill>
                  <a:schemeClr val="folHlink"/>
                </a:solidFill>
              </a:rPr>
              <a:t>指向的字符串：</a:t>
            </a:r>
            <a:r>
              <a:rPr lang="en-US" altLang="zh-CN" sz="2400" dirty="0">
                <a:solidFill>
                  <a:schemeClr val="folHlink"/>
                </a:solidFill>
              </a:rPr>
              <a:t>ABCD</a:t>
            </a:r>
          </a:p>
          <a:p>
            <a:pPr lvl="1" eaLnBrk="1" hangingPunct="1">
              <a:buFontTx/>
              <a:buNone/>
              <a:defRPr/>
            </a:pPr>
            <a:r>
              <a:rPr lang="en-US" altLang="zh-CN" sz="2400" dirty="0" err="1" smtClean="0"/>
              <a:t>cout</a:t>
            </a:r>
            <a:r>
              <a:rPr lang="en-US" altLang="zh-CN" sz="2400" dirty="0" smtClean="0"/>
              <a:t> &lt;&lt; (void *)q  </a:t>
            </a:r>
            <a:r>
              <a:rPr lang="en-US" altLang="zh-CN" sz="1800" dirty="0" smtClean="0"/>
              <a:t>//</a:t>
            </a:r>
            <a:r>
              <a:rPr lang="zh-CN" altLang="en-US" sz="1800" dirty="0" smtClean="0"/>
              <a:t>输出</a:t>
            </a:r>
            <a:r>
              <a:rPr lang="en-US" altLang="zh-CN" sz="1800" dirty="0" smtClean="0"/>
              <a:t>p</a:t>
            </a:r>
            <a:r>
              <a:rPr lang="zh-CN" altLang="en-US" sz="1800" dirty="0" smtClean="0"/>
              <a:t>的值，即字符串</a:t>
            </a:r>
            <a:r>
              <a:rPr lang="en-US" altLang="zh-CN" sz="1800" dirty="0" smtClean="0"/>
              <a:t>"ABCD"</a:t>
            </a:r>
            <a:r>
              <a:rPr lang="zh-CN" altLang="en-US" sz="1800" dirty="0" smtClean="0"/>
              <a:t>的内存首地址</a:t>
            </a:r>
          </a:p>
        </p:txBody>
      </p:sp>
      <p:sp>
        <p:nvSpPr>
          <p:cNvPr id="412675" name="Rectangle 3"/>
          <p:cNvSpPr>
            <a:spLocks noGrp="1" noChangeArrowheads="1"/>
          </p:cNvSpPr>
          <p:nvPr>
            <p:ph type="title"/>
          </p:nvPr>
        </p:nvSpPr>
        <p:spPr>
          <a:xfrm>
            <a:off x="685800" y="188913"/>
            <a:ext cx="7772400" cy="762000"/>
          </a:xfrm>
        </p:spPr>
        <p:txBody>
          <a:bodyPr/>
          <a:lstStyle/>
          <a:p>
            <a:pPr eaLnBrk="1" hangingPunct="1">
              <a:defRPr/>
            </a:pPr>
            <a:r>
              <a:rPr lang="zh-CN" altLang="en-US" sz="4000" smtClean="0"/>
              <a:t>指针的输出</a:t>
            </a:r>
            <a:endParaRPr lang="zh-CN" alt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p:txBody>
          <a:bodyPr/>
          <a:lstStyle/>
          <a:p>
            <a:pPr eaLnBrk="1" hangingPunct="1">
              <a:defRPr/>
            </a:pPr>
            <a:r>
              <a:rPr lang="zh-CN" altLang="en-US" smtClean="0"/>
              <a:t>下面指针的用法好吗？</a:t>
            </a:r>
          </a:p>
        </p:txBody>
      </p:sp>
      <p:sp>
        <p:nvSpPr>
          <p:cNvPr id="413699" name="Rectangle 3"/>
          <p:cNvSpPr>
            <a:spLocks noGrp="1" noChangeArrowheads="1"/>
          </p:cNvSpPr>
          <p:nvPr>
            <p:ph type="body" idx="1"/>
          </p:nvPr>
        </p:nvSpPr>
        <p:spPr/>
        <p:txBody>
          <a:bodyPr/>
          <a:lstStyle/>
          <a:p>
            <a:pPr marL="457200" lvl="1" indent="0" eaLnBrk="1" hangingPunct="1">
              <a:buNone/>
              <a:defRPr/>
            </a:pPr>
            <a:r>
              <a:rPr lang="fr-FR" altLang="zh-CN" dirty="0" smtClean="0"/>
              <a:t>int x=0,y;</a:t>
            </a:r>
          </a:p>
          <a:p>
            <a:pPr marL="457200" lvl="1" indent="0" eaLnBrk="1" hangingPunct="1">
              <a:buNone/>
              <a:defRPr/>
            </a:pPr>
            <a:r>
              <a:rPr lang="fr-FR" altLang="zh-CN" dirty="0" smtClean="0"/>
              <a:t>int *p=&amp;x;</a:t>
            </a:r>
            <a:endParaRPr lang="en-US" altLang="zh-CN" dirty="0" smtClean="0"/>
          </a:p>
          <a:p>
            <a:pPr marL="457200" lvl="1" indent="0" eaLnBrk="1" hangingPunct="1">
              <a:buNone/>
              <a:defRPr/>
            </a:pPr>
            <a:r>
              <a:rPr lang="en-US" altLang="zh-CN" dirty="0" smtClean="0"/>
              <a:t>*p = 1;</a:t>
            </a:r>
          </a:p>
          <a:p>
            <a:pPr marL="457200" lvl="1" indent="0" eaLnBrk="1" hangingPunct="1">
              <a:buNone/>
              <a:defRPr/>
            </a:pPr>
            <a:r>
              <a:rPr lang="en-US" altLang="zh-CN" dirty="0" smtClean="0"/>
              <a:t>y = *p+3*x;</a:t>
            </a:r>
          </a:p>
          <a:p>
            <a:pPr eaLnBrk="1" hangingPunct="1">
              <a:defRPr/>
            </a:pPr>
            <a:r>
              <a:rPr lang="zh-CN" altLang="en-US" dirty="0" smtClean="0">
                <a:solidFill>
                  <a:srgbClr val="FFC000"/>
                </a:solidFill>
              </a:rPr>
              <a:t>不好！程序的可读性很差！</a:t>
            </a:r>
            <a:endParaRPr lang="en-US" altLang="zh-CN" dirty="0" smtClean="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3699">
                                            <p:txEl>
                                              <p:pRg st="4" end="4"/>
                                            </p:txEl>
                                          </p:spTgt>
                                        </p:tgtEl>
                                        <p:attrNameLst>
                                          <p:attrName>style.visibility</p:attrName>
                                        </p:attrNameLst>
                                      </p:cBhvr>
                                      <p:to>
                                        <p:strVal val="visible"/>
                                      </p:to>
                                    </p:set>
                                    <p:anim calcmode="lin" valueType="num">
                                      <p:cBhvr additive="base">
                                        <p:cTn id="7" dur="500" fill="hold"/>
                                        <p:tgtEl>
                                          <p:spTgt spid="41369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369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defRPr/>
            </a:pPr>
            <a:r>
              <a:rPr lang="zh-CN" altLang="en-US" smtClean="0"/>
              <a:t>主要内容</a:t>
            </a:r>
            <a:endParaRPr lang="zh-CN" altLang="en-US" dirty="0" smtClean="0"/>
          </a:p>
        </p:txBody>
      </p:sp>
      <p:sp>
        <p:nvSpPr>
          <p:cNvPr id="4099" name="Rectangle 3"/>
          <p:cNvSpPr>
            <a:spLocks noGrp="1" noChangeArrowheads="1"/>
          </p:cNvSpPr>
          <p:nvPr>
            <p:ph type="body" idx="1"/>
          </p:nvPr>
        </p:nvSpPr>
        <p:spPr/>
        <p:txBody>
          <a:bodyPr/>
          <a:lstStyle/>
          <a:p>
            <a:pPr eaLnBrk="1" hangingPunct="1">
              <a:defRPr/>
            </a:pPr>
            <a:r>
              <a:rPr lang="zh-CN" altLang="en-US" dirty="0" smtClean="0"/>
              <a:t>指针类型概述</a:t>
            </a:r>
            <a:endParaRPr lang="en-US" altLang="zh-CN" dirty="0" smtClean="0"/>
          </a:p>
          <a:p>
            <a:pPr eaLnBrk="1" hangingPunct="1">
              <a:defRPr/>
            </a:pPr>
            <a:r>
              <a:rPr lang="zh-CN" altLang="en-US" dirty="0" smtClean="0"/>
              <a:t>指针的基本操作</a:t>
            </a:r>
            <a:endParaRPr lang="en-US" altLang="zh-CN" dirty="0" smtClean="0"/>
          </a:p>
          <a:p>
            <a:pPr eaLnBrk="1" hangingPunct="1">
              <a:defRPr/>
            </a:pPr>
            <a:r>
              <a:rPr lang="zh-CN" altLang="en-US" dirty="0" smtClean="0"/>
              <a:t>指针作为参数类型</a:t>
            </a:r>
            <a:endParaRPr lang="en-US" altLang="zh-CN" dirty="0" smtClean="0"/>
          </a:p>
          <a:p>
            <a:pPr eaLnBrk="1" hangingPunct="1">
              <a:defRPr/>
            </a:pPr>
            <a:r>
              <a:rPr lang="zh-CN" altLang="en-US" dirty="0" smtClean="0"/>
              <a:t>指针与动态变量</a:t>
            </a:r>
            <a:endParaRPr lang="en-US" altLang="zh-CN" dirty="0" smtClean="0"/>
          </a:p>
          <a:p>
            <a:pPr eaLnBrk="1" hangingPunct="1">
              <a:defRPr/>
            </a:pPr>
            <a:r>
              <a:rPr lang="zh-CN" altLang="en-US" dirty="0" smtClean="0"/>
              <a:t>指针与数组</a:t>
            </a:r>
            <a:endParaRPr lang="en-US" altLang="zh-CN" dirty="0" smtClean="0"/>
          </a:p>
          <a:p>
            <a:pPr eaLnBrk="1" hangingPunct="1">
              <a:defRPr/>
            </a:pPr>
            <a:r>
              <a:rPr lang="zh-CN" altLang="en-US" dirty="0" smtClean="0"/>
              <a:t>函数指针</a:t>
            </a:r>
          </a:p>
          <a:p>
            <a:pPr eaLnBrk="1" hangingPunct="1">
              <a:defRPr/>
            </a:pPr>
            <a:r>
              <a:rPr lang="zh-CN" altLang="en-US" dirty="0" smtClean="0"/>
              <a:t>引用类型</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p:txBody>
          <a:bodyPr/>
          <a:lstStyle/>
          <a:p>
            <a:pPr eaLnBrk="1" hangingPunct="1">
              <a:defRPr/>
            </a:pPr>
            <a:r>
              <a:rPr lang="zh-CN" altLang="en-US" dirty="0" smtClean="0"/>
              <a:t>指针的主要用途</a:t>
            </a:r>
          </a:p>
        </p:txBody>
      </p:sp>
      <p:sp>
        <p:nvSpPr>
          <p:cNvPr id="414723" name="Rectangle 3"/>
          <p:cNvSpPr>
            <a:spLocks noGrp="1" noChangeArrowheads="1"/>
          </p:cNvSpPr>
          <p:nvPr>
            <p:ph type="body" idx="1"/>
          </p:nvPr>
        </p:nvSpPr>
        <p:spPr/>
        <p:txBody>
          <a:bodyPr/>
          <a:lstStyle/>
          <a:p>
            <a:pPr eaLnBrk="1" hangingPunct="1">
              <a:defRPr/>
            </a:pPr>
            <a:r>
              <a:rPr lang="zh-CN" altLang="en-US" dirty="0" smtClean="0"/>
              <a:t>作为函数形参的类型</a:t>
            </a:r>
          </a:p>
          <a:p>
            <a:pPr eaLnBrk="1" hangingPunct="1">
              <a:defRPr/>
            </a:pPr>
            <a:r>
              <a:rPr lang="zh-CN" altLang="en-US" dirty="0" smtClean="0"/>
              <a:t>访问动态变量</a:t>
            </a:r>
          </a:p>
          <a:p>
            <a:pPr eaLnBrk="1" hangingPunct="1">
              <a:defRPr/>
            </a:pPr>
            <a:r>
              <a:rPr lang="zh-CN" altLang="en-US" dirty="0" smtClean="0"/>
              <a:t>高效访问数组元素</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ChangeArrowheads="1"/>
          </p:cNvSpPr>
          <p:nvPr>
            <p:ph type="title"/>
          </p:nvPr>
        </p:nvSpPr>
        <p:spPr/>
        <p:txBody>
          <a:bodyPr/>
          <a:lstStyle/>
          <a:p>
            <a:pPr eaLnBrk="1" hangingPunct="1">
              <a:defRPr/>
            </a:pPr>
            <a:r>
              <a:rPr lang="zh-CN" altLang="en-US" dirty="0"/>
              <a:t>指针作为形参类型</a:t>
            </a:r>
            <a:endParaRPr lang="zh-CN" altLang="en-US" dirty="0" smtClean="0"/>
          </a:p>
        </p:txBody>
      </p:sp>
      <p:sp>
        <p:nvSpPr>
          <p:cNvPr id="419843" name="Rectangle 3"/>
          <p:cNvSpPr>
            <a:spLocks noGrp="1" noChangeArrowheads="1"/>
          </p:cNvSpPr>
          <p:nvPr>
            <p:ph type="body" idx="1"/>
          </p:nvPr>
        </p:nvSpPr>
        <p:spPr/>
        <p:txBody>
          <a:bodyPr>
            <a:normAutofit/>
          </a:bodyPr>
          <a:lstStyle/>
          <a:p>
            <a:pPr marL="457200" lvl="1" indent="0" algn="just" eaLnBrk="1" hangingPunct="1">
              <a:buNone/>
              <a:defRPr/>
            </a:pPr>
            <a:r>
              <a:rPr lang="en-US" altLang="zh-CN" dirty="0" err="1" smtClean="0"/>
              <a:t>int</a:t>
            </a:r>
            <a:r>
              <a:rPr lang="en-US" altLang="zh-CN" dirty="0" smtClean="0"/>
              <a:t> f(</a:t>
            </a:r>
            <a:r>
              <a:rPr lang="en-US" altLang="zh-CN" dirty="0" err="1" smtClean="0"/>
              <a:t>SomeType</a:t>
            </a:r>
            <a:r>
              <a:rPr lang="en-US" altLang="zh-CN" dirty="0" smtClean="0"/>
              <a:t> *p)</a:t>
            </a:r>
          </a:p>
          <a:p>
            <a:pPr marL="457200" lvl="1" indent="0" algn="just" eaLnBrk="1" hangingPunct="1">
              <a:buNone/>
              <a:defRPr/>
            </a:pPr>
            <a:r>
              <a:rPr lang="en-US" altLang="zh-CN" dirty="0" smtClean="0"/>
              <a:t>{ ... *p ... //</a:t>
            </a:r>
            <a:r>
              <a:rPr lang="zh-CN" altLang="en-US" dirty="0" smtClean="0"/>
              <a:t>通过</a:t>
            </a:r>
            <a:r>
              <a:rPr lang="en-US" altLang="zh-CN" dirty="0" smtClean="0"/>
              <a:t>p</a:t>
            </a:r>
            <a:r>
              <a:rPr lang="zh-CN" altLang="en-US" dirty="0" smtClean="0"/>
              <a:t>间接访问传进来的数据</a:t>
            </a:r>
            <a:r>
              <a:rPr lang="en-US" altLang="zh-CN" dirty="0" smtClean="0"/>
              <a:t>a</a:t>
            </a:r>
          </a:p>
          <a:p>
            <a:pPr marL="457200" lvl="1" indent="0" algn="just" eaLnBrk="1" hangingPunct="1">
              <a:buNone/>
              <a:defRPr/>
            </a:pPr>
            <a:r>
              <a:rPr lang="en-US" altLang="zh-CN" dirty="0" smtClean="0"/>
              <a:t>}</a:t>
            </a:r>
          </a:p>
          <a:p>
            <a:pPr marL="457200" lvl="1" indent="0" algn="just" eaLnBrk="1" hangingPunct="1">
              <a:buNone/>
              <a:defRPr/>
            </a:pPr>
            <a:r>
              <a:rPr lang="en-US" altLang="zh-CN" dirty="0" smtClean="0"/>
              <a:t>.......</a:t>
            </a:r>
          </a:p>
          <a:p>
            <a:pPr marL="457200" lvl="1" indent="0" algn="just" eaLnBrk="1" hangingPunct="1">
              <a:buNone/>
              <a:defRPr/>
            </a:pPr>
            <a:r>
              <a:rPr lang="en-US" altLang="zh-CN" dirty="0" err="1" smtClean="0"/>
              <a:t>SomeType</a:t>
            </a:r>
            <a:r>
              <a:rPr lang="en-US" altLang="zh-CN" dirty="0" smtClean="0"/>
              <a:t> a;</a:t>
            </a:r>
          </a:p>
          <a:p>
            <a:pPr marL="457200" lvl="1" indent="0" algn="just" eaLnBrk="1" hangingPunct="1">
              <a:buNone/>
              <a:defRPr/>
            </a:pPr>
            <a:r>
              <a:rPr lang="en-US" altLang="zh-CN" dirty="0" smtClean="0"/>
              <a:t>f(&amp;a); //</a:t>
            </a:r>
            <a:r>
              <a:rPr lang="zh-CN" altLang="en-US" dirty="0" smtClean="0"/>
              <a:t>把</a:t>
            </a:r>
            <a:r>
              <a:rPr lang="en-US" altLang="zh-CN" dirty="0" smtClean="0"/>
              <a:t>a</a:t>
            </a:r>
            <a:r>
              <a:rPr lang="zh-CN" altLang="en-US" dirty="0" smtClean="0"/>
              <a:t>的地址传给函数</a:t>
            </a:r>
            <a:r>
              <a:rPr lang="en-US" altLang="zh-CN" dirty="0" smtClean="0"/>
              <a:t>f</a:t>
            </a:r>
          </a:p>
        </p:txBody>
      </p:sp>
    </p:spTree>
    <p:extLst>
      <p:ext uri="{BB962C8B-B14F-4D97-AF65-F5344CB8AC3E}">
        <p14:creationId xmlns:p14="http://schemas.microsoft.com/office/powerpoint/2010/main" val="37138632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just" eaLnBrk="1" hangingPunct="1">
              <a:defRPr/>
            </a:pPr>
            <a:r>
              <a:rPr lang="zh-CN" altLang="en-US" dirty="0"/>
              <a:t>指针作为形参的类型可以产生两个效果：</a:t>
            </a:r>
          </a:p>
          <a:p>
            <a:pPr lvl="1" algn="just" eaLnBrk="1" hangingPunct="1">
              <a:defRPr/>
            </a:pPr>
            <a:r>
              <a:rPr lang="zh-CN" altLang="en-US" dirty="0"/>
              <a:t>提高参数传递效率：大（量）数据的参数传递。</a:t>
            </a:r>
          </a:p>
          <a:p>
            <a:pPr lvl="1" algn="just" eaLnBrk="1" hangingPunct="1">
              <a:defRPr/>
            </a:pPr>
            <a:r>
              <a:rPr lang="zh-CN" altLang="en-US" dirty="0"/>
              <a:t>通过形参改变实参的值：把函数的计算结果通过参数返回给调用者。</a:t>
            </a:r>
          </a:p>
          <a:p>
            <a:endParaRPr lang="zh-CN" altLang="en-US" dirty="0"/>
          </a:p>
        </p:txBody>
      </p:sp>
    </p:spTree>
    <p:extLst>
      <p:ext uri="{BB962C8B-B14F-4D97-AF65-F5344CB8AC3E}">
        <p14:creationId xmlns:p14="http://schemas.microsoft.com/office/powerpoint/2010/main" val="10493351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5" name="Rectangle 3"/>
          <p:cNvSpPr>
            <a:spLocks noGrp="1" noChangeArrowheads="1"/>
          </p:cNvSpPr>
          <p:nvPr>
            <p:ph type="body" idx="1"/>
          </p:nvPr>
        </p:nvSpPr>
        <p:spPr>
          <a:xfrm>
            <a:off x="457200" y="1124744"/>
            <a:ext cx="8229600" cy="5544616"/>
          </a:xfrm>
        </p:spPr>
        <p:txBody>
          <a:bodyPr>
            <a:normAutofit lnSpcReduction="10000"/>
          </a:bodyPr>
          <a:lstStyle/>
          <a:p>
            <a:pPr eaLnBrk="1" hangingPunct="1">
              <a:lnSpc>
                <a:spcPct val="80000"/>
              </a:lnSpc>
              <a:defRPr/>
            </a:pPr>
            <a:r>
              <a:rPr lang="zh-CN" altLang="en-US" sz="2800" dirty="0"/>
              <a:t>向函数传递大型的结构类型数据</a:t>
            </a:r>
            <a:endParaRPr lang="en-US" altLang="zh-CN" sz="2800" dirty="0" smtClean="0"/>
          </a:p>
          <a:p>
            <a:pPr eaLnBrk="1" hangingPunct="1">
              <a:lnSpc>
                <a:spcPct val="80000"/>
              </a:lnSpc>
              <a:buFont typeface="Wingdings" pitchFamily="2" charset="2"/>
              <a:buNone/>
              <a:defRPr/>
            </a:pPr>
            <a:r>
              <a:rPr lang="en-US" altLang="zh-CN" sz="2200" dirty="0" err="1" smtClean="0"/>
              <a:t>struct</a:t>
            </a:r>
            <a:r>
              <a:rPr lang="en-US" altLang="zh-CN" sz="2200" dirty="0" smtClean="0"/>
              <a:t> A</a:t>
            </a:r>
          </a:p>
          <a:p>
            <a:pPr eaLnBrk="1" hangingPunct="1">
              <a:lnSpc>
                <a:spcPct val="80000"/>
              </a:lnSpc>
              <a:buFont typeface="Wingdings" pitchFamily="2" charset="2"/>
              <a:buNone/>
              <a:defRPr/>
            </a:pPr>
            <a:r>
              <a:rPr lang="en-US" altLang="zh-CN" sz="2200" dirty="0" smtClean="0"/>
              <a:t>{	</a:t>
            </a:r>
            <a:r>
              <a:rPr lang="en-US" altLang="zh-CN" sz="2200" dirty="0" err="1" smtClean="0"/>
              <a:t>int</a:t>
            </a:r>
            <a:r>
              <a:rPr lang="en-US" altLang="zh-CN" sz="2200" dirty="0" smtClean="0"/>
              <a:t> no;</a:t>
            </a:r>
          </a:p>
          <a:p>
            <a:pPr eaLnBrk="1" hangingPunct="1">
              <a:lnSpc>
                <a:spcPct val="80000"/>
              </a:lnSpc>
              <a:buFont typeface="Wingdings" pitchFamily="2" charset="2"/>
              <a:buNone/>
              <a:defRPr/>
            </a:pPr>
            <a:r>
              <a:rPr lang="en-US" altLang="zh-CN" sz="2200" dirty="0" smtClean="0"/>
              <a:t>	char name[20];</a:t>
            </a:r>
          </a:p>
          <a:p>
            <a:pPr eaLnBrk="1" hangingPunct="1">
              <a:lnSpc>
                <a:spcPct val="80000"/>
              </a:lnSpc>
              <a:buFont typeface="Wingdings" pitchFamily="2" charset="2"/>
              <a:buNone/>
              <a:defRPr/>
            </a:pPr>
            <a:r>
              <a:rPr lang="en-US" altLang="zh-CN" sz="2200" dirty="0" smtClean="0"/>
              <a:t>	......</a:t>
            </a:r>
          </a:p>
          <a:p>
            <a:pPr eaLnBrk="1" hangingPunct="1">
              <a:lnSpc>
                <a:spcPct val="80000"/>
              </a:lnSpc>
              <a:buFont typeface="Wingdings" pitchFamily="2" charset="2"/>
              <a:buNone/>
              <a:defRPr/>
            </a:pPr>
            <a:r>
              <a:rPr lang="en-US" altLang="zh-CN" sz="2200" dirty="0" smtClean="0"/>
              <a:t>};</a:t>
            </a:r>
          </a:p>
          <a:p>
            <a:pPr eaLnBrk="1" hangingPunct="1">
              <a:lnSpc>
                <a:spcPct val="80000"/>
              </a:lnSpc>
              <a:buFont typeface="Wingdings" pitchFamily="2" charset="2"/>
              <a:buNone/>
              <a:defRPr/>
            </a:pPr>
            <a:r>
              <a:rPr lang="en-US" altLang="zh-CN" sz="2200" dirty="0" smtClean="0"/>
              <a:t>void f(A *p) //p</a:t>
            </a:r>
            <a:r>
              <a:rPr lang="zh-CN" altLang="en-US" sz="2200" dirty="0" smtClean="0"/>
              <a:t>为指向结构类型的指针</a:t>
            </a:r>
          </a:p>
          <a:p>
            <a:pPr eaLnBrk="1" hangingPunct="1">
              <a:lnSpc>
                <a:spcPct val="80000"/>
              </a:lnSpc>
              <a:buFont typeface="Wingdings" pitchFamily="2" charset="2"/>
              <a:buNone/>
              <a:defRPr/>
            </a:pPr>
            <a:r>
              <a:rPr lang="en-US" altLang="zh-CN" sz="2200" dirty="0" smtClean="0"/>
              <a:t>{	......</a:t>
            </a:r>
          </a:p>
          <a:p>
            <a:pPr eaLnBrk="1" hangingPunct="1">
              <a:lnSpc>
                <a:spcPct val="80000"/>
              </a:lnSpc>
              <a:buFont typeface="Wingdings" pitchFamily="2" charset="2"/>
              <a:buNone/>
              <a:defRPr/>
            </a:pPr>
            <a:r>
              <a:rPr lang="en-US" altLang="zh-CN" sz="2200" dirty="0" smtClean="0"/>
              <a:t>	... p-&gt;no ....  //</a:t>
            </a:r>
            <a:r>
              <a:rPr lang="zh-CN" altLang="en-US" sz="2200" dirty="0" smtClean="0"/>
              <a:t>或者，</a:t>
            </a:r>
            <a:r>
              <a:rPr lang="en-US" altLang="zh-CN" sz="2200" dirty="0" smtClean="0"/>
              <a:t>(*p).no</a:t>
            </a:r>
          </a:p>
          <a:p>
            <a:pPr eaLnBrk="1" hangingPunct="1">
              <a:lnSpc>
                <a:spcPct val="80000"/>
              </a:lnSpc>
              <a:buFont typeface="Wingdings" pitchFamily="2" charset="2"/>
              <a:buNone/>
              <a:defRPr/>
            </a:pPr>
            <a:r>
              <a:rPr lang="en-US" altLang="zh-CN" sz="2200" dirty="0" smtClean="0"/>
              <a:t>	... p-&gt;name ...  //</a:t>
            </a:r>
            <a:r>
              <a:rPr lang="zh-CN" altLang="en-US" sz="2200" dirty="0" smtClean="0"/>
              <a:t>或者，</a:t>
            </a:r>
            <a:r>
              <a:rPr lang="en-US" altLang="zh-CN" sz="2200" dirty="0" smtClean="0"/>
              <a:t>(*p).name</a:t>
            </a:r>
          </a:p>
          <a:p>
            <a:pPr eaLnBrk="1" hangingPunct="1">
              <a:lnSpc>
                <a:spcPct val="80000"/>
              </a:lnSpc>
              <a:buFont typeface="Wingdings" pitchFamily="2" charset="2"/>
              <a:buNone/>
              <a:defRPr/>
            </a:pPr>
            <a:r>
              <a:rPr lang="en-US" altLang="zh-CN" sz="2200" dirty="0" smtClean="0"/>
              <a:t>	......</a:t>
            </a:r>
          </a:p>
          <a:p>
            <a:pPr eaLnBrk="1" hangingPunct="1">
              <a:lnSpc>
                <a:spcPct val="80000"/>
              </a:lnSpc>
              <a:buFont typeface="Wingdings" pitchFamily="2" charset="2"/>
              <a:buNone/>
              <a:defRPr/>
            </a:pPr>
            <a:r>
              <a:rPr lang="en-US" altLang="zh-CN" sz="2200" dirty="0" smtClean="0"/>
              <a:t>}</a:t>
            </a:r>
          </a:p>
          <a:p>
            <a:pPr eaLnBrk="1" hangingPunct="1">
              <a:lnSpc>
                <a:spcPct val="80000"/>
              </a:lnSpc>
              <a:buFont typeface="Wingdings" pitchFamily="2" charset="2"/>
              <a:buNone/>
              <a:defRPr/>
            </a:pPr>
            <a:r>
              <a:rPr lang="en-US" altLang="zh-CN" sz="2200" dirty="0" err="1" smtClean="0"/>
              <a:t>int</a:t>
            </a:r>
            <a:r>
              <a:rPr lang="en-US" altLang="zh-CN" sz="2200" dirty="0" smtClean="0"/>
              <a:t> main()</a:t>
            </a:r>
          </a:p>
          <a:p>
            <a:pPr eaLnBrk="1" hangingPunct="1">
              <a:lnSpc>
                <a:spcPct val="80000"/>
              </a:lnSpc>
              <a:buFont typeface="Wingdings" pitchFamily="2" charset="2"/>
              <a:buNone/>
              <a:defRPr/>
            </a:pPr>
            <a:r>
              <a:rPr lang="en-US" altLang="zh-CN" sz="2200" dirty="0" smtClean="0"/>
              <a:t>{	A </a:t>
            </a:r>
            <a:r>
              <a:rPr lang="en-US" altLang="zh-CN" sz="2200" dirty="0" err="1" smtClean="0"/>
              <a:t>a</a:t>
            </a:r>
            <a:r>
              <a:rPr lang="en-US" altLang="zh-CN" sz="2200" dirty="0" smtClean="0"/>
              <a:t>;</a:t>
            </a:r>
          </a:p>
          <a:p>
            <a:pPr eaLnBrk="1" hangingPunct="1">
              <a:lnSpc>
                <a:spcPct val="80000"/>
              </a:lnSpc>
              <a:buFont typeface="Wingdings" pitchFamily="2" charset="2"/>
              <a:buNone/>
              <a:defRPr/>
            </a:pPr>
            <a:r>
              <a:rPr lang="en-US" altLang="zh-CN" sz="2200" dirty="0" smtClean="0"/>
              <a:t>	......</a:t>
            </a:r>
          </a:p>
          <a:p>
            <a:pPr eaLnBrk="1" hangingPunct="1">
              <a:lnSpc>
                <a:spcPct val="80000"/>
              </a:lnSpc>
              <a:buFont typeface="Wingdings" pitchFamily="2" charset="2"/>
              <a:buNone/>
              <a:defRPr/>
            </a:pPr>
            <a:r>
              <a:rPr lang="en-US" altLang="zh-CN" sz="2200" dirty="0" smtClean="0"/>
              <a:t>	f(&amp;a);  //</a:t>
            </a:r>
            <a:r>
              <a:rPr lang="zh-CN" altLang="en-US" sz="2200" dirty="0" smtClean="0"/>
              <a:t>把结构变量的地址传给函数</a:t>
            </a:r>
            <a:r>
              <a:rPr lang="en-US" altLang="zh-CN" sz="2200" dirty="0" smtClean="0"/>
              <a:t>f</a:t>
            </a:r>
            <a:r>
              <a:rPr lang="zh-CN" altLang="en-US" sz="2200" dirty="0" smtClean="0"/>
              <a:t>。</a:t>
            </a:r>
          </a:p>
          <a:p>
            <a:pPr eaLnBrk="1" hangingPunct="1">
              <a:lnSpc>
                <a:spcPct val="80000"/>
              </a:lnSpc>
              <a:buFont typeface="Wingdings" pitchFamily="2" charset="2"/>
              <a:buNone/>
              <a:defRPr/>
            </a:pPr>
            <a:r>
              <a:rPr lang="zh-CN" altLang="en-US" sz="2200" dirty="0" smtClean="0"/>
              <a:t>	</a:t>
            </a:r>
            <a:r>
              <a:rPr lang="en-US" altLang="zh-CN" sz="2200" dirty="0" smtClean="0"/>
              <a:t>......</a:t>
            </a:r>
          </a:p>
          <a:p>
            <a:pPr eaLnBrk="1" hangingPunct="1">
              <a:lnSpc>
                <a:spcPct val="80000"/>
              </a:lnSpc>
              <a:buFont typeface="Wingdings" pitchFamily="2" charset="2"/>
              <a:buNone/>
              <a:defRPr/>
            </a:pPr>
            <a:r>
              <a:rPr lang="en-US" altLang="zh-CN" sz="2200" dirty="0" smtClean="0"/>
              <a:t>}</a:t>
            </a:r>
          </a:p>
        </p:txBody>
      </p:sp>
      <p:sp>
        <p:nvSpPr>
          <p:cNvPr id="3" name="标题 1"/>
          <p:cNvSpPr>
            <a:spLocks noGrp="1"/>
          </p:cNvSpPr>
          <p:nvPr>
            <p:ph type="title"/>
          </p:nvPr>
        </p:nvSpPr>
        <p:spPr>
          <a:xfrm>
            <a:off x="457200" y="-27384"/>
            <a:ext cx="8229600" cy="864096"/>
          </a:xfrm>
        </p:spPr>
        <p:txBody>
          <a:bodyPr>
            <a:normAutofit/>
          </a:bodyPr>
          <a:lstStyle/>
          <a:p>
            <a:r>
              <a:rPr lang="zh-CN" altLang="en-US" dirty="0" smtClean="0"/>
              <a:t>提高</a:t>
            </a:r>
            <a:r>
              <a:rPr lang="zh-CN" altLang="en-US" dirty="0"/>
              <a:t>参数传递效率</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9" name="Rectangle 3"/>
          <p:cNvSpPr>
            <a:spLocks noGrp="1" noChangeArrowheads="1"/>
          </p:cNvSpPr>
          <p:nvPr>
            <p:ph type="body" idx="1"/>
          </p:nvPr>
        </p:nvSpPr>
        <p:spPr>
          <a:xfrm>
            <a:off x="250825" y="332656"/>
            <a:ext cx="8497888" cy="6264994"/>
          </a:xfrm>
        </p:spPr>
        <p:txBody>
          <a:bodyPr/>
          <a:lstStyle/>
          <a:p>
            <a:pPr eaLnBrk="1" hangingPunct="1">
              <a:lnSpc>
                <a:spcPct val="90000"/>
              </a:lnSpc>
              <a:defRPr/>
            </a:pPr>
            <a:r>
              <a:rPr lang="zh-CN" altLang="en-US" sz="2800" dirty="0" smtClean="0"/>
              <a:t>向函数传递数组</a:t>
            </a:r>
            <a:endParaRPr lang="en-US" altLang="zh-CN" sz="2800" dirty="0" smtClean="0"/>
          </a:p>
          <a:p>
            <a:pPr lvl="1" eaLnBrk="1" hangingPunct="1">
              <a:lnSpc>
                <a:spcPct val="90000"/>
              </a:lnSpc>
              <a:defRPr/>
            </a:pPr>
            <a:r>
              <a:rPr lang="zh-CN" altLang="en-US" sz="2400" dirty="0" smtClean="0"/>
              <a:t>在</a:t>
            </a:r>
            <a:r>
              <a:rPr lang="en-US" altLang="zh-CN" sz="2400" dirty="0" smtClean="0"/>
              <a:t>C++</a:t>
            </a:r>
            <a:r>
              <a:rPr lang="zh-CN" altLang="en-US" sz="2400" dirty="0" smtClean="0"/>
              <a:t>中，数组参数的默认传递方式是把实参数组的首地址传给函数，以提高参数传递效率。</a:t>
            </a:r>
          </a:p>
          <a:p>
            <a:pPr lvl="1" eaLnBrk="1" hangingPunct="1">
              <a:lnSpc>
                <a:spcPct val="90000"/>
              </a:lnSpc>
              <a:defRPr/>
            </a:pPr>
            <a:r>
              <a:rPr lang="zh-CN" altLang="en-US" sz="2400" dirty="0" smtClean="0"/>
              <a:t>实际上，对于下面的函数定义和调用：</a:t>
            </a:r>
          </a:p>
          <a:p>
            <a:pPr lvl="1" eaLnBrk="1" hangingPunct="1">
              <a:lnSpc>
                <a:spcPct val="90000"/>
              </a:lnSpc>
              <a:buFontTx/>
              <a:buNone/>
              <a:defRPr/>
            </a:pPr>
            <a:r>
              <a:rPr lang="en-US" altLang="zh-CN" sz="2000" dirty="0" err="1" smtClean="0"/>
              <a:t>int</a:t>
            </a:r>
            <a:r>
              <a:rPr lang="en-US" altLang="zh-CN" sz="2000" dirty="0" smtClean="0"/>
              <a:t> max(</a:t>
            </a:r>
            <a:r>
              <a:rPr lang="en-US" altLang="zh-CN" sz="2000" dirty="0" err="1" smtClean="0"/>
              <a:t>int</a:t>
            </a:r>
            <a:r>
              <a:rPr lang="en-US" altLang="zh-CN" sz="2000" dirty="0" smtClean="0"/>
              <a:t> </a:t>
            </a:r>
            <a:r>
              <a:rPr lang="en-US" altLang="zh-CN" sz="2000" dirty="0" smtClean="0">
                <a:solidFill>
                  <a:schemeClr val="folHlink"/>
                </a:solidFill>
              </a:rPr>
              <a:t>x[]</a:t>
            </a:r>
            <a:r>
              <a:rPr lang="en-US" altLang="zh-CN" sz="2000" dirty="0" smtClean="0"/>
              <a:t>,</a:t>
            </a:r>
            <a:r>
              <a:rPr lang="en-US" altLang="zh-CN" sz="2000" dirty="0" err="1" smtClean="0"/>
              <a:t>int</a:t>
            </a:r>
            <a:r>
              <a:rPr lang="en-US" altLang="zh-CN" sz="2000" dirty="0" smtClean="0"/>
              <a:t> </a:t>
            </a:r>
            <a:r>
              <a:rPr lang="en-US" altLang="zh-CN" sz="2000" dirty="0" err="1" smtClean="0"/>
              <a:t>num</a:t>
            </a:r>
            <a:r>
              <a:rPr lang="en-US" altLang="zh-CN" sz="2000" dirty="0" smtClean="0"/>
              <a:t>)</a:t>
            </a:r>
          </a:p>
          <a:p>
            <a:pPr lvl="1" eaLnBrk="1" hangingPunct="1">
              <a:lnSpc>
                <a:spcPct val="90000"/>
              </a:lnSpc>
              <a:buFontTx/>
              <a:buNone/>
              <a:defRPr/>
            </a:pPr>
            <a:r>
              <a:rPr lang="en-US" altLang="zh-CN" sz="2000" dirty="0" smtClean="0"/>
              <a:t>{	......</a:t>
            </a:r>
          </a:p>
          <a:p>
            <a:pPr lvl="1" eaLnBrk="1" hangingPunct="1">
              <a:lnSpc>
                <a:spcPct val="90000"/>
              </a:lnSpc>
              <a:buFontTx/>
              <a:buNone/>
              <a:defRPr/>
            </a:pPr>
            <a:r>
              <a:rPr lang="en-US" altLang="zh-CN" sz="2000" dirty="0" smtClean="0"/>
              <a:t>	... </a:t>
            </a:r>
            <a:r>
              <a:rPr lang="en-US" altLang="zh-CN" sz="2000" dirty="0" smtClean="0">
                <a:solidFill>
                  <a:schemeClr val="folHlink"/>
                </a:solidFill>
              </a:rPr>
              <a:t>x[</a:t>
            </a:r>
            <a:r>
              <a:rPr lang="en-US" altLang="zh-CN" sz="2000" dirty="0" err="1" smtClean="0">
                <a:solidFill>
                  <a:schemeClr val="folHlink"/>
                </a:solidFill>
              </a:rPr>
              <a:t>i</a:t>
            </a:r>
            <a:r>
              <a:rPr lang="en-US" altLang="zh-CN" sz="2000" dirty="0" smtClean="0">
                <a:solidFill>
                  <a:schemeClr val="folHlink"/>
                </a:solidFill>
              </a:rPr>
              <a:t>]</a:t>
            </a:r>
            <a:r>
              <a:rPr lang="en-US" altLang="zh-CN" sz="2000" dirty="0" smtClean="0"/>
              <a:t> ...</a:t>
            </a:r>
          </a:p>
          <a:p>
            <a:pPr lvl="1" eaLnBrk="1" hangingPunct="1">
              <a:lnSpc>
                <a:spcPct val="90000"/>
              </a:lnSpc>
              <a:buFontTx/>
              <a:buNone/>
              <a:defRPr/>
            </a:pPr>
            <a:r>
              <a:rPr lang="en-US" altLang="zh-CN" sz="2000" dirty="0" smtClean="0"/>
              <a:t>	......</a:t>
            </a:r>
          </a:p>
          <a:p>
            <a:pPr lvl="1" eaLnBrk="1" hangingPunct="1">
              <a:lnSpc>
                <a:spcPct val="90000"/>
              </a:lnSpc>
              <a:buFontTx/>
              <a:buNone/>
              <a:defRPr/>
            </a:pPr>
            <a:r>
              <a:rPr lang="en-US" altLang="zh-CN" sz="2000" dirty="0" smtClean="0"/>
              <a:t>}</a:t>
            </a:r>
          </a:p>
          <a:p>
            <a:pPr marL="0" indent="0" eaLnBrk="1" hangingPunct="1">
              <a:lnSpc>
                <a:spcPct val="90000"/>
              </a:lnSpc>
              <a:buNone/>
              <a:defRPr/>
            </a:pPr>
            <a:endParaRPr lang="en-US" altLang="zh-CN" sz="2800" dirty="0" smtClean="0"/>
          </a:p>
          <a:p>
            <a:pPr lvl="1" eaLnBrk="1" hangingPunct="1">
              <a:lnSpc>
                <a:spcPct val="90000"/>
              </a:lnSpc>
              <a:defRPr/>
            </a:pPr>
            <a:r>
              <a:rPr lang="zh-CN" altLang="en-US" sz="2400" dirty="0" smtClean="0"/>
              <a:t>编译程序将按下面的方式来实现：</a:t>
            </a:r>
          </a:p>
          <a:p>
            <a:pPr lvl="1" eaLnBrk="1" hangingPunct="1">
              <a:lnSpc>
                <a:spcPct val="90000"/>
              </a:lnSpc>
              <a:buFontTx/>
              <a:buNone/>
              <a:defRPr/>
            </a:pPr>
            <a:r>
              <a:rPr lang="en-US" altLang="zh-CN" sz="2000" dirty="0" err="1" smtClean="0"/>
              <a:t>int</a:t>
            </a:r>
            <a:r>
              <a:rPr lang="en-US" altLang="zh-CN" sz="2000" dirty="0" smtClean="0"/>
              <a:t> max(</a:t>
            </a:r>
            <a:r>
              <a:rPr lang="en-US" altLang="zh-CN" sz="2000" dirty="0" err="1" smtClean="0"/>
              <a:t>int</a:t>
            </a:r>
            <a:r>
              <a:rPr lang="en-US" altLang="zh-CN" sz="2000" dirty="0" smtClean="0"/>
              <a:t> </a:t>
            </a:r>
            <a:r>
              <a:rPr lang="en-US" altLang="zh-CN" sz="2000" dirty="0" smtClean="0">
                <a:solidFill>
                  <a:schemeClr val="folHlink"/>
                </a:solidFill>
              </a:rPr>
              <a:t>*</a:t>
            </a:r>
            <a:r>
              <a:rPr lang="en-US" altLang="zh-CN" sz="2000" dirty="0" err="1" smtClean="0">
                <a:solidFill>
                  <a:schemeClr val="folHlink"/>
                </a:solidFill>
              </a:rPr>
              <a:t>x</a:t>
            </a:r>
            <a:r>
              <a:rPr lang="en-US" altLang="zh-CN" sz="2000" dirty="0" err="1" smtClean="0"/>
              <a:t>,int</a:t>
            </a:r>
            <a:r>
              <a:rPr lang="en-US" altLang="zh-CN" sz="2000" dirty="0" smtClean="0"/>
              <a:t> </a:t>
            </a:r>
            <a:r>
              <a:rPr lang="en-US" altLang="zh-CN" sz="2000" dirty="0" err="1" smtClean="0"/>
              <a:t>num</a:t>
            </a:r>
            <a:r>
              <a:rPr lang="en-US" altLang="zh-CN" sz="2000" dirty="0" smtClean="0"/>
              <a:t>)</a:t>
            </a:r>
          </a:p>
          <a:p>
            <a:pPr lvl="1" eaLnBrk="1" hangingPunct="1">
              <a:lnSpc>
                <a:spcPct val="90000"/>
              </a:lnSpc>
              <a:buFontTx/>
              <a:buNone/>
              <a:defRPr/>
            </a:pPr>
            <a:r>
              <a:rPr lang="en-US" altLang="zh-CN" sz="2000" dirty="0" smtClean="0"/>
              <a:t>{	......</a:t>
            </a:r>
          </a:p>
          <a:p>
            <a:pPr lvl="1" eaLnBrk="1" hangingPunct="1">
              <a:lnSpc>
                <a:spcPct val="90000"/>
              </a:lnSpc>
              <a:buFontTx/>
              <a:buNone/>
              <a:defRPr/>
            </a:pPr>
            <a:r>
              <a:rPr lang="en-US" altLang="zh-CN" sz="2000" dirty="0" smtClean="0"/>
              <a:t>	... </a:t>
            </a:r>
            <a:r>
              <a:rPr lang="en-US" altLang="zh-CN" sz="2000" dirty="0" smtClean="0">
                <a:solidFill>
                  <a:schemeClr val="folHlink"/>
                </a:solidFill>
              </a:rPr>
              <a:t>*(</a:t>
            </a:r>
            <a:r>
              <a:rPr lang="en-US" altLang="zh-CN" sz="2000" dirty="0" err="1" smtClean="0">
                <a:solidFill>
                  <a:schemeClr val="folHlink"/>
                </a:solidFill>
              </a:rPr>
              <a:t>x+i</a:t>
            </a:r>
            <a:r>
              <a:rPr lang="en-US" altLang="zh-CN" sz="2000" dirty="0" smtClean="0">
                <a:solidFill>
                  <a:schemeClr val="folHlink"/>
                </a:solidFill>
              </a:rPr>
              <a:t>)</a:t>
            </a:r>
            <a:r>
              <a:rPr lang="en-US" altLang="zh-CN" sz="2000" dirty="0" smtClean="0"/>
              <a:t> ...  </a:t>
            </a:r>
          </a:p>
          <a:p>
            <a:pPr lvl="1" eaLnBrk="1" hangingPunct="1">
              <a:lnSpc>
                <a:spcPct val="90000"/>
              </a:lnSpc>
              <a:buFontTx/>
              <a:buNone/>
              <a:defRPr/>
            </a:pPr>
            <a:r>
              <a:rPr lang="en-US" altLang="zh-CN" sz="2000" dirty="0" smtClean="0"/>
              <a:t>	......</a:t>
            </a:r>
          </a:p>
          <a:p>
            <a:pPr lvl="1" eaLnBrk="1" hangingPunct="1">
              <a:lnSpc>
                <a:spcPct val="90000"/>
              </a:lnSpc>
              <a:buFontTx/>
              <a:buNone/>
              <a:defRPr/>
            </a:pPr>
            <a:r>
              <a:rPr lang="en-US" altLang="zh-CN" sz="2000" dirty="0" smtClean="0"/>
              <a:t>}</a:t>
            </a:r>
          </a:p>
        </p:txBody>
      </p:sp>
      <p:sp>
        <p:nvSpPr>
          <p:cNvPr id="418820" name="Rectangle 4"/>
          <p:cNvSpPr>
            <a:spLocks noChangeArrowheads="1"/>
          </p:cNvSpPr>
          <p:nvPr/>
        </p:nvSpPr>
        <p:spPr bwMode="auto">
          <a:xfrm>
            <a:off x="5076056" y="1988939"/>
            <a:ext cx="3025775" cy="1872109"/>
          </a:xfrm>
          <a:prstGeom prst="rect">
            <a:avLst/>
          </a:prstGeom>
          <a:solidFill>
            <a:srgbClr val="004182"/>
          </a:solidFill>
          <a:ln>
            <a:noFill/>
          </a:ln>
          <a:effectLst/>
          <a:extLst/>
        </p:spPr>
        <p:txBody>
          <a:bodyPr/>
          <a:lstStyle/>
          <a:p>
            <a:pPr marL="342900" indent="-342900" algn="l">
              <a:lnSpc>
                <a:spcPct val="80000"/>
              </a:lnSpc>
              <a:spcBef>
                <a:spcPct val="20000"/>
              </a:spcBef>
              <a:buClr>
                <a:schemeClr val="hlink"/>
              </a:buClr>
              <a:buSzPct val="60000"/>
              <a:buFont typeface="Wingdings" pitchFamily="2" charset="2"/>
              <a:buNone/>
              <a:defRPr/>
            </a:pPr>
            <a:r>
              <a:rPr lang="en-US" altLang="zh-CN" sz="2000" b="0" dirty="0" err="1">
                <a:effectLst>
                  <a:outerShdw blurRad="38100" dist="38100" dir="2700000" algn="tl">
                    <a:srgbClr val="000000"/>
                  </a:outerShdw>
                </a:effectLst>
              </a:rPr>
              <a:t>int</a:t>
            </a:r>
            <a:r>
              <a:rPr lang="en-US" altLang="zh-CN" sz="2000" b="0" dirty="0">
                <a:effectLst>
                  <a:outerShdw blurRad="38100" dist="38100" dir="2700000" algn="tl">
                    <a:srgbClr val="000000"/>
                  </a:outerShdw>
                </a:effectLst>
              </a:rPr>
              <a:t> main()</a:t>
            </a:r>
          </a:p>
          <a:p>
            <a:pPr marL="342900" indent="-342900" algn="l">
              <a:lnSpc>
                <a:spcPct val="80000"/>
              </a:lnSpc>
              <a:spcBef>
                <a:spcPct val="20000"/>
              </a:spcBef>
              <a:buClr>
                <a:schemeClr val="hlink"/>
              </a:buClr>
              <a:buSzPct val="60000"/>
              <a:buFont typeface="Wingdings" pitchFamily="2" charset="2"/>
              <a:buNone/>
              <a:defRPr/>
            </a:pPr>
            <a:r>
              <a:rPr lang="en-US" altLang="zh-CN" sz="2000" b="0" dirty="0">
                <a:effectLst>
                  <a:outerShdw blurRad="38100" dist="38100" dir="2700000" algn="tl">
                    <a:srgbClr val="000000"/>
                  </a:outerShdw>
                </a:effectLst>
              </a:rPr>
              <a:t>{ </a:t>
            </a:r>
            <a:r>
              <a:rPr lang="en-US" altLang="zh-CN" sz="2000" b="0" dirty="0" err="1">
                <a:effectLst>
                  <a:outerShdw blurRad="38100" dist="38100" dir="2700000" algn="tl">
                    <a:srgbClr val="000000"/>
                  </a:outerShdw>
                </a:effectLst>
              </a:rPr>
              <a:t>int</a:t>
            </a:r>
            <a:r>
              <a:rPr lang="en-US" altLang="zh-CN" sz="2000" b="0" dirty="0">
                <a:effectLst>
                  <a:outerShdw blurRad="38100" dist="38100" dir="2700000" algn="tl">
                    <a:srgbClr val="000000"/>
                  </a:outerShdw>
                </a:effectLst>
              </a:rPr>
              <a:t> a[10];</a:t>
            </a:r>
          </a:p>
          <a:p>
            <a:pPr marL="342900" indent="-342900" algn="l">
              <a:lnSpc>
                <a:spcPct val="80000"/>
              </a:lnSpc>
              <a:spcBef>
                <a:spcPct val="20000"/>
              </a:spcBef>
              <a:buClr>
                <a:schemeClr val="hlink"/>
              </a:buClr>
              <a:buSzPct val="60000"/>
              <a:buFont typeface="Wingdings" pitchFamily="2" charset="2"/>
              <a:buNone/>
              <a:defRPr/>
            </a:pPr>
            <a:r>
              <a:rPr lang="en-US" altLang="zh-CN" sz="2000" b="0" dirty="0">
                <a:effectLst>
                  <a:outerShdw blurRad="38100" dist="38100" dir="2700000" algn="tl">
                    <a:srgbClr val="000000"/>
                  </a:outerShdw>
                </a:effectLst>
              </a:rPr>
              <a:t>	......</a:t>
            </a:r>
          </a:p>
          <a:p>
            <a:pPr marL="342900" indent="-342900" algn="l">
              <a:lnSpc>
                <a:spcPct val="80000"/>
              </a:lnSpc>
              <a:spcBef>
                <a:spcPct val="20000"/>
              </a:spcBef>
              <a:buClr>
                <a:schemeClr val="hlink"/>
              </a:buClr>
              <a:buSzPct val="60000"/>
              <a:buFont typeface="Wingdings" pitchFamily="2" charset="2"/>
              <a:buNone/>
              <a:defRPr/>
            </a:pPr>
            <a:r>
              <a:rPr lang="en-US" altLang="zh-CN" sz="2000" b="0" dirty="0">
                <a:effectLst>
                  <a:outerShdw blurRad="38100" dist="38100" dir="2700000" algn="tl">
                    <a:srgbClr val="000000"/>
                  </a:outerShdw>
                </a:effectLst>
              </a:rPr>
              <a:t>	...max(</a:t>
            </a:r>
            <a:r>
              <a:rPr lang="en-US" altLang="zh-CN" sz="2000" b="0" dirty="0">
                <a:solidFill>
                  <a:schemeClr val="folHlink"/>
                </a:solidFill>
                <a:effectLst>
                  <a:outerShdw blurRad="38100" dist="38100" dir="2700000" algn="tl">
                    <a:srgbClr val="000000"/>
                  </a:outerShdw>
                </a:effectLst>
              </a:rPr>
              <a:t>a</a:t>
            </a:r>
            <a:r>
              <a:rPr lang="en-US" altLang="zh-CN" sz="2000" b="0" dirty="0">
                <a:effectLst>
                  <a:outerShdw blurRad="38100" dist="38100" dir="2700000" algn="tl">
                    <a:srgbClr val="000000"/>
                  </a:outerShdw>
                </a:effectLst>
              </a:rPr>
              <a:t>,10)...</a:t>
            </a:r>
          </a:p>
          <a:p>
            <a:pPr marL="342900" indent="-342900" algn="l">
              <a:lnSpc>
                <a:spcPct val="80000"/>
              </a:lnSpc>
              <a:spcBef>
                <a:spcPct val="20000"/>
              </a:spcBef>
              <a:buClr>
                <a:schemeClr val="hlink"/>
              </a:buClr>
              <a:buSzPct val="60000"/>
              <a:buFont typeface="Wingdings" pitchFamily="2" charset="2"/>
              <a:buNone/>
              <a:defRPr/>
            </a:pPr>
            <a:r>
              <a:rPr lang="en-US" altLang="zh-CN" sz="2000" b="0" dirty="0">
                <a:effectLst>
                  <a:outerShdw blurRad="38100" dist="38100" dir="2700000" algn="tl">
                    <a:srgbClr val="000000"/>
                  </a:outerShdw>
                </a:effectLst>
              </a:rPr>
              <a:t>	....</a:t>
            </a:r>
          </a:p>
          <a:p>
            <a:pPr marL="342900" indent="-342900" algn="l">
              <a:lnSpc>
                <a:spcPct val="80000"/>
              </a:lnSpc>
              <a:spcBef>
                <a:spcPct val="20000"/>
              </a:spcBef>
              <a:buClr>
                <a:schemeClr val="hlink"/>
              </a:buClr>
              <a:buSzPct val="60000"/>
              <a:buFont typeface="Wingdings" pitchFamily="2" charset="2"/>
              <a:buNone/>
              <a:defRPr/>
            </a:pPr>
            <a:r>
              <a:rPr lang="en-US" altLang="zh-CN" sz="2000" b="0" dirty="0">
                <a:effectLst>
                  <a:outerShdw blurRad="38100" dist="38100" dir="2700000" algn="tl">
                    <a:srgbClr val="000000"/>
                  </a:outerShdw>
                </a:effectLst>
              </a:rPr>
              <a:t>}</a:t>
            </a:r>
          </a:p>
        </p:txBody>
      </p:sp>
      <p:sp>
        <p:nvSpPr>
          <p:cNvPr id="418821" name="Rectangle 5"/>
          <p:cNvSpPr>
            <a:spLocks noChangeArrowheads="1"/>
          </p:cNvSpPr>
          <p:nvPr/>
        </p:nvSpPr>
        <p:spPr bwMode="auto">
          <a:xfrm>
            <a:off x="5076056" y="4509120"/>
            <a:ext cx="3455988" cy="1968500"/>
          </a:xfrm>
          <a:prstGeom prst="rect">
            <a:avLst/>
          </a:prstGeom>
          <a:solidFill>
            <a:schemeClr val="bg2">
              <a:lumMod val="75000"/>
            </a:schemeClr>
          </a:solidFill>
          <a:ln>
            <a:noFill/>
          </a:ln>
          <a:effectLst/>
          <a:extLst/>
        </p:spPr>
        <p:txBody>
          <a:bodyPr/>
          <a:lstStyle/>
          <a:p>
            <a:pPr marL="342900" indent="-342900" algn="l">
              <a:lnSpc>
                <a:spcPct val="80000"/>
              </a:lnSpc>
              <a:spcBef>
                <a:spcPct val="20000"/>
              </a:spcBef>
              <a:buClr>
                <a:schemeClr val="hlink"/>
              </a:buClr>
              <a:buSzPct val="60000"/>
              <a:buFont typeface="Wingdings" pitchFamily="2" charset="2"/>
              <a:buNone/>
              <a:defRPr/>
            </a:pPr>
            <a:r>
              <a:rPr lang="en-US" altLang="zh-CN" sz="2000" b="0" dirty="0" err="1">
                <a:effectLst>
                  <a:outerShdw blurRad="38100" dist="38100" dir="2700000" algn="tl">
                    <a:srgbClr val="000000"/>
                  </a:outerShdw>
                </a:effectLst>
              </a:rPr>
              <a:t>int</a:t>
            </a:r>
            <a:r>
              <a:rPr lang="en-US" altLang="zh-CN" sz="2000" b="0" dirty="0">
                <a:effectLst>
                  <a:outerShdw blurRad="38100" dist="38100" dir="2700000" algn="tl">
                    <a:srgbClr val="000000"/>
                  </a:outerShdw>
                </a:effectLst>
              </a:rPr>
              <a:t> main()</a:t>
            </a:r>
          </a:p>
          <a:p>
            <a:pPr marL="342900" indent="-342900" algn="l">
              <a:lnSpc>
                <a:spcPct val="80000"/>
              </a:lnSpc>
              <a:spcBef>
                <a:spcPct val="20000"/>
              </a:spcBef>
              <a:buClr>
                <a:schemeClr val="hlink"/>
              </a:buClr>
              <a:buSzPct val="60000"/>
              <a:buFont typeface="Wingdings" pitchFamily="2" charset="2"/>
              <a:buNone/>
              <a:defRPr/>
            </a:pPr>
            <a:r>
              <a:rPr lang="en-US" altLang="zh-CN" sz="2000" b="0" dirty="0">
                <a:effectLst>
                  <a:outerShdw blurRad="38100" dist="38100" dir="2700000" algn="tl">
                    <a:srgbClr val="000000"/>
                  </a:outerShdw>
                </a:effectLst>
              </a:rPr>
              <a:t>{ </a:t>
            </a:r>
            <a:r>
              <a:rPr lang="en-US" altLang="zh-CN" sz="2000" b="0" dirty="0" err="1">
                <a:effectLst>
                  <a:outerShdw blurRad="38100" dist="38100" dir="2700000" algn="tl">
                    <a:srgbClr val="000000"/>
                  </a:outerShdw>
                </a:effectLst>
              </a:rPr>
              <a:t>int</a:t>
            </a:r>
            <a:r>
              <a:rPr lang="en-US" altLang="zh-CN" sz="2000" b="0" dirty="0">
                <a:effectLst>
                  <a:outerShdw blurRad="38100" dist="38100" dir="2700000" algn="tl">
                    <a:srgbClr val="000000"/>
                  </a:outerShdw>
                </a:effectLst>
              </a:rPr>
              <a:t> a[10];</a:t>
            </a:r>
          </a:p>
          <a:p>
            <a:pPr marL="342900" indent="-342900" algn="l">
              <a:lnSpc>
                <a:spcPct val="80000"/>
              </a:lnSpc>
              <a:spcBef>
                <a:spcPct val="20000"/>
              </a:spcBef>
              <a:buClr>
                <a:schemeClr val="hlink"/>
              </a:buClr>
              <a:buSzPct val="60000"/>
              <a:buFont typeface="Wingdings" pitchFamily="2" charset="2"/>
              <a:buNone/>
              <a:defRPr/>
            </a:pPr>
            <a:r>
              <a:rPr lang="en-US" altLang="zh-CN" sz="2000" b="0" dirty="0">
                <a:effectLst>
                  <a:outerShdw blurRad="38100" dist="38100" dir="2700000" algn="tl">
                    <a:srgbClr val="000000"/>
                  </a:outerShdw>
                </a:effectLst>
              </a:rPr>
              <a:t>	......</a:t>
            </a:r>
          </a:p>
          <a:p>
            <a:pPr marL="342900" indent="-342900" algn="l">
              <a:lnSpc>
                <a:spcPct val="80000"/>
              </a:lnSpc>
              <a:spcBef>
                <a:spcPct val="20000"/>
              </a:spcBef>
              <a:buClr>
                <a:schemeClr val="hlink"/>
              </a:buClr>
              <a:buSzPct val="60000"/>
              <a:buFont typeface="Wingdings" pitchFamily="2" charset="2"/>
              <a:buNone/>
              <a:defRPr/>
            </a:pPr>
            <a:r>
              <a:rPr lang="en-US" altLang="zh-CN" sz="2000" b="0" dirty="0">
                <a:effectLst>
                  <a:outerShdw blurRad="38100" dist="38100" dir="2700000" algn="tl">
                    <a:srgbClr val="000000"/>
                  </a:outerShdw>
                </a:effectLst>
              </a:rPr>
              <a:t>	...max(</a:t>
            </a:r>
            <a:r>
              <a:rPr lang="en-US" altLang="zh-CN" sz="2000" b="0" dirty="0">
                <a:solidFill>
                  <a:schemeClr val="folHlink"/>
                </a:solidFill>
                <a:effectLst>
                  <a:outerShdw blurRad="38100" dist="38100" dir="2700000" algn="tl">
                    <a:srgbClr val="000000"/>
                  </a:outerShdw>
                </a:effectLst>
              </a:rPr>
              <a:t>&amp;a[0]</a:t>
            </a:r>
            <a:r>
              <a:rPr lang="en-US" altLang="zh-CN" sz="2000" b="0" dirty="0">
                <a:effectLst>
                  <a:outerShdw blurRad="38100" dist="38100" dir="2700000" algn="tl">
                    <a:srgbClr val="000000"/>
                  </a:outerShdw>
                </a:effectLst>
              </a:rPr>
              <a:t>,10)...</a:t>
            </a:r>
          </a:p>
          <a:p>
            <a:pPr marL="342900" indent="-342900" algn="l">
              <a:lnSpc>
                <a:spcPct val="80000"/>
              </a:lnSpc>
              <a:spcBef>
                <a:spcPct val="20000"/>
              </a:spcBef>
              <a:buClr>
                <a:schemeClr val="hlink"/>
              </a:buClr>
              <a:buSzPct val="60000"/>
              <a:buFont typeface="Wingdings" pitchFamily="2" charset="2"/>
              <a:buNone/>
              <a:defRPr/>
            </a:pPr>
            <a:r>
              <a:rPr lang="en-US" altLang="zh-CN" sz="2000" b="0" dirty="0">
                <a:effectLst>
                  <a:outerShdw blurRad="38100" dist="38100" dir="2700000" algn="tl">
                    <a:srgbClr val="000000"/>
                  </a:outerShdw>
                </a:effectLst>
              </a:rPr>
              <a:t>	....</a:t>
            </a:r>
          </a:p>
          <a:p>
            <a:pPr marL="342900" indent="-342900" algn="l">
              <a:lnSpc>
                <a:spcPct val="80000"/>
              </a:lnSpc>
              <a:spcBef>
                <a:spcPct val="20000"/>
              </a:spcBef>
              <a:buClr>
                <a:schemeClr val="hlink"/>
              </a:buClr>
              <a:buSzPct val="60000"/>
              <a:buFont typeface="Wingdings" pitchFamily="2" charset="2"/>
              <a:buNone/>
              <a:defRPr/>
            </a:pPr>
            <a:r>
              <a:rPr lang="en-US" altLang="zh-CN" sz="2000" b="0" dirty="0">
                <a:effectLst>
                  <a:outerShdw blurRad="38100" dist="38100" dir="2700000" algn="tl">
                    <a:srgbClr val="000000"/>
                  </a:outerShdw>
                </a:effectLst>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8819">
                                            <p:txEl>
                                              <p:pRg st="9" end="9"/>
                                            </p:txEl>
                                          </p:spTgt>
                                        </p:tgtEl>
                                        <p:attrNameLst>
                                          <p:attrName>style.visibility</p:attrName>
                                        </p:attrNameLst>
                                      </p:cBhvr>
                                      <p:to>
                                        <p:strVal val="visible"/>
                                      </p:to>
                                    </p:set>
                                    <p:anim calcmode="lin" valueType="num">
                                      <p:cBhvr additive="base">
                                        <p:cTn id="7" dur="500" fill="hold"/>
                                        <p:tgtEl>
                                          <p:spTgt spid="418819">
                                            <p:txEl>
                                              <p:pRg st="9"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8819">
                                            <p:txEl>
                                              <p:pRg st="9" end="9"/>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18819">
                                            <p:txEl>
                                              <p:pRg st="10" end="10"/>
                                            </p:txEl>
                                          </p:spTgt>
                                        </p:tgtEl>
                                        <p:attrNameLst>
                                          <p:attrName>style.visibility</p:attrName>
                                        </p:attrNameLst>
                                      </p:cBhvr>
                                      <p:to>
                                        <p:strVal val="visible"/>
                                      </p:to>
                                    </p:set>
                                    <p:anim calcmode="lin" valueType="num">
                                      <p:cBhvr additive="base">
                                        <p:cTn id="11" dur="500" fill="hold"/>
                                        <p:tgtEl>
                                          <p:spTgt spid="418819">
                                            <p:txEl>
                                              <p:pRg st="10" end="1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18819">
                                            <p:txEl>
                                              <p:pRg st="10" end="1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8819">
                                            <p:txEl>
                                              <p:pRg st="11" end="11"/>
                                            </p:txEl>
                                          </p:spTgt>
                                        </p:tgtEl>
                                        <p:attrNameLst>
                                          <p:attrName>style.visibility</p:attrName>
                                        </p:attrNameLst>
                                      </p:cBhvr>
                                      <p:to>
                                        <p:strVal val="visible"/>
                                      </p:to>
                                    </p:set>
                                    <p:anim calcmode="lin" valueType="num">
                                      <p:cBhvr additive="base">
                                        <p:cTn id="15" dur="500" fill="hold"/>
                                        <p:tgtEl>
                                          <p:spTgt spid="418819">
                                            <p:txEl>
                                              <p:pRg st="11" end="1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18819">
                                            <p:txEl>
                                              <p:pRg st="11" end="11"/>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18819">
                                            <p:txEl>
                                              <p:pRg st="12" end="12"/>
                                            </p:txEl>
                                          </p:spTgt>
                                        </p:tgtEl>
                                        <p:attrNameLst>
                                          <p:attrName>style.visibility</p:attrName>
                                        </p:attrNameLst>
                                      </p:cBhvr>
                                      <p:to>
                                        <p:strVal val="visible"/>
                                      </p:to>
                                    </p:set>
                                    <p:anim calcmode="lin" valueType="num">
                                      <p:cBhvr additive="base">
                                        <p:cTn id="19" dur="500" fill="hold"/>
                                        <p:tgtEl>
                                          <p:spTgt spid="418819">
                                            <p:txEl>
                                              <p:pRg st="12" end="1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8819">
                                            <p:txEl>
                                              <p:pRg st="12" end="1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18819">
                                            <p:txEl>
                                              <p:pRg st="13" end="13"/>
                                            </p:txEl>
                                          </p:spTgt>
                                        </p:tgtEl>
                                        <p:attrNameLst>
                                          <p:attrName>style.visibility</p:attrName>
                                        </p:attrNameLst>
                                      </p:cBhvr>
                                      <p:to>
                                        <p:strVal val="visible"/>
                                      </p:to>
                                    </p:set>
                                    <p:anim calcmode="lin" valueType="num">
                                      <p:cBhvr additive="base">
                                        <p:cTn id="23" dur="500" fill="hold"/>
                                        <p:tgtEl>
                                          <p:spTgt spid="418819">
                                            <p:txEl>
                                              <p:pRg st="13" end="1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18819">
                                            <p:txEl>
                                              <p:pRg st="13" end="1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18819">
                                            <p:txEl>
                                              <p:pRg st="14" end="14"/>
                                            </p:txEl>
                                          </p:spTgt>
                                        </p:tgtEl>
                                        <p:attrNameLst>
                                          <p:attrName>style.visibility</p:attrName>
                                        </p:attrNameLst>
                                      </p:cBhvr>
                                      <p:to>
                                        <p:strVal val="visible"/>
                                      </p:to>
                                    </p:set>
                                    <p:anim calcmode="lin" valueType="num">
                                      <p:cBhvr additive="base">
                                        <p:cTn id="27" dur="500" fill="hold"/>
                                        <p:tgtEl>
                                          <p:spTgt spid="418819">
                                            <p:txEl>
                                              <p:pRg st="14" end="1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18819">
                                            <p:txEl>
                                              <p:pRg st="14" end="1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8821"/>
                                        </p:tgtEl>
                                        <p:attrNameLst>
                                          <p:attrName>style.visibility</p:attrName>
                                        </p:attrNameLst>
                                      </p:cBhvr>
                                      <p:to>
                                        <p:strVal val="visible"/>
                                      </p:to>
                                    </p:set>
                                    <p:anim calcmode="lin" valueType="num">
                                      <p:cBhvr additive="base">
                                        <p:cTn id="31" dur="500" fill="hold"/>
                                        <p:tgtEl>
                                          <p:spTgt spid="418821"/>
                                        </p:tgtEl>
                                        <p:attrNameLst>
                                          <p:attrName>ppt_x</p:attrName>
                                        </p:attrNameLst>
                                      </p:cBhvr>
                                      <p:tavLst>
                                        <p:tav tm="0">
                                          <p:val>
                                            <p:strVal val="#ppt_x"/>
                                          </p:val>
                                        </p:tav>
                                        <p:tav tm="100000">
                                          <p:val>
                                            <p:strVal val="#ppt_x"/>
                                          </p:val>
                                        </p:tav>
                                      </p:tavLst>
                                    </p:anim>
                                    <p:anim calcmode="lin" valueType="num">
                                      <p:cBhvr additive="base">
                                        <p:cTn id="32" dur="500" fill="hold"/>
                                        <p:tgtEl>
                                          <p:spTgt spid="4188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8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ChangeArrowheads="1"/>
          </p:cNvSpPr>
          <p:nvPr>
            <p:ph type="title"/>
          </p:nvPr>
        </p:nvSpPr>
        <p:spPr>
          <a:xfrm>
            <a:off x="685800" y="188913"/>
            <a:ext cx="7772400" cy="762000"/>
          </a:xfrm>
        </p:spPr>
        <p:txBody>
          <a:bodyPr/>
          <a:lstStyle/>
          <a:p>
            <a:pPr eaLnBrk="1" hangingPunct="1">
              <a:defRPr/>
            </a:pPr>
            <a:r>
              <a:rPr lang="zh-CN" altLang="en-US" dirty="0" smtClean="0"/>
              <a:t> </a:t>
            </a:r>
          </a:p>
        </p:txBody>
      </p:sp>
      <p:sp>
        <p:nvSpPr>
          <p:cNvPr id="415747" name="Rectangle 3"/>
          <p:cNvSpPr>
            <a:spLocks noGrp="1" noChangeArrowheads="1"/>
          </p:cNvSpPr>
          <p:nvPr>
            <p:ph type="body" idx="1"/>
          </p:nvPr>
        </p:nvSpPr>
        <p:spPr>
          <a:xfrm>
            <a:off x="130175" y="1295400"/>
            <a:ext cx="8763000" cy="5301952"/>
          </a:xfrm>
        </p:spPr>
        <p:txBody>
          <a:bodyPr>
            <a:normAutofit/>
          </a:bodyPr>
          <a:lstStyle/>
          <a:p>
            <a:pPr defTabSz="441325" eaLnBrk="1" hangingPunct="1">
              <a:lnSpc>
                <a:spcPct val="80000"/>
              </a:lnSpc>
              <a:defRPr/>
            </a:pPr>
            <a:r>
              <a:rPr lang="zh-CN" altLang="en-US" sz="2800" dirty="0" smtClean="0"/>
              <a:t>编写一个能交换两个变量值的函数</a:t>
            </a:r>
            <a:endParaRPr lang="en-US" altLang="zh-CN" sz="2800" dirty="0" smtClean="0"/>
          </a:p>
          <a:p>
            <a:pPr marL="457200" lvl="1" indent="0" defTabSz="441325" eaLnBrk="1" hangingPunct="1">
              <a:lnSpc>
                <a:spcPct val="80000"/>
              </a:lnSpc>
              <a:buNone/>
              <a:defRPr/>
            </a:pPr>
            <a:r>
              <a:rPr lang="en-US" altLang="zh-CN" sz="2400" dirty="0" smtClean="0"/>
              <a:t>void swap(</a:t>
            </a:r>
            <a:r>
              <a:rPr lang="en-US" altLang="zh-CN" sz="2400" dirty="0" err="1" smtClean="0"/>
              <a:t>int</a:t>
            </a:r>
            <a:r>
              <a:rPr lang="en-US" altLang="zh-CN" sz="2400" dirty="0" smtClean="0"/>
              <a:t> x, </a:t>
            </a:r>
            <a:r>
              <a:rPr lang="en-US" altLang="zh-CN" sz="2400" dirty="0" err="1" smtClean="0"/>
              <a:t>int</a:t>
            </a:r>
            <a:r>
              <a:rPr lang="en-US" altLang="zh-CN" sz="2400" dirty="0" smtClean="0"/>
              <a:t> y)</a:t>
            </a:r>
          </a:p>
          <a:p>
            <a:pPr marL="457200" lvl="1" indent="0" defTabSz="441325" eaLnBrk="1" hangingPunct="1">
              <a:lnSpc>
                <a:spcPct val="80000"/>
              </a:lnSpc>
              <a:buNone/>
              <a:defRPr/>
            </a:pPr>
            <a:r>
              <a:rPr lang="en-US" altLang="zh-CN" sz="2400" dirty="0" smtClean="0"/>
              <a:t>{	</a:t>
            </a:r>
            <a:r>
              <a:rPr lang="en-US" altLang="zh-CN" sz="2400" dirty="0" err="1" smtClean="0"/>
              <a:t>int</a:t>
            </a:r>
            <a:r>
              <a:rPr lang="en-US" altLang="zh-CN" sz="2400" dirty="0" smtClean="0"/>
              <a:t> t=x;</a:t>
            </a:r>
          </a:p>
          <a:p>
            <a:pPr marL="457200" lvl="1" indent="0" defTabSz="441325" eaLnBrk="1" hangingPunct="1">
              <a:lnSpc>
                <a:spcPct val="80000"/>
              </a:lnSpc>
              <a:buNone/>
              <a:defRPr/>
            </a:pPr>
            <a:r>
              <a:rPr lang="en-US" altLang="zh-CN" sz="2400" dirty="0" smtClean="0"/>
              <a:t>	x = y;</a:t>
            </a:r>
          </a:p>
          <a:p>
            <a:pPr marL="457200" lvl="1" indent="0" defTabSz="441325" eaLnBrk="1" hangingPunct="1">
              <a:lnSpc>
                <a:spcPct val="80000"/>
              </a:lnSpc>
              <a:buNone/>
              <a:defRPr/>
            </a:pPr>
            <a:r>
              <a:rPr lang="en-US" altLang="zh-CN" sz="2400" dirty="0" smtClean="0"/>
              <a:t>	y = t;</a:t>
            </a:r>
          </a:p>
          <a:p>
            <a:pPr marL="457200" lvl="1" indent="0" defTabSz="441325" eaLnBrk="1" hangingPunct="1">
              <a:lnSpc>
                <a:spcPct val="80000"/>
              </a:lnSpc>
              <a:buNone/>
              <a:defRPr/>
            </a:pPr>
            <a:r>
              <a:rPr lang="en-US" altLang="zh-CN" sz="2400" dirty="0" smtClean="0"/>
              <a:t>}</a:t>
            </a:r>
          </a:p>
          <a:p>
            <a:pPr marL="457200" lvl="1" indent="0" defTabSz="441325" eaLnBrk="1" hangingPunct="1">
              <a:lnSpc>
                <a:spcPct val="80000"/>
              </a:lnSpc>
              <a:buNone/>
              <a:defRPr/>
            </a:pPr>
            <a:r>
              <a:rPr lang="en-US" altLang="zh-CN" sz="2400" dirty="0" err="1" smtClean="0"/>
              <a:t>int</a:t>
            </a:r>
            <a:r>
              <a:rPr lang="en-US" altLang="zh-CN" sz="2400" dirty="0" smtClean="0"/>
              <a:t> main()</a:t>
            </a:r>
          </a:p>
          <a:p>
            <a:pPr marL="457200" lvl="1" indent="0" defTabSz="441325" eaLnBrk="1" hangingPunct="1">
              <a:lnSpc>
                <a:spcPct val="80000"/>
              </a:lnSpc>
              <a:buNone/>
              <a:defRPr/>
            </a:pPr>
            <a:r>
              <a:rPr lang="en-US" altLang="zh-CN" sz="2400" dirty="0" smtClean="0"/>
              <a:t>{	</a:t>
            </a:r>
            <a:r>
              <a:rPr lang="en-US" altLang="zh-CN" sz="2400" dirty="0" err="1" smtClean="0"/>
              <a:t>int</a:t>
            </a:r>
            <a:r>
              <a:rPr lang="en-US" altLang="zh-CN" sz="2400" dirty="0" smtClean="0"/>
              <a:t> a=0,b=1;</a:t>
            </a:r>
          </a:p>
          <a:p>
            <a:pPr marL="457200" lvl="1" indent="0" defTabSz="441325" eaLnBrk="1" hangingPunct="1">
              <a:lnSpc>
                <a:spcPct val="80000"/>
              </a:lnSpc>
              <a:buNone/>
              <a:defRPr/>
            </a:pPr>
            <a:r>
              <a:rPr lang="en-US" altLang="zh-CN" sz="2400" dirty="0" smtClean="0"/>
              <a:t>	swap(</a:t>
            </a:r>
            <a:r>
              <a:rPr lang="en-US" altLang="zh-CN" sz="2400" dirty="0" err="1" smtClean="0"/>
              <a:t>a,b</a:t>
            </a:r>
            <a:r>
              <a:rPr lang="en-US" altLang="zh-CN" sz="2400" dirty="0" smtClean="0"/>
              <a:t>);</a:t>
            </a:r>
          </a:p>
          <a:p>
            <a:pPr marL="457200" lvl="1" indent="0" defTabSz="441325" eaLnBrk="1" hangingPunct="1">
              <a:lnSpc>
                <a:spcPct val="80000"/>
              </a:lnSpc>
              <a:buNone/>
              <a:defRPr/>
            </a:pPr>
            <a:r>
              <a:rPr lang="en-US" altLang="zh-CN" sz="2400" dirty="0" smtClean="0"/>
              <a:t>	</a:t>
            </a:r>
            <a:r>
              <a:rPr lang="en-US" altLang="zh-CN" sz="2400" dirty="0" err="1" smtClean="0"/>
              <a:t>cout</a:t>
            </a:r>
            <a:r>
              <a:rPr lang="en-US" altLang="zh-CN" sz="2400" dirty="0" smtClean="0"/>
              <a:t> &lt;&lt; "a=" &lt;&lt; a &lt;&lt; ",b=" &lt;&lt; b &lt;&lt; </a:t>
            </a:r>
            <a:r>
              <a:rPr lang="en-US" altLang="zh-CN" sz="2400" dirty="0" err="1" smtClean="0"/>
              <a:t>endl</a:t>
            </a:r>
            <a:r>
              <a:rPr lang="en-US" altLang="zh-CN" sz="2400" dirty="0" smtClean="0"/>
              <a:t>;</a:t>
            </a:r>
          </a:p>
          <a:p>
            <a:pPr marL="457200" lvl="1" indent="0" defTabSz="441325" eaLnBrk="1" hangingPunct="1">
              <a:lnSpc>
                <a:spcPct val="80000"/>
              </a:lnSpc>
              <a:buNone/>
              <a:defRPr/>
            </a:pPr>
            <a:r>
              <a:rPr lang="en-US" altLang="zh-CN" sz="2400" dirty="0" smtClean="0"/>
              <a:t>	return 0;</a:t>
            </a:r>
          </a:p>
          <a:p>
            <a:pPr marL="457200" lvl="1" indent="0" defTabSz="441325" eaLnBrk="1" hangingPunct="1">
              <a:lnSpc>
                <a:spcPct val="80000"/>
              </a:lnSpc>
              <a:buNone/>
              <a:defRPr/>
            </a:pPr>
            <a:r>
              <a:rPr lang="en-US" altLang="zh-CN" sz="2400" dirty="0" smtClean="0"/>
              <a:t>}  </a:t>
            </a:r>
          </a:p>
          <a:p>
            <a:pPr marL="457200" lvl="1" indent="0" defTabSz="441325" eaLnBrk="1" hangingPunct="1">
              <a:lnSpc>
                <a:spcPct val="80000"/>
              </a:lnSpc>
              <a:buNone/>
              <a:defRPr/>
            </a:pPr>
            <a:r>
              <a:rPr lang="zh-CN" altLang="en-US" sz="2400" dirty="0" smtClean="0"/>
              <a:t>输出：</a:t>
            </a:r>
            <a:r>
              <a:rPr lang="en-US" altLang="zh-CN" sz="2400" dirty="0" smtClean="0"/>
              <a:t>a=0,b=1</a:t>
            </a:r>
          </a:p>
          <a:p>
            <a:pPr defTabSz="441325" eaLnBrk="1" hangingPunct="1">
              <a:lnSpc>
                <a:spcPct val="80000"/>
              </a:lnSpc>
              <a:defRPr/>
            </a:pPr>
            <a:r>
              <a:rPr lang="zh-CN" altLang="en-US" sz="2800" dirty="0">
                <a:solidFill>
                  <a:srgbClr val="FFC000"/>
                </a:solidFill>
              </a:rPr>
              <a:t>上述函数</a:t>
            </a:r>
            <a:r>
              <a:rPr lang="en-US" altLang="zh-CN" sz="2800" dirty="0">
                <a:solidFill>
                  <a:srgbClr val="FFC000"/>
                </a:solidFill>
              </a:rPr>
              <a:t>swap</a:t>
            </a:r>
            <a:r>
              <a:rPr lang="zh-CN" altLang="en-US" sz="2800" dirty="0">
                <a:solidFill>
                  <a:srgbClr val="FFC000"/>
                </a:solidFill>
              </a:rPr>
              <a:t>无法实现所需功能！</a:t>
            </a:r>
            <a:endParaRPr lang="en-US" altLang="zh-CN" sz="2800" dirty="0">
              <a:solidFill>
                <a:srgbClr val="FFC000"/>
              </a:solidFill>
            </a:endParaRPr>
          </a:p>
        </p:txBody>
      </p:sp>
      <p:sp>
        <p:nvSpPr>
          <p:cNvPr id="4" name="Rectangle 2"/>
          <p:cNvSpPr txBox="1">
            <a:spLocks noChangeArrowheads="1"/>
          </p:cNvSpPr>
          <p:nvPr/>
        </p:nvSpPr>
        <p:spPr bwMode="auto">
          <a:xfrm>
            <a:off x="457200" y="44624"/>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9pPr>
          </a:lstStyle>
          <a:p>
            <a:pPr eaLnBrk="1" hangingPunct="1">
              <a:defRPr/>
            </a:pPr>
            <a:r>
              <a:rPr lang="zh-CN" altLang="en-US" b="0" kern="0" dirty="0"/>
              <a:t>通过形参改变实参的</a:t>
            </a:r>
            <a:r>
              <a:rPr lang="zh-CN" altLang="en-US" b="0" kern="0" dirty="0" smtClean="0"/>
              <a:t>值</a:t>
            </a:r>
          </a:p>
        </p:txBody>
      </p:sp>
    </p:spTree>
    <p:extLst>
      <p:ext uri="{BB962C8B-B14F-4D97-AF65-F5344CB8AC3E}">
        <p14:creationId xmlns:p14="http://schemas.microsoft.com/office/powerpoint/2010/main" val="3927324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5747">
                                            <p:txEl>
                                              <p:pRg st="12" end="12"/>
                                            </p:txEl>
                                          </p:spTgt>
                                        </p:tgtEl>
                                        <p:attrNameLst>
                                          <p:attrName>style.visibility</p:attrName>
                                        </p:attrNameLst>
                                      </p:cBhvr>
                                      <p:to>
                                        <p:strVal val="visible"/>
                                      </p:to>
                                    </p:set>
                                    <p:anim calcmode="lin" valueType="num">
                                      <p:cBhvr additive="base">
                                        <p:cTn id="7" dur="500" fill="hold"/>
                                        <p:tgtEl>
                                          <p:spTgt spid="415747">
                                            <p:txEl>
                                              <p:pRg st="12"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5747">
                                            <p:txEl>
                                              <p:pRg st="12" end="1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15747">
                                            <p:txEl>
                                              <p:pRg st="13" end="13"/>
                                            </p:txEl>
                                          </p:spTgt>
                                        </p:tgtEl>
                                        <p:attrNameLst>
                                          <p:attrName>style.visibility</p:attrName>
                                        </p:attrNameLst>
                                      </p:cBhvr>
                                      <p:to>
                                        <p:strVal val="visible"/>
                                      </p:to>
                                    </p:set>
                                    <p:anim calcmode="lin" valueType="num">
                                      <p:cBhvr additive="base">
                                        <p:cTn id="11" dur="500" fill="hold"/>
                                        <p:tgtEl>
                                          <p:spTgt spid="415747">
                                            <p:txEl>
                                              <p:pRg st="13" end="1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15747">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Grp="1" noChangeArrowheads="1"/>
          </p:cNvSpPr>
          <p:nvPr>
            <p:ph type="body" idx="1"/>
          </p:nvPr>
        </p:nvSpPr>
        <p:spPr>
          <a:xfrm>
            <a:off x="179388" y="260350"/>
            <a:ext cx="8964612" cy="6337002"/>
          </a:xfrm>
        </p:spPr>
        <p:txBody>
          <a:bodyPr>
            <a:normAutofit/>
          </a:bodyPr>
          <a:lstStyle/>
          <a:p>
            <a:pPr eaLnBrk="1" hangingPunct="1">
              <a:lnSpc>
                <a:spcPct val="90000"/>
              </a:lnSpc>
              <a:defRPr/>
            </a:pPr>
            <a:r>
              <a:rPr lang="zh-CN" altLang="en-US" sz="2800" dirty="0" smtClean="0"/>
              <a:t>解决方案：</a:t>
            </a:r>
            <a:endParaRPr lang="en-US" altLang="zh-CN" sz="2800" dirty="0" smtClean="0"/>
          </a:p>
          <a:p>
            <a:pPr marL="457200" lvl="1" indent="0" eaLnBrk="1" hangingPunct="1">
              <a:lnSpc>
                <a:spcPct val="90000"/>
              </a:lnSpc>
              <a:buNone/>
              <a:defRPr/>
            </a:pPr>
            <a:r>
              <a:rPr lang="en-US" altLang="zh-CN" sz="2400" dirty="0" smtClean="0"/>
              <a:t>void swap(</a:t>
            </a:r>
            <a:r>
              <a:rPr lang="en-US" altLang="zh-CN" sz="2400" dirty="0" err="1" smtClean="0"/>
              <a:t>int</a:t>
            </a:r>
            <a:r>
              <a:rPr lang="en-US" altLang="zh-CN" sz="2400" dirty="0" smtClean="0"/>
              <a:t> </a:t>
            </a:r>
            <a:r>
              <a:rPr lang="en-US" altLang="zh-CN" sz="2400" dirty="0" smtClean="0">
                <a:solidFill>
                  <a:schemeClr val="folHlink"/>
                </a:solidFill>
              </a:rPr>
              <a:t>*</a:t>
            </a:r>
            <a:r>
              <a:rPr lang="en-US" altLang="zh-CN" sz="2400" dirty="0" err="1" smtClean="0">
                <a:solidFill>
                  <a:schemeClr val="folHlink"/>
                </a:solidFill>
              </a:rPr>
              <a:t>px</a:t>
            </a:r>
            <a:r>
              <a:rPr lang="en-US" altLang="zh-CN" sz="2400" dirty="0" smtClean="0"/>
              <a:t>, </a:t>
            </a:r>
            <a:r>
              <a:rPr lang="en-US" altLang="zh-CN" sz="2400" dirty="0" err="1" smtClean="0"/>
              <a:t>int</a:t>
            </a:r>
            <a:r>
              <a:rPr lang="en-US" altLang="zh-CN" sz="2400" dirty="0" smtClean="0"/>
              <a:t> </a:t>
            </a:r>
            <a:r>
              <a:rPr lang="en-US" altLang="zh-CN" sz="2400" dirty="0" smtClean="0">
                <a:solidFill>
                  <a:schemeClr val="folHlink"/>
                </a:solidFill>
              </a:rPr>
              <a:t>*</a:t>
            </a:r>
            <a:r>
              <a:rPr lang="en-US" altLang="zh-CN" sz="2400" dirty="0" err="1" smtClean="0">
                <a:solidFill>
                  <a:schemeClr val="folHlink"/>
                </a:solidFill>
              </a:rPr>
              <a:t>py</a:t>
            </a:r>
            <a:r>
              <a:rPr lang="en-US" altLang="zh-CN" sz="2400" dirty="0" smtClean="0"/>
              <a:t>)</a:t>
            </a:r>
          </a:p>
          <a:p>
            <a:pPr marL="457200" lvl="1" indent="0" eaLnBrk="1" hangingPunct="1">
              <a:lnSpc>
                <a:spcPct val="90000"/>
              </a:lnSpc>
              <a:buNone/>
              <a:defRPr/>
            </a:pPr>
            <a:r>
              <a:rPr lang="en-US" altLang="zh-CN" sz="2400" dirty="0" smtClean="0"/>
              <a:t>{	//</a:t>
            </a:r>
            <a:r>
              <a:rPr lang="zh-CN" altLang="en-US" sz="2400" dirty="0" smtClean="0"/>
              <a:t>交换</a:t>
            </a:r>
            <a:r>
              <a:rPr lang="en-US" altLang="zh-CN" sz="2400" dirty="0" err="1" smtClean="0"/>
              <a:t>px</a:t>
            </a:r>
            <a:r>
              <a:rPr lang="zh-CN" altLang="en-US" sz="2400" dirty="0" smtClean="0"/>
              <a:t>和</a:t>
            </a:r>
            <a:r>
              <a:rPr lang="en-US" altLang="zh-CN" sz="2400" dirty="0" err="1" smtClean="0"/>
              <a:t>py</a:t>
            </a:r>
            <a:r>
              <a:rPr lang="zh-CN" altLang="en-US" sz="2400" dirty="0" smtClean="0"/>
              <a:t>所指向的变量的值。</a:t>
            </a:r>
          </a:p>
          <a:p>
            <a:pPr marL="457200" lvl="1" indent="0" eaLnBrk="1" hangingPunct="1">
              <a:lnSpc>
                <a:spcPct val="90000"/>
              </a:lnSpc>
              <a:buNone/>
              <a:defRPr/>
            </a:pPr>
            <a:r>
              <a:rPr lang="zh-CN" altLang="en-US" sz="2400" dirty="0" smtClean="0"/>
              <a:t>	</a:t>
            </a:r>
            <a:r>
              <a:rPr lang="en-US" altLang="zh-CN" sz="2400" dirty="0" err="1" smtClean="0"/>
              <a:t>int</a:t>
            </a:r>
            <a:r>
              <a:rPr lang="en-US" altLang="zh-CN" sz="2400" dirty="0" smtClean="0"/>
              <a:t> t=*</a:t>
            </a:r>
            <a:r>
              <a:rPr lang="en-US" altLang="zh-CN" sz="2400" dirty="0" err="1" smtClean="0"/>
              <a:t>px</a:t>
            </a:r>
            <a:r>
              <a:rPr lang="en-US" altLang="zh-CN" sz="2400" dirty="0" smtClean="0"/>
              <a:t>;</a:t>
            </a:r>
          </a:p>
          <a:p>
            <a:pPr marL="457200" lvl="1" indent="0" eaLnBrk="1" hangingPunct="1">
              <a:lnSpc>
                <a:spcPct val="90000"/>
              </a:lnSpc>
              <a:buNone/>
              <a:defRPr/>
            </a:pPr>
            <a:r>
              <a:rPr lang="en-US" altLang="zh-CN" sz="2400" dirty="0" smtClean="0"/>
              <a:t>	*</a:t>
            </a:r>
            <a:r>
              <a:rPr lang="en-US" altLang="zh-CN" sz="2400" dirty="0" err="1" smtClean="0"/>
              <a:t>px</a:t>
            </a:r>
            <a:r>
              <a:rPr lang="en-US" altLang="zh-CN" sz="2400" dirty="0" smtClean="0"/>
              <a:t> = *</a:t>
            </a:r>
            <a:r>
              <a:rPr lang="en-US" altLang="zh-CN" sz="2400" dirty="0" err="1" smtClean="0"/>
              <a:t>py</a:t>
            </a:r>
            <a:r>
              <a:rPr lang="en-US" altLang="zh-CN" sz="2400" dirty="0" smtClean="0"/>
              <a:t>;</a:t>
            </a:r>
          </a:p>
          <a:p>
            <a:pPr marL="457200" lvl="1" indent="0" eaLnBrk="1" hangingPunct="1">
              <a:lnSpc>
                <a:spcPct val="90000"/>
              </a:lnSpc>
              <a:buNone/>
              <a:defRPr/>
            </a:pPr>
            <a:r>
              <a:rPr lang="en-US" altLang="zh-CN" sz="2400" dirty="0" smtClean="0"/>
              <a:t>	*</a:t>
            </a:r>
            <a:r>
              <a:rPr lang="en-US" altLang="zh-CN" sz="2400" dirty="0" err="1" smtClean="0"/>
              <a:t>py</a:t>
            </a:r>
            <a:r>
              <a:rPr lang="en-US" altLang="zh-CN" sz="2400" dirty="0" smtClean="0"/>
              <a:t> = t;</a:t>
            </a:r>
          </a:p>
          <a:p>
            <a:pPr marL="457200" lvl="1" indent="0" eaLnBrk="1" hangingPunct="1">
              <a:lnSpc>
                <a:spcPct val="90000"/>
              </a:lnSpc>
              <a:buNone/>
              <a:defRPr/>
            </a:pPr>
            <a:r>
              <a:rPr lang="en-US" altLang="zh-CN" sz="2400" dirty="0" smtClean="0"/>
              <a:t>}</a:t>
            </a:r>
          </a:p>
          <a:p>
            <a:pPr marL="457200" lvl="1" indent="0" eaLnBrk="1" hangingPunct="1">
              <a:lnSpc>
                <a:spcPct val="90000"/>
              </a:lnSpc>
              <a:buNone/>
              <a:defRPr/>
            </a:pPr>
            <a:r>
              <a:rPr lang="en-US" altLang="zh-CN" sz="2400" dirty="0" err="1" smtClean="0"/>
              <a:t>int</a:t>
            </a:r>
            <a:r>
              <a:rPr lang="en-US" altLang="zh-CN" sz="2400" dirty="0" smtClean="0"/>
              <a:t> main()</a:t>
            </a:r>
          </a:p>
          <a:p>
            <a:pPr marL="457200" lvl="1" indent="0" eaLnBrk="1" hangingPunct="1">
              <a:lnSpc>
                <a:spcPct val="90000"/>
              </a:lnSpc>
              <a:buNone/>
              <a:defRPr/>
            </a:pPr>
            <a:r>
              <a:rPr lang="en-US" altLang="zh-CN" sz="2400" dirty="0" smtClean="0"/>
              <a:t>{	</a:t>
            </a:r>
            <a:r>
              <a:rPr lang="en-US" altLang="zh-CN" sz="2400" dirty="0" err="1" smtClean="0"/>
              <a:t>int</a:t>
            </a:r>
            <a:r>
              <a:rPr lang="en-US" altLang="zh-CN" sz="2400" dirty="0" smtClean="0"/>
              <a:t> a=0,b=1;</a:t>
            </a:r>
          </a:p>
          <a:p>
            <a:pPr marL="457200" lvl="1" indent="0" eaLnBrk="1" hangingPunct="1">
              <a:lnSpc>
                <a:spcPct val="90000"/>
              </a:lnSpc>
              <a:buNone/>
              <a:defRPr/>
            </a:pPr>
            <a:r>
              <a:rPr lang="en-US" altLang="zh-CN" sz="2400" dirty="0" smtClean="0"/>
              <a:t>	swap</a:t>
            </a:r>
            <a:r>
              <a:rPr lang="en-US" altLang="zh-CN" sz="2400" dirty="0" smtClean="0">
                <a:solidFill>
                  <a:schemeClr val="folHlink"/>
                </a:solidFill>
              </a:rPr>
              <a:t>(&amp;</a:t>
            </a:r>
            <a:r>
              <a:rPr lang="en-US" altLang="zh-CN" sz="2400" dirty="0" err="1" smtClean="0">
                <a:solidFill>
                  <a:schemeClr val="folHlink"/>
                </a:solidFill>
              </a:rPr>
              <a:t>a</a:t>
            </a:r>
            <a:r>
              <a:rPr lang="en-US" altLang="zh-CN" sz="2400" dirty="0" err="1" smtClean="0"/>
              <a:t>,</a:t>
            </a:r>
            <a:r>
              <a:rPr lang="en-US" altLang="zh-CN" sz="2400" dirty="0" err="1" smtClean="0">
                <a:solidFill>
                  <a:schemeClr val="folHlink"/>
                </a:solidFill>
              </a:rPr>
              <a:t>&amp;b</a:t>
            </a:r>
            <a:r>
              <a:rPr lang="en-US" altLang="zh-CN" sz="2400" dirty="0" smtClean="0"/>
              <a:t>);  </a:t>
            </a:r>
            <a:r>
              <a:rPr lang="en-US" altLang="zh-CN" sz="1800" dirty="0" smtClean="0"/>
              <a:t>//</a:t>
            </a:r>
            <a:r>
              <a:rPr lang="zh-CN" altLang="en-US" sz="1800" dirty="0" smtClean="0"/>
              <a:t>把变量</a:t>
            </a:r>
            <a:r>
              <a:rPr lang="en-US" altLang="zh-CN" sz="1800" dirty="0" smtClean="0"/>
              <a:t>a</a:t>
            </a:r>
            <a:r>
              <a:rPr lang="zh-CN" altLang="en-US" sz="1800" dirty="0" smtClean="0"/>
              <a:t>和</a:t>
            </a:r>
            <a:r>
              <a:rPr lang="en-US" altLang="zh-CN" sz="1800" dirty="0" smtClean="0"/>
              <a:t>b</a:t>
            </a:r>
            <a:r>
              <a:rPr lang="zh-CN" altLang="en-US" sz="1800" dirty="0" smtClean="0"/>
              <a:t>的地址传给函数</a:t>
            </a:r>
            <a:r>
              <a:rPr lang="en-US" altLang="zh-CN" sz="1800" dirty="0" smtClean="0"/>
              <a:t>swap</a:t>
            </a:r>
            <a:r>
              <a:rPr lang="zh-CN" altLang="en-US" sz="1800" dirty="0" smtClean="0"/>
              <a:t>的形参</a:t>
            </a:r>
            <a:r>
              <a:rPr lang="en-US" altLang="zh-CN" sz="1800" dirty="0" err="1" smtClean="0"/>
              <a:t>px</a:t>
            </a:r>
            <a:r>
              <a:rPr lang="zh-CN" altLang="en-US" sz="1800" dirty="0" smtClean="0"/>
              <a:t>和</a:t>
            </a:r>
            <a:r>
              <a:rPr lang="en-US" altLang="zh-CN" sz="1800" dirty="0" err="1" smtClean="0"/>
              <a:t>py</a:t>
            </a:r>
            <a:r>
              <a:rPr lang="zh-CN" altLang="en-US" sz="1800" dirty="0" smtClean="0"/>
              <a:t>。</a:t>
            </a:r>
          </a:p>
          <a:p>
            <a:pPr marL="457200" lvl="1" indent="0" eaLnBrk="1" hangingPunct="1">
              <a:lnSpc>
                <a:spcPct val="90000"/>
              </a:lnSpc>
              <a:buNone/>
              <a:defRPr/>
            </a:pPr>
            <a:r>
              <a:rPr lang="zh-CN" altLang="en-US" sz="2400" dirty="0" smtClean="0"/>
              <a:t>	</a:t>
            </a:r>
            <a:r>
              <a:rPr lang="en-US" altLang="zh-CN" sz="2400" dirty="0" err="1" smtClean="0"/>
              <a:t>cout</a:t>
            </a:r>
            <a:r>
              <a:rPr lang="en-US" altLang="zh-CN" sz="2400" dirty="0" smtClean="0"/>
              <a:t> &lt;&lt; "a=" &lt;&lt; a &lt;&lt; ",b=" &lt;&lt; b &lt;&lt; </a:t>
            </a:r>
            <a:r>
              <a:rPr lang="en-US" altLang="zh-CN" sz="2400" dirty="0" err="1" smtClean="0"/>
              <a:t>endl</a:t>
            </a:r>
            <a:r>
              <a:rPr lang="en-US" altLang="zh-CN" sz="2400" dirty="0" smtClean="0"/>
              <a:t>;</a:t>
            </a:r>
          </a:p>
          <a:p>
            <a:pPr marL="457200" lvl="1" indent="0" eaLnBrk="1" hangingPunct="1">
              <a:lnSpc>
                <a:spcPct val="90000"/>
              </a:lnSpc>
              <a:buNone/>
              <a:defRPr/>
            </a:pPr>
            <a:r>
              <a:rPr lang="en-US" altLang="zh-CN" sz="2400" dirty="0" smtClean="0"/>
              <a:t>	return 0;</a:t>
            </a:r>
          </a:p>
          <a:p>
            <a:pPr marL="457200" lvl="1" indent="0" eaLnBrk="1" hangingPunct="1">
              <a:lnSpc>
                <a:spcPct val="90000"/>
              </a:lnSpc>
              <a:buNone/>
              <a:defRPr/>
            </a:pPr>
            <a:r>
              <a:rPr lang="en-US" altLang="zh-CN" sz="2400" dirty="0" smtClean="0"/>
              <a:t>}</a:t>
            </a:r>
          </a:p>
          <a:p>
            <a:pPr marL="457200" lvl="1" indent="0" eaLnBrk="1" hangingPunct="1">
              <a:lnSpc>
                <a:spcPct val="90000"/>
              </a:lnSpc>
              <a:buNone/>
              <a:defRPr/>
            </a:pPr>
            <a:r>
              <a:rPr lang="zh-CN" altLang="en-US" sz="2400" dirty="0" smtClean="0"/>
              <a:t>输出：</a:t>
            </a:r>
            <a:r>
              <a:rPr lang="en-US" altLang="zh-CN" sz="2400" dirty="0" smtClean="0"/>
              <a:t>a=1,b=0</a:t>
            </a:r>
          </a:p>
        </p:txBody>
      </p:sp>
    </p:spTree>
    <p:extLst>
      <p:ext uri="{BB962C8B-B14F-4D97-AF65-F5344CB8AC3E}">
        <p14:creationId xmlns:p14="http://schemas.microsoft.com/office/powerpoint/2010/main" val="1589340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6770">
                                            <p:txEl>
                                              <p:pRg st="13" end="13"/>
                                            </p:txEl>
                                          </p:spTgt>
                                        </p:tgtEl>
                                        <p:attrNameLst>
                                          <p:attrName>style.visibility</p:attrName>
                                        </p:attrNameLst>
                                      </p:cBhvr>
                                      <p:to>
                                        <p:strVal val="visible"/>
                                      </p:to>
                                    </p:set>
                                    <p:anim calcmode="lin" valueType="num">
                                      <p:cBhvr additive="base">
                                        <p:cTn id="7" dur="500" fill="hold"/>
                                        <p:tgtEl>
                                          <p:spTgt spid="416770">
                                            <p:txEl>
                                              <p:pRg st="13" end="1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6770">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ChangeArrowheads="1"/>
          </p:cNvSpPr>
          <p:nvPr>
            <p:ph type="title"/>
          </p:nvPr>
        </p:nvSpPr>
        <p:spPr>
          <a:xfrm>
            <a:off x="457200" y="44624"/>
            <a:ext cx="8229600" cy="1139825"/>
          </a:xfrm>
        </p:spPr>
        <p:txBody>
          <a:bodyPr/>
          <a:lstStyle/>
          <a:p>
            <a:pPr eaLnBrk="1" hangingPunct="1">
              <a:defRPr/>
            </a:pPr>
            <a:r>
              <a:rPr lang="zh-CN" altLang="en-US" sz="3600" dirty="0" smtClean="0"/>
              <a:t>避免指针参数带来的不必要的副作用</a:t>
            </a:r>
          </a:p>
        </p:txBody>
      </p:sp>
      <p:sp>
        <p:nvSpPr>
          <p:cNvPr id="419843" name="Rectangle 3"/>
          <p:cNvSpPr>
            <a:spLocks noGrp="1" noChangeArrowheads="1"/>
          </p:cNvSpPr>
          <p:nvPr>
            <p:ph type="body" idx="1"/>
          </p:nvPr>
        </p:nvSpPr>
        <p:spPr>
          <a:xfrm>
            <a:off x="457200" y="1268760"/>
            <a:ext cx="8229600" cy="5589240"/>
          </a:xfrm>
        </p:spPr>
        <p:txBody>
          <a:bodyPr>
            <a:normAutofit fontScale="77500" lnSpcReduction="20000"/>
          </a:bodyPr>
          <a:lstStyle/>
          <a:p>
            <a:pPr algn="just" eaLnBrk="1" hangingPunct="1">
              <a:lnSpc>
                <a:spcPct val="120000"/>
              </a:lnSpc>
              <a:defRPr/>
            </a:pPr>
            <a:r>
              <a:rPr lang="zh-CN" altLang="en-US" dirty="0" smtClean="0"/>
              <a:t>通过指针类型的形参可以改变实参的值，从而可能导致函数的副作用。</a:t>
            </a:r>
            <a:endParaRPr lang="en-US" altLang="zh-CN" dirty="0" smtClean="0"/>
          </a:p>
          <a:p>
            <a:pPr marL="457200" lvl="1" indent="0" algn="just" eaLnBrk="1" hangingPunct="1">
              <a:lnSpc>
                <a:spcPct val="120000"/>
              </a:lnSpc>
              <a:buNone/>
              <a:defRPr/>
            </a:pPr>
            <a:r>
              <a:rPr lang="en-US" altLang="zh-CN" dirty="0" err="1"/>
              <a:t>int</a:t>
            </a:r>
            <a:r>
              <a:rPr lang="en-US" altLang="zh-CN" dirty="0"/>
              <a:t> f(</a:t>
            </a:r>
            <a:r>
              <a:rPr lang="en-US" altLang="zh-CN" dirty="0" err="1"/>
              <a:t>int</a:t>
            </a:r>
            <a:r>
              <a:rPr lang="en-US" altLang="zh-CN" dirty="0"/>
              <a:t> *p)</a:t>
            </a:r>
          </a:p>
          <a:p>
            <a:pPr marL="457200" lvl="1" indent="0" algn="just" eaLnBrk="1" hangingPunct="1">
              <a:lnSpc>
                <a:spcPct val="120000"/>
              </a:lnSpc>
              <a:buNone/>
              <a:defRPr/>
            </a:pPr>
            <a:r>
              <a:rPr lang="en-US" altLang="zh-CN" dirty="0"/>
              <a:t>{   </a:t>
            </a:r>
            <a:r>
              <a:rPr lang="en-US" altLang="zh-CN" dirty="0" err="1"/>
              <a:t>int</a:t>
            </a:r>
            <a:r>
              <a:rPr lang="en-US" altLang="zh-CN" dirty="0"/>
              <a:t> y = (*p)*2; //</a:t>
            </a:r>
            <a:r>
              <a:rPr lang="zh-CN" altLang="en-US" dirty="0"/>
              <a:t>使用</a:t>
            </a:r>
            <a:r>
              <a:rPr lang="en-US" altLang="zh-CN" dirty="0"/>
              <a:t>p</a:t>
            </a:r>
            <a:r>
              <a:rPr lang="zh-CN" altLang="en-US" dirty="0"/>
              <a:t>指向的值</a:t>
            </a:r>
          </a:p>
          <a:p>
            <a:pPr marL="457200" lvl="1" indent="0" algn="just" eaLnBrk="1" hangingPunct="1">
              <a:lnSpc>
                <a:spcPct val="120000"/>
              </a:lnSpc>
              <a:buNone/>
              <a:defRPr/>
            </a:pPr>
            <a:r>
              <a:rPr lang="zh-CN" altLang="en-US" dirty="0"/>
              <a:t>	</a:t>
            </a:r>
            <a:r>
              <a:rPr lang="en-US" altLang="zh-CN" dirty="0" smtClean="0"/>
              <a:t>......</a:t>
            </a:r>
            <a:endParaRPr lang="zh-CN" altLang="en-US" dirty="0">
              <a:solidFill>
                <a:srgbClr val="FFC000"/>
              </a:solidFill>
            </a:endParaRPr>
          </a:p>
          <a:p>
            <a:pPr marL="457200" lvl="1" indent="0" algn="just" eaLnBrk="1" hangingPunct="1">
              <a:lnSpc>
                <a:spcPct val="120000"/>
              </a:lnSpc>
              <a:buNone/>
              <a:defRPr/>
            </a:pPr>
            <a:r>
              <a:rPr lang="zh-CN" altLang="en-US" dirty="0"/>
              <a:t>	</a:t>
            </a:r>
            <a:r>
              <a:rPr lang="en-US" altLang="zh-CN" dirty="0"/>
              <a:t>return y;</a:t>
            </a:r>
          </a:p>
          <a:p>
            <a:pPr marL="457200" lvl="1" indent="0" algn="just" eaLnBrk="1" hangingPunct="1">
              <a:lnSpc>
                <a:spcPct val="120000"/>
              </a:lnSpc>
              <a:buNone/>
              <a:defRPr/>
            </a:pPr>
            <a:r>
              <a:rPr lang="en-US" altLang="zh-CN" dirty="0"/>
              <a:t>}</a:t>
            </a:r>
          </a:p>
          <a:p>
            <a:pPr marL="457200" lvl="1" indent="0" algn="just" eaLnBrk="1" hangingPunct="1">
              <a:lnSpc>
                <a:spcPct val="120000"/>
              </a:lnSpc>
              <a:buNone/>
              <a:defRPr/>
            </a:pPr>
            <a:r>
              <a:rPr lang="en-US" altLang="zh-CN" dirty="0" err="1"/>
              <a:t>int</a:t>
            </a:r>
            <a:r>
              <a:rPr lang="en-US" altLang="zh-CN" dirty="0"/>
              <a:t> main()</a:t>
            </a:r>
          </a:p>
          <a:p>
            <a:pPr marL="457200" lvl="1" indent="0" algn="just" eaLnBrk="1" hangingPunct="1">
              <a:lnSpc>
                <a:spcPct val="120000"/>
              </a:lnSpc>
              <a:buNone/>
              <a:defRPr/>
            </a:pPr>
            <a:r>
              <a:rPr lang="en-US" altLang="zh-CN" dirty="0"/>
              <a:t>{   </a:t>
            </a:r>
            <a:r>
              <a:rPr lang="en-US" altLang="zh-CN" dirty="0" err="1"/>
              <a:t>int</a:t>
            </a:r>
            <a:r>
              <a:rPr lang="en-US" altLang="zh-CN" dirty="0"/>
              <a:t> x=10;</a:t>
            </a:r>
          </a:p>
          <a:p>
            <a:pPr marL="457200" lvl="1" indent="0" algn="just" eaLnBrk="1" hangingPunct="1">
              <a:lnSpc>
                <a:spcPct val="120000"/>
              </a:lnSpc>
              <a:buNone/>
              <a:defRPr/>
            </a:pPr>
            <a:r>
              <a:rPr lang="en-US" altLang="zh-CN" dirty="0"/>
              <a:t>	</a:t>
            </a:r>
            <a:r>
              <a:rPr lang="en-US" altLang="zh-CN" dirty="0" err="1"/>
              <a:t>cout</a:t>
            </a:r>
            <a:r>
              <a:rPr lang="en-US" altLang="zh-CN" dirty="0"/>
              <a:t> &lt;&lt; </a:t>
            </a:r>
            <a:r>
              <a:rPr lang="en-US" altLang="zh-CN" dirty="0" err="1"/>
              <a:t>x+f</a:t>
            </a:r>
            <a:r>
              <a:rPr lang="en-US" altLang="zh-CN" dirty="0"/>
              <a:t>(&amp;x) &lt;&lt; </a:t>
            </a:r>
            <a:r>
              <a:rPr lang="en-US" altLang="zh-CN" dirty="0" err="1"/>
              <a:t>endl</a:t>
            </a:r>
            <a:r>
              <a:rPr lang="en-US" altLang="zh-CN" dirty="0"/>
              <a:t>; //</a:t>
            </a:r>
            <a:r>
              <a:rPr lang="zh-CN" altLang="en-US" dirty="0"/>
              <a:t>输出</a:t>
            </a:r>
            <a:r>
              <a:rPr lang="zh-CN" altLang="en-US" dirty="0" smtClean="0"/>
              <a:t>：</a:t>
            </a:r>
            <a:r>
              <a:rPr lang="en-US" altLang="zh-CN" dirty="0" smtClean="0">
                <a:solidFill>
                  <a:srgbClr val="FFC000"/>
                </a:solidFill>
              </a:rPr>
              <a:t>?</a:t>
            </a:r>
            <a:endParaRPr lang="en-US" altLang="zh-CN" dirty="0">
              <a:solidFill>
                <a:srgbClr val="FFC000"/>
              </a:solidFill>
            </a:endParaRPr>
          </a:p>
          <a:p>
            <a:pPr marL="457200" lvl="1" indent="0" algn="just" eaLnBrk="1" hangingPunct="1">
              <a:lnSpc>
                <a:spcPct val="120000"/>
              </a:lnSpc>
              <a:buNone/>
              <a:defRPr/>
            </a:pPr>
            <a:r>
              <a:rPr lang="en-US" altLang="zh-CN" dirty="0"/>
              <a:t>	return 0;</a:t>
            </a:r>
          </a:p>
          <a:p>
            <a:pPr marL="457200" lvl="1" indent="0" algn="just" eaLnBrk="1" hangingPunct="1">
              <a:lnSpc>
                <a:spcPct val="120000"/>
              </a:lnSpc>
              <a:buNone/>
              <a:defRPr/>
            </a:pPr>
            <a:r>
              <a:rPr lang="en-US" altLang="zh-CN" dirty="0" smtClean="0"/>
              <a:t>}</a:t>
            </a:r>
          </a:p>
          <a:p>
            <a:pPr algn="just" eaLnBrk="1" hangingPunct="1">
              <a:lnSpc>
                <a:spcPct val="120000"/>
              </a:lnSpc>
              <a:defRPr/>
            </a:pPr>
            <a:r>
              <a:rPr lang="zh-CN" altLang="en-US" dirty="0" smtClean="0"/>
              <a:t>如何避免</a:t>
            </a:r>
            <a:r>
              <a:rPr lang="zh-CN" altLang="en-US" dirty="0"/>
              <a:t>指针参数带来的</a:t>
            </a:r>
            <a:r>
              <a:rPr lang="zh-CN" altLang="en-US" dirty="0" smtClean="0"/>
              <a:t>不必要</a:t>
            </a:r>
            <a:r>
              <a:rPr lang="zh-CN" altLang="en-US" dirty="0"/>
              <a:t>的</a:t>
            </a:r>
            <a:r>
              <a:rPr lang="zh-CN" altLang="en-US" dirty="0" smtClean="0"/>
              <a:t>副作用？</a:t>
            </a:r>
            <a:endParaRPr lang="en-US" altLang="zh-CN" dirty="0" smtClean="0"/>
          </a:p>
        </p:txBody>
      </p:sp>
      <p:sp>
        <p:nvSpPr>
          <p:cNvPr id="2" name="TextBox 1"/>
          <p:cNvSpPr txBox="1"/>
          <p:nvPr/>
        </p:nvSpPr>
        <p:spPr>
          <a:xfrm>
            <a:off x="1403648" y="2924944"/>
            <a:ext cx="3558988" cy="400110"/>
          </a:xfrm>
          <a:prstGeom prst="rect">
            <a:avLst/>
          </a:prstGeom>
          <a:solidFill>
            <a:schemeClr val="bg2">
              <a:lumMod val="75000"/>
            </a:schemeClr>
          </a:solidFill>
        </p:spPr>
        <p:txBody>
          <a:bodyPr wrap="none" rtlCol="0">
            <a:spAutoFit/>
          </a:bodyPr>
          <a:lstStyle/>
          <a:p>
            <a:pPr algn="just"/>
            <a:r>
              <a:rPr lang="en-US" altLang="zh-CN" sz="2000" b="0" dirty="0"/>
              <a:t>(*p)++; //</a:t>
            </a:r>
            <a:r>
              <a:rPr lang="zh-CN" altLang="en-US" sz="2000" b="0" dirty="0">
                <a:solidFill>
                  <a:srgbClr val="FFC000"/>
                </a:solidFill>
              </a:rPr>
              <a:t>改变了</a:t>
            </a:r>
            <a:r>
              <a:rPr lang="en-US" altLang="zh-CN" sz="2000" b="0" dirty="0">
                <a:solidFill>
                  <a:srgbClr val="FFC000"/>
                </a:solidFill>
              </a:rPr>
              <a:t>p</a:t>
            </a:r>
            <a:r>
              <a:rPr lang="zh-CN" altLang="en-US" sz="2000" b="0" dirty="0">
                <a:solidFill>
                  <a:srgbClr val="FFC000"/>
                </a:solidFill>
              </a:rPr>
              <a:t>指向的值</a:t>
            </a:r>
            <a:endParaRPr lang="zh-CN" altLang="en-US" sz="2000" b="0" dirty="0">
              <a:solidFill>
                <a:srgbClr val="FFC000"/>
              </a:solidFill>
              <a:effectLst>
                <a:outerShdw blurRad="38100" dist="38100" dir="2700000" algn="tl">
                  <a:srgbClr val="000000">
                    <a:alpha val="43137"/>
                  </a:srgbClr>
                </a:outerShdw>
              </a:effectLst>
            </a:endParaRPr>
          </a:p>
        </p:txBody>
      </p:sp>
      <p:sp>
        <p:nvSpPr>
          <p:cNvPr id="5" name="TextBox 4"/>
          <p:cNvSpPr txBox="1"/>
          <p:nvPr/>
        </p:nvSpPr>
        <p:spPr>
          <a:xfrm>
            <a:off x="6228184" y="4941168"/>
            <a:ext cx="511679" cy="400110"/>
          </a:xfrm>
          <a:prstGeom prst="rect">
            <a:avLst/>
          </a:prstGeom>
          <a:solidFill>
            <a:schemeClr val="bg2">
              <a:lumMod val="75000"/>
            </a:schemeClr>
          </a:solidFill>
        </p:spPr>
        <p:txBody>
          <a:bodyPr wrap="none" rtlCol="0">
            <a:spAutoFit/>
          </a:bodyPr>
          <a:lstStyle/>
          <a:p>
            <a:pPr algn="just"/>
            <a:r>
              <a:rPr lang="en-US" altLang="zh-CN" sz="2000" b="0" dirty="0" smtClean="0">
                <a:solidFill>
                  <a:srgbClr val="FFC000"/>
                </a:solidFill>
              </a:rPr>
              <a:t>31</a:t>
            </a:r>
            <a:endParaRPr lang="zh-CN" altLang="en-US" sz="2000" b="0"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47512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ChangeArrowheads="1"/>
          </p:cNvSpPr>
          <p:nvPr>
            <p:ph type="title"/>
          </p:nvPr>
        </p:nvSpPr>
        <p:spPr/>
        <p:txBody>
          <a:bodyPr/>
          <a:lstStyle/>
          <a:p>
            <a:pPr eaLnBrk="1" hangingPunct="1">
              <a:defRPr/>
            </a:pPr>
            <a:r>
              <a:rPr lang="zh-CN" altLang="en-US" smtClean="0"/>
              <a:t>指向常量的指针</a:t>
            </a:r>
          </a:p>
        </p:txBody>
      </p:sp>
      <p:sp>
        <p:nvSpPr>
          <p:cNvPr id="420867" name="Rectangle 3"/>
          <p:cNvSpPr>
            <a:spLocks noGrp="1" noChangeArrowheads="1"/>
          </p:cNvSpPr>
          <p:nvPr>
            <p:ph type="body" idx="1"/>
          </p:nvPr>
        </p:nvSpPr>
        <p:spPr/>
        <p:txBody>
          <a:bodyPr/>
          <a:lstStyle/>
          <a:p>
            <a:pPr eaLnBrk="1" hangingPunct="1">
              <a:lnSpc>
                <a:spcPct val="80000"/>
              </a:lnSpc>
              <a:buFont typeface="Wingdings" pitchFamily="2" charset="2"/>
              <a:buNone/>
              <a:defRPr/>
            </a:pPr>
            <a:r>
              <a:rPr lang="en-US" altLang="zh-CN" sz="2800" dirty="0" err="1" smtClean="0"/>
              <a:t>const</a:t>
            </a:r>
            <a:r>
              <a:rPr lang="en-US" altLang="zh-CN" sz="2800" dirty="0" smtClean="0"/>
              <a:t> </a:t>
            </a:r>
            <a:r>
              <a:rPr lang="en-US" altLang="zh-CN" sz="2800" dirty="0" err="1" smtClean="0"/>
              <a:t>int</a:t>
            </a:r>
            <a:r>
              <a:rPr lang="en-US" altLang="zh-CN" sz="2800" dirty="0" smtClean="0"/>
              <a:t> *p; //p</a:t>
            </a:r>
            <a:r>
              <a:rPr lang="zh-CN" altLang="en-US" sz="2800" dirty="0" smtClean="0"/>
              <a:t>为</a:t>
            </a:r>
            <a:r>
              <a:rPr lang="zh-CN" altLang="en-US" sz="2800" dirty="0" smtClean="0">
                <a:solidFill>
                  <a:schemeClr val="folHlink"/>
                </a:solidFill>
              </a:rPr>
              <a:t>指向常量的指针</a:t>
            </a:r>
            <a:r>
              <a:rPr lang="zh-CN" altLang="en-US" sz="2800" dirty="0" smtClean="0"/>
              <a:t>变量</a:t>
            </a:r>
          </a:p>
          <a:p>
            <a:pPr eaLnBrk="1" hangingPunct="1">
              <a:lnSpc>
                <a:spcPct val="80000"/>
              </a:lnSpc>
              <a:buFont typeface="Wingdings" pitchFamily="2" charset="2"/>
              <a:buNone/>
              <a:defRPr/>
            </a:pPr>
            <a:r>
              <a:rPr lang="en-US" altLang="zh-CN" sz="2800" dirty="0" err="1" smtClean="0"/>
              <a:t>int</a:t>
            </a:r>
            <a:r>
              <a:rPr lang="en-US" altLang="zh-CN" sz="2800" dirty="0" smtClean="0"/>
              <a:t> *q;</a:t>
            </a:r>
          </a:p>
          <a:p>
            <a:pPr eaLnBrk="1" hangingPunct="1">
              <a:lnSpc>
                <a:spcPct val="80000"/>
              </a:lnSpc>
              <a:buFont typeface="Wingdings" pitchFamily="2" charset="2"/>
              <a:buNone/>
              <a:defRPr/>
            </a:pPr>
            <a:r>
              <a:rPr lang="en-US" altLang="zh-CN" sz="2800" dirty="0" err="1" smtClean="0"/>
              <a:t>const</a:t>
            </a:r>
            <a:r>
              <a:rPr lang="en-US" altLang="zh-CN" sz="2800" dirty="0" smtClean="0"/>
              <a:t> </a:t>
            </a:r>
            <a:r>
              <a:rPr lang="en-US" altLang="zh-CN" sz="2800" dirty="0" err="1" smtClean="0"/>
              <a:t>int</a:t>
            </a:r>
            <a:r>
              <a:rPr lang="en-US" altLang="zh-CN" sz="2800" dirty="0" smtClean="0"/>
              <a:t> x=0;</a:t>
            </a:r>
          </a:p>
          <a:p>
            <a:pPr eaLnBrk="1" hangingPunct="1">
              <a:lnSpc>
                <a:spcPct val="80000"/>
              </a:lnSpc>
              <a:buFont typeface="Wingdings" pitchFamily="2" charset="2"/>
              <a:buNone/>
              <a:defRPr/>
            </a:pPr>
            <a:r>
              <a:rPr lang="en-US" altLang="zh-CN" sz="2800" dirty="0" err="1" smtClean="0"/>
              <a:t>int</a:t>
            </a:r>
            <a:r>
              <a:rPr lang="en-US" altLang="zh-CN" sz="2800" dirty="0" smtClean="0"/>
              <a:t> y;</a:t>
            </a:r>
          </a:p>
          <a:p>
            <a:pPr eaLnBrk="1" hangingPunct="1">
              <a:lnSpc>
                <a:spcPct val="80000"/>
              </a:lnSpc>
              <a:buFont typeface="Wingdings" pitchFamily="2" charset="2"/>
              <a:buNone/>
              <a:defRPr/>
            </a:pPr>
            <a:r>
              <a:rPr lang="en-US" altLang="zh-CN" sz="2800" dirty="0" smtClean="0"/>
              <a:t>p = &amp;x;  //OK</a:t>
            </a:r>
          </a:p>
          <a:p>
            <a:pPr eaLnBrk="1" hangingPunct="1">
              <a:lnSpc>
                <a:spcPct val="80000"/>
              </a:lnSpc>
              <a:buFont typeface="Wingdings" pitchFamily="2" charset="2"/>
              <a:buNone/>
              <a:defRPr/>
            </a:pPr>
            <a:r>
              <a:rPr lang="en-US" altLang="zh-CN" sz="2800" dirty="0" smtClean="0"/>
              <a:t>*p = 1;  //</a:t>
            </a:r>
            <a:r>
              <a:rPr lang="en-US" altLang="zh-CN" sz="2800" dirty="0" smtClean="0">
                <a:solidFill>
                  <a:srgbClr val="FFC000"/>
                </a:solidFill>
              </a:rPr>
              <a:t>Error</a:t>
            </a:r>
          </a:p>
          <a:p>
            <a:pPr eaLnBrk="1" hangingPunct="1">
              <a:lnSpc>
                <a:spcPct val="80000"/>
              </a:lnSpc>
              <a:buFont typeface="Wingdings" pitchFamily="2" charset="2"/>
              <a:buNone/>
              <a:defRPr/>
            </a:pPr>
            <a:r>
              <a:rPr lang="en-US" altLang="zh-CN" sz="2800" dirty="0" smtClean="0"/>
              <a:t>q = &amp;y; //OK</a:t>
            </a:r>
          </a:p>
          <a:p>
            <a:pPr eaLnBrk="1" hangingPunct="1">
              <a:lnSpc>
                <a:spcPct val="80000"/>
              </a:lnSpc>
              <a:buFont typeface="Wingdings" pitchFamily="2" charset="2"/>
              <a:buNone/>
              <a:defRPr/>
            </a:pPr>
            <a:r>
              <a:rPr lang="en-US" altLang="zh-CN" sz="2800" dirty="0" smtClean="0"/>
              <a:t>*q = 1; //OK</a:t>
            </a:r>
          </a:p>
          <a:p>
            <a:pPr eaLnBrk="1" hangingPunct="1">
              <a:lnSpc>
                <a:spcPct val="80000"/>
              </a:lnSpc>
              <a:buFont typeface="Wingdings" pitchFamily="2" charset="2"/>
              <a:buNone/>
              <a:defRPr/>
            </a:pPr>
            <a:r>
              <a:rPr lang="en-US" altLang="zh-CN" sz="2800" dirty="0" smtClean="0"/>
              <a:t>q = &amp;x; //</a:t>
            </a:r>
            <a:r>
              <a:rPr lang="en-US" altLang="zh-CN" sz="2800" dirty="0" smtClean="0">
                <a:solidFill>
                  <a:srgbClr val="FFC000"/>
                </a:solidFill>
              </a:rPr>
              <a:t>Error</a:t>
            </a:r>
          </a:p>
          <a:p>
            <a:pPr eaLnBrk="1" hangingPunct="1">
              <a:lnSpc>
                <a:spcPct val="80000"/>
              </a:lnSpc>
              <a:buFont typeface="Wingdings" pitchFamily="2" charset="2"/>
              <a:buNone/>
              <a:defRPr/>
            </a:pPr>
            <a:r>
              <a:rPr lang="en-US" altLang="zh-CN" sz="2800" dirty="0" smtClean="0"/>
              <a:t>p = &amp;y; //</a:t>
            </a:r>
            <a:r>
              <a:rPr lang="en-US" altLang="zh-CN" sz="2800" dirty="0" smtClean="0">
                <a:solidFill>
                  <a:schemeClr val="folHlink"/>
                </a:solidFill>
              </a:rPr>
              <a:t>?</a:t>
            </a:r>
          </a:p>
        </p:txBody>
      </p:sp>
      <p:sp>
        <p:nvSpPr>
          <p:cNvPr id="106500" name="Text Box 4"/>
          <p:cNvSpPr txBox="1">
            <a:spLocks noChangeArrowheads="1"/>
          </p:cNvSpPr>
          <p:nvPr/>
        </p:nvSpPr>
        <p:spPr bwMode="auto">
          <a:xfrm>
            <a:off x="2411760" y="5419725"/>
            <a:ext cx="677862" cy="457200"/>
          </a:xfrm>
          <a:prstGeom prst="rect">
            <a:avLst/>
          </a:prstGeom>
          <a:solidFill>
            <a:schemeClr val="bg2">
              <a:lumMod val="75000"/>
            </a:schemeClr>
          </a:solidFill>
          <a:ln>
            <a:noFill/>
          </a:ln>
          <a:effectLs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en-US" altLang="zh-CN" sz="2400" dirty="0"/>
              <a:t>OK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500"/>
                                        </p:tgtEl>
                                        <p:attrNameLst>
                                          <p:attrName>style.visibility</p:attrName>
                                        </p:attrNameLst>
                                      </p:cBhvr>
                                      <p:to>
                                        <p:strVal val="visible"/>
                                      </p:to>
                                    </p:set>
                                    <p:anim calcmode="lin" valueType="num">
                                      <p:cBhvr additive="base">
                                        <p:cTn id="7" dur="500" fill="hold"/>
                                        <p:tgtEl>
                                          <p:spTgt spid="106500"/>
                                        </p:tgtEl>
                                        <p:attrNameLst>
                                          <p:attrName>ppt_x</p:attrName>
                                        </p:attrNameLst>
                                      </p:cBhvr>
                                      <p:tavLst>
                                        <p:tav tm="0">
                                          <p:val>
                                            <p:strVal val="#ppt_x"/>
                                          </p:val>
                                        </p:tav>
                                        <p:tav tm="100000">
                                          <p:val>
                                            <p:strVal val="#ppt_x"/>
                                          </p:val>
                                        </p:tav>
                                      </p:tavLst>
                                    </p:anim>
                                    <p:anim calcmode="lin" valueType="num">
                                      <p:cBhvr additive="base">
                                        <p:cTn id="8" dur="500" fill="hold"/>
                                        <p:tgtEl>
                                          <p:spTgt spid="1065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Grp="1" noChangeArrowheads="1"/>
          </p:cNvSpPr>
          <p:nvPr>
            <p:ph type="body" idx="1"/>
          </p:nvPr>
        </p:nvSpPr>
        <p:spPr>
          <a:xfrm>
            <a:off x="250825" y="1340768"/>
            <a:ext cx="8686800" cy="5300662"/>
          </a:xfrm>
        </p:spPr>
        <p:txBody>
          <a:bodyPr>
            <a:normAutofit/>
          </a:bodyPr>
          <a:lstStyle/>
          <a:p>
            <a:pPr marL="357188" indent="-357188" algn="just" eaLnBrk="1" hangingPunct="1">
              <a:lnSpc>
                <a:spcPct val="110000"/>
              </a:lnSpc>
              <a:defRPr/>
            </a:pPr>
            <a:r>
              <a:rPr lang="zh-CN" altLang="en-US" sz="2800" dirty="0" smtClean="0"/>
              <a:t>把形参定义为指向常量的指针，</a:t>
            </a:r>
            <a:r>
              <a:rPr lang="zh-CN" altLang="en-US" sz="2800" dirty="0" smtClean="0">
                <a:solidFill>
                  <a:schemeClr val="folHlink"/>
                </a:solidFill>
              </a:rPr>
              <a:t>可避免不必要的副作用</a:t>
            </a:r>
            <a:r>
              <a:rPr lang="zh-CN" altLang="en-US" sz="2800" dirty="0" smtClean="0"/>
              <a:t>。</a:t>
            </a:r>
            <a:endParaRPr lang="en-US" altLang="zh-CN" sz="2800" dirty="0" smtClean="0"/>
          </a:p>
          <a:p>
            <a:pPr marL="457200" lvl="1" indent="0" algn="just" eaLnBrk="1" hangingPunct="1">
              <a:lnSpc>
                <a:spcPct val="120000"/>
              </a:lnSpc>
              <a:buNone/>
              <a:defRPr/>
            </a:pPr>
            <a:r>
              <a:rPr lang="en-US" altLang="zh-CN" dirty="0" err="1"/>
              <a:t>int</a:t>
            </a:r>
            <a:r>
              <a:rPr lang="en-US" altLang="zh-CN" dirty="0"/>
              <a:t> </a:t>
            </a:r>
            <a:r>
              <a:rPr lang="en-US" altLang="zh-CN" dirty="0" smtClean="0"/>
              <a:t>f(</a:t>
            </a:r>
            <a:r>
              <a:rPr lang="en-US" altLang="zh-CN" dirty="0" err="1" smtClean="0">
                <a:solidFill>
                  <a:srgbClr val="FFC000"/>
                </a:solidFill>
              </a:rPr>
              <a:t>const</a:t>
            </a:r>
            <a:r>
              <a:rPr lang="en-US" altLang="zh-CN" dirty="0" smtClean="0"/>
              <a:t> </a:t>
            </a:r>
            <a:r>
              <a:rPr lang="en-US" altLang="zh-CN" dirty="0" err="1" smtClean="0"/>
              <a:t>int</a:t>
            </a:r>
            <a:r>
              <a:rPr lang="en-US" altLang="zh-CN" dirty="0" smtClean="0"/>
              <a:t> </a:t>
            </a:r>
            <a:r>
              <a:rPr lang="en-US" altLang="zh-CN" dirty="0"/>
              <a:t>*p)</a:t>
            </a:r>
          </a:p>
          <a:p>
            <a:pPr marL="457200" lvl="1" indent="0" algn="just" eaLnBrk="1" hangingPunct="1">
              <a:lnSpc>
                <a:spcPct val="120000"/>
              </a:lnSpc>
              <a:buNone/>
              <a:defRPr/>
            </a:pPr>
            <a:r>
              <a:rPr lang="en-US" altLang="zh-CN" dirty="0"/>
              <a:t>{  </a:t>
            </a:r>
            <a:r>
              <a:rPr lang="en-US" altLang="zh-CN" dirty="0" err="1" smtClean="0"/>
              <a:t>int</a:t>
            </a:r>
            <a:r>
              <a:rPr lang="en-US" altLang="zh-CN" dirty="0" smtClean="0"/>
              <a:t> </a:t>
            </a:r>
            <a:r>
              <a:rPr lang="en-US" altLang="zh-CN" dirty="0"/>
              <a:t>y = (*p)*2; //</a:t>
            </a:r>
            <a:r>
              <a:rPr lang="zh-CN" altLang="en-US" dirty="0"/>
              <a:t>使用</a:t>
            </a:r>
            <a:r>
              <a:rPr lang="en-US" altLang="zh-CN" dirty="0"/>
              <a:t>p</a:t>
            </a:r>
            <a:r>
              <a:rPr lang="zh-CN" altLang="en-US" dirty="0"/>
              <a:t>指向的值</a:t>
            </a:r>
          </a:p>
          <a:p>
            <a:pPr marL="457200" lvl="1" indent="0" algn="just" eaLnBrk="1" hangingPunct="1">
              <a:lnSpc>
                <a:spcPct val="120000"/>
              </a:lnSpc>
              <a:buNone/>
              <a:defRPr/>
            </a:pPr>
            <a:r>
              <a:rPr lang="zh-CN" altLang="en-US" dirty="0"/>
              <a:t>	</a:t>
            </a:r>
            <a:r>
              <a:rPr lang="en-US" altLang="zh-CN" dirty="0"/>
              <a:t>(*p)++; </a:t>
            </a:r>
            <a:r>
              <a:rPr lang="en-US" altLang="zh-CN" dirty="0" smtClean="0"/>
              <a:t>//</a:t>
            </a:r>
            <a:r>
              <a:rPr lang="en-US" altLang="zh-CN" dirty="0" smtClean="0">
                <a:solidFill>
                  <a:srgbClr val="FFC000"/>
                </a:solidFill>
              </a:rPr>
              <a:t>Error!</a:t>
            </a:r>
            <a:endParaRPr lang="zh-CN" altLang="en-US" dirty="0">
              <a:solidFill>
                <a:srgbClr val="FFC000"/>
              </a:solidFill>
            </a:endParaRPr>
          </a:p>
          <a:p>
            <a:pPr marL="457200" lvl="1" indent="0" algn="just" eaLnBrk="1" hangingPunct="1">
              <a:lnSpc>
                <a:spcPct val="120000"/>
              </a:lnSpc>
              <a:buNone/>
              <a:defRPr/>
            </a:pPr>
            <a:r>
              <a:rPr lang="zh-CN" altLang="en-US" dirty="0"/>
              <a:t>	</a:t>
            </a:r>
            <a:r>
              <a:rPr lang="en-US" altLang="zh-CN" dirty="0"/>
              <a:t>return y;</a:t>
            </a:r>
          </a:p>
          <a:p>
            <a:pPr marL="457200" lvl="1" indent="0" algn="just" eaLnBrk="1" hangingPunct="1">
              <a:lnSpc>
                <a:spcPct val="120000"/>
              </a:lnSpc>
              <a:buNone/>
              <a:defRPr/>
            </a:pPr>
            <a:r>
              <a:rPr lang="en-US" altLang="zh-CN" dirty="0"/>
              <a:t>}</a:t>
            </a:r>
          </a:p>
          <a:p>
            <a:pPr marL="357188" indent="-357188" algn="just" eaLnBrk="1" hangingPunct="1">
              <a:lnSpc>
                <a:spcPct val="110000"/>
              </a:lnSpc>
              <a:defRPr/>
            </a:pPr>
            <a:endParaRPr lang="en-US" altLang="zh-CN" sz="2800" dirty="0" smtClean="0"/>
          </a:p>
          <a:p>
            <a:pPr marL="357188" indent="-357188" algn="just" eaLnBrk="1" hangingPunct="1">
              <a:lnSpc>
                <a:spcPct val="110000"/>
              </a:lnSpc>
              <a:defRPr/>
            </a:pPr>
            <a:endParaRPr lang="en-US" altLang="zh-CN" sz="2400" dirty="0" smtClean="0"/>
          </a:p>
        </p:txBody>
      </p:sp>
      <p:sp>
        <p:nvSpPr>
          <p:cNvPr id="421891" name="Rectangle 3"/>
          <p:cNvSpPr>
            <a:spLocks noGrp="1" noChangeArrowheads="1"/>
          </p:cNvSpPr>
          <p:nvPr>
            <p:ph type="title"/>
          </p:nvPr>
        </p:nvSpPr>
        <p:spPr>
          <a:xfrm>
            <a:off x="457200" y="117475"/>
            <a:ext cx="8229600" cy="863600"/>
          </a:xfrm>
        </p:spPr>
        <p:txBody>
          <a:bodyPr/>
          <a:lstStyle/>
          <a:p>
            <a:pPr eaLnBrk="1" hangingPunct="1">
              <a:defRPr/>
            </a:pPr>
            <a:r>
              <a:rPr lang="zh-CN" altLang="en-US" sz="4000" dirty="0" smtClean="0"/>
              <a:t>指向常量的指针作为函数形参类型</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ChangeArrowheads="1"/>
          </p:cNvSpPr>
          <p:nvPr>
            <p:ph type="title"/>
          </p:nvPr>
        </p:nvSpPr>
        <p:spPr/>
        <p:txBody>
          <a:bodyPr/>
          <a:lstStyle/>
          <a:p>
            <a:pPr eaLnBrk="1" hangingPunct="1">
              <a:defRPr/>
            </a:pPr>
            <a:r>
              <a:rPr lang="zh-CN" altLang="en-US" smtClean="0"/>
              <a:t>指针类型概述</a:t>
            </a:r>
          </a:p>
        </p:txBody>
      </p:sp>
      <p:sp>
        <p:nvSpPr>
          <p:cNvPr id="398339" name="Rectangle 3"/>
          <p:cNvSpPr>
            <a:spLocks noGrp="1" noChangeArrowheads="1"/>
          </p:cNvSpPr>
          <p:nvPr>
            <p:ph type="body" idx="1"/>
          </p:nvPr>
        </p:nvSpPr>
        <p:spPr>
          <a:xfrm>
            <a:off x="250825" y="1600200"/>
            <a:ext cx="8686800" cy="4924425"/>
          </a:xfrm>
        </p:spPr>
        <p:txBody>
          <a:bodyPr>
            <a:normAutofit/>
          </a:bodyPr>
          <a:lstStyle/>
          <a:p>
            <a:pPr eaLnBrk="1" hangingPunct="1">
              <a:defRPr/>
            </a:pPr>
            <a:r>
              <a:rPr lang="zh-CN" altLang="en-US" sz="2800" dirty="0" smtClean="0"/>
              <a:t>需求：</a:t>
            </a:r>
            <a:endParaRPr lang="en-US" altLang="zh-CN" sz="2800" dirty="0" smtClean="0"/>
          </a:p>
          <a:p>
            <a:pPr lvl="1" eaLnBrk="1" hangingPunct="1">
              <a:defRPr/>
            </a:pPr>
            <a:r>
              <a:rPr lang="zh-CN" altLang="en-US" sz="2400" dirty="0" smtClean="0"/>
              <a:t>如何把数据的地址传给一个函数，以提高参数传递的效率？相应参数的类型应是什么？</a:t>
            </a:r>
          </a:p>
          <a:p>
            <a:pPr lvl="1" eaLnBrk="1" hangingPunct="1">
              <a:defRPr/>
            </a:pPr>
            <a:r>
              <a:rPr lang="zh-CN" altLang="en-US" sz="2400" dirty="0" smtClean="0"/>
              <a:t>如何使用元素个数可变的数组？ </a:t>
            </a:r>
          </a:p>
          <a:p>
            <a:pPr eaLnBrk="1" hangingPunct="1">
              <a:defRPr/>
            </a:pPr>
            <a:r>
              <a:rPr lang="zh-CN" altLang="en-US" sz="2800" dirty="0" smtClean="0">
                <a:solidFill>
                  <a:schemeClr val="folHlink"/>
                </a:solidFill>
              </a:rPr>
              <a:t>指针</a:t>
            </a:r>
            <a:r>
              <a:rPr lang="zh-CN" altLang="en-US" sz="2800" dirty="0">
                <a:solidFill>
                  <a:srgbClr val="FFC000"/>
                </a:solidFill>
              </a:rPr>
              <a:t>类型</a:t>
            </a:r>
            <a:r>
              <a:rPr lang="zh-CN" altLang="en-US" sz="2800" dirty="0" smtClean="0"/>
              <a:t>为解决上述问题提供了支持。</a:t>
            </a:r>
          </a:p>
          <a:p>
            <a:pPr lvl="1" eaLnBrk="1" hangingPunct="1">
              <a:defRPr/>
            </a:pPr>
            <a:r>
              <a:rPr lang="zh-CN" altLang="en-US" sz="2400" dirty="0">
                <a:solidFill>
                  <a:srgbClr val="FFC000"/>
                </a:solidFill>
              </a:rPr>
              <a:t>指针</a:t>
            </a:r>
            <a:r>
              <a:rPr lang="zh-CN" altLang="en-US" sz="2400" dirty="0"/>
              <a:t>是内存地址的</a:t>
            </a:r>
            <a:r>
              <a:rPr lang="zh-CN" altLang="en-US" sz="2400" dirty="0" smtClean="0"/>
              <a:t>抽象，</a:t>
            </a:r>
            <a:r>
              <a:rPr lang="zh-CN" altLang="en-US" sz="2400" dirty="0"/>
              <a:t>一个指针代表了一个内存地址。 </a:t>
            </a:r>
            <a:endParaRPr lang="en-US" altLang="zh-CN" sz="2400" dirty="0"/>
          </a:p>
          <a:p>
            <a:pPr lvl="1" eaLnBrk="1" hangingPunct="1">
              <a:defRPr/>
            </a:pPr>
            <a:r>
              <a:rPr lang="zh-CN" altLang="en-US" sz="2400" dirty="0" smtClean="0">
                <a:solidFill>
                  <a:srgbClr val="FFC000"/>
                </a:solidFill>
              </a:rPr>
              <a:t>指针类型</a:t>
            </a:r>
            <a:r>
              <a:rPr lang="zh-CN" altLang="en-US" sz="2400" dirty="0" smtClean="0"/>
              <a:t>是一种用户自定义的简单类型，它的值集是由一些内存地址（指针）构成。</a:t>
            </a:r>
          </a:p>
          <a:p>
            <a:pPr eaLnBrk="1" hangingPunct="1">
              <a:defRPr/>
            </a:pPr>
            <a:r>
              <a:rPr lang="zh-CN" altLang="en-US" sz="2800" dirty="0" smtClean="0"/>
              <a:t>获取变量的地址：</a:t>
            </a:r>
            <a:endParaRPr lang="en-US" altLang="zh-CN" sz="2800" dirty="0" smtClean="0"/>
          </a:p>
          <a:p>
            <a:pPr marL="457200" lvl="1" indent="0" eaLnBrk="1" hangingPunct="1">
              <a:buNone/>
              <a:defRPr/>
            </a:pPr>
            <a:r>
              <a:rPr lang="en-US" altLang="zh-CN" sz="2400" dirty="0" smtClean="0">
                <a:solidFill>
                  <a:srgbClr val="FFC000"/>
                </a:solidFill>
              </a:rPr>
              <a:t>&amp;</a:t>
            </a:r>
            <a:r>
              <a:rPr lang="en-US" altLang="zh-CN" sz="2400" dirty="0" smtClean="0"/>
              <a:t>&lt;</a:t>
            </a:r>
            <a:r>
              <a:rPr lang="zh-CN" altLang="en-US" sz="2400" dirty="0" smtClean="0"/>
              <a:t>变量名</a:t>
            </a:r>
            <a:r>
              <a:rPr lang="en-US" altLang="zh-CN" sz="2400" dirty="0" smtClean="0"/>
              <a:t>&gt;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6192688"/>
          </a:xfrm>
        </p:spPr>
        <p:txBody>
          <a:bodyPr>
            <a:normAutofit/>
          </a:bodyPr>
          <a:lstStyle/>
          <a:p>
            <a:pPr marL="357188" indent="-357188" algn="just" eaLnBrk="1" hangingPunct="1">
              <a:lnSpc>
                <a:spcPct val="110000"/>
              </a:lnSpc>
              <a:defRPr/>
            </a:pPr>
            <a:r>
              <a:rPr lang="zh-CN" altLang="en-US" sz="2800" dirty="0" smtClean="0"/>
              <a:t>如果</a:t>
            </a:r>
            <a:r>
              <a:rPr lang="zh-CN" altLang="en-US" sz="2800" dirty="0"/>
              <a:t>只需要提高参数效率，而不想有副作用，则需要把形参定义为</a:t>
            </a:r>
            <a:r>
              <a:rPr lang="zh-CN" altLang="en-US" sz="2800" dirty="0">
                <a:solidFill>
                  <a:srgbClr val="FFC000"/>
                </a:solidFill>
              </a:rPr>
              <a:t>指向常量的指针</a:t>
            </a:r>
            <a:r>
              <a:rPr lang="zh-CN" altLang="en-US" sz="2800" dirty="0"/>
              <a:t>类型！</a:t>
            </a:r>
            <a:endParaRPr lang="en-US" altLang="zh-CN" sz="2800" dirty="0"/>
          </a:p>
          <a:p>
            <a:pPr marL="357188" indent="-357188" algn="just" eaLnBrk="1" hangingPunct="1">
              <a:lnSpc>
                <a:spcPct val="110000"/>
              </a:lnSpc>
              <a:defRPr/>
            </a:pPr>
            <a:r>
              <a:rPr lang="zh-CN" altLang="en-US" sz="2800" dirty="0"/>
              <a:t>例如</a:t>
            </a:r>
          </a:p>
          <a:p>
            <a:pPr marL="877888" lvl="1" indent="-341313" eaLnBrk="1" hangingPunct="1">
              <a:lnSpc>
                <a:spcPct val="90000"/>
              </a:lnSpc>
              <a:buFontTx/>
              <a:buNone/>
              <a:defRPr/>
            </a:pPr>
            <a:r>
              <a:rPr lang="en-US" altLang="zh-CN" sz="2400" dirty="0"/>
              <a:t>void g(</a:t>
            </a:r>
            <a:r>
              <a:rPr lang="en-US" altLang="zh-CN" sz="2400" dirty="0" err="1">
                <a:solidFill>
                  <a:schemeClr val="folHlink"/>
                </a:solidFill>
              </a:rPr>
              <a:t>const</a:t>
            </a:r>
            <a:r>
              <a:rPr lang="en-US" altLang="zh-CN" sz="2400" dirty="0"/>
              <a:t> A *p) //A</a:t>
            </a:r>
            <a:r>
              <a:rPr lang="zh-CN" altLang="en-US" sz="2400" dirty="0"/>
              <a:t>为一个结构类型</a:t>
            </a:r>
          </a:p>
          <a:p>
            <a:pPr marL="877888" lvl="1" indent="-341313" eaLnBrk="1" hangingPunct="1">
              <a:lnSpc>
                <a:spcPct val="90000"/>
              </a:lnSpc>
              <a:buFontTx/>
              <a:buNone/>
              <a:defRPr/>
            </a:pPr>
            <a:r>
              <a:rPr lang="en-US" altLang="zh-CN" sz="2400" dirty="0"/>
              <a:t>{	......</a:t>
            </a:r>
          </a:p>
          <a:p>
            <a:pPr marL="877888" lvl="1" indent="-341313" eaLnBrk="1" hangingPunct="1">
              <a:lnSpc>
                <a:spcPct val="90000"/>
              </a:lnSpc>
              <a:buFontTx/>
              <a:buNone/>
              <a:defRPr/>
            </a:pPr>
            <a:r>
              <a:rPr lang="en-US" altLang="zh-CN" sz="2400" dirty="0"/>
              <a:t>	p-&gt;no = ... //</a:t>
            </a:r>
            <a:r>
              <a:rPr lang="en-US" altLang="zh-CN" sz="2400" dirty="0">
                <a:solidFill>
                  <a:srgbClr val="FFC000"/>
                </a:solidFill>
              </a:rPr>
              <a:t>Error</a:t>
            </a:r>
            <a:r>
              <a:rPr lang="zh-CN" altLang="en-US" sz="2400" dirty="0"/>
              <a:t>，不能改变</a:t>
            </a:r>
            <a:r>
              <a:rPr lang="en-US" altLang="zh-CN" sz="2400" dirty="0"/>
              <a:t>p</a:t>
            </a:r>
            <a:r>
              <a:rPr lang="zh-CN" altLang="en-US" sz="2400" dirty="0"/>
              <a:t>所指向的数据。</a:t>
            </a:r>
          </a:p>
          <a:p>
            <a:pPr marL="877888" lvl="1" indent="-341313" eaLnBrk="1" hangingPunct="1">
              <a:lnSpc>
                <a:spcPct val="90000"/>
              </a:lnSpc>
              <a:buFontTx/>
              <a:buNone/>
              <a:defRPr/>
            </a:pPr>
            <a:r>
              <a:rPr lang="en-US" altLang="zh-CN" sz="2400" dirty="0" smtClean="0"/>
              <a:t>}</a:t>
            </a:r>
            <a:endParaRPr lang="en-US" altLang="zh-CN" sz="2800" dirty="0" smtClean="0"/>
          </a:p>
          <a:p>
            <a:pPr marL="593725" indent="-457200" eaLnBrk="1" hangingPunct="1">
              <a:lnSpc>
                <a:spcPct val="90000"/>
              </a:lnSpc>
              <a:defRPr/>
            </a:pPr>
            <a:r>
              <a:rPr lang="zh-CN" altLang="en-US" sz="2800" dirty="0" smtClean="0"/>
              <a:t>再例如</a:t>
            </a:r>
            <a:endParaRPr lang="zh-CN" altLang="en-US" sz="2800" dirty="0"/>
          </a:p>
          <a:p>
            <a:pPr marL="877888" lvl="1" indent="-341313" eaLnBrk="1" hangingPunct="1">
              <a:lnSpc>
                <a:spcPct val="90000"/>
              </a:lnSpc>
              <a:buFontTx/>
              <a:buNone/>
              <a:defRPr/>
            </a:pPr>
            <a:r>
              <a:rPr lang="en-US" altLang="zh-CN" sz="2400" dirty="0"/>
              <a:t>void f(</a:t>
            </a:r>
            <a:r>
              <a:rPr lang="en-US" altLang="zh-CN" sz="2400" dirty="0" err="1">
                <a:solidFill>
                  <a:schemeClr val="folHlink"/>
                </a:solidFill>
              </a:rPr>
              <a:t>const</a:t>
            </a:r>
            <a:r>
              <a:rPr lang="en-US" altLang="zh-CN" sz="2400" dirty="0"/>
              <a:t> </a:t>
            </a:r>
            <a:r>
              <a:rPr lang="en-US" altLang="zh-CN" sz="2400" dirty="0" err="1"/>
              <a:t>int</a:t>
            </a:r>
            <a:r>
              <a:rPr lang="en-US" altLang="zh-CN" sz="2400" dirty="0"/>
              <a:t> p[], </a:t>
            </a:r>
            <a:r>
              <a:rPr lang="en-US" altLang="zh-CN" sz="2400" dirty="0" err="1"/>
              <a:t>int</a:t>
            </a:r>
            <a:r>
              <a:rPr lang="en-US" altLang="zh-CN" sz="2400" dirty="0"/>
              <a:t> </a:t>
            </a:r>
            <a:r>
              <a:rPr lang="en-US" altLang="zh-CN" sz="2400" dirty="0" err="1"/>
              <a:t>num</a:t>
            </a:r>
            <a:r>
              <a:rPr lang="en-US" altLang="zh-CN" sz="2400" dirty="0"/>
              <a:t>)</a:t>
            </a:r>
          </a:p>
          <a:p>
            <a:pPr marL="877888" lvl="1" indent="-341313" eaLnBrk="1" hangingPunct="1">
              <a:lnSpc>
                <a:spcPct val="90000"/>
              </a:lnSpc>
              <a:buFontTx/>
              <a:buNone/>
              <a:defRPr/>
            </a:pPr>
            <a:r>
              <a:rPr lang="en-US" altLang="zh-CN" sz="2400" dirty="0"/>
              <a:t>//</a:t>
            </a:r>
            <a:r>
              <a:rPr lang="zh-CN" altLang="en-US" sz="2400" dirty="0"/>
              <a:t>或者，</a:t>
            </a:r>
            <a:r>
              <a:rPr lang="en-US" altLang="zh-CN" sz="2400" dirty="0"/>
              <a:t>void f(</a:t>
            </a:r>
            <a:r>
              <a:rPr lang="en-US" altLang="zh-CN" sz="2400" dirty="0" err="1">
                <a:solidFill>
                  <a:schemeClr val="folHlink"/>
                </a:solidFill>
              </a:rPr>
              <a:t>const</a:t>
            </a:r>
            <a:r>
              <a:rPr lang="en-US" altLang="zh-CN" sz="2400" dirty="0"/>
              <a:t> </a:t>
            </a:r>
            <a:r>
              <a:rPr lang="en-US" altLang="zh-CN" sz="2400" dirty="0" err="1"/>
              <a:t>int</a:t>
            </a:r>
            <a:r>
              <a:rPr lang="en-US" altLang="zh-CN" sz="2400" dirty="0"/>
              <a:t> *p, </a:t>
            </a:r>
            <a:r>
              <a:rPr lang="en-US" altLang="zh-CN" sz="2400" dirty="0" err="1"/>
              <a:t>int</a:t>
            </a:r>
            <a:r>
              <a:rPr lang="en-US" altLang="zh-CN" sz="2400" dirty="0"/>
              <a:t> </a:t>
            </a:r>
            <a:r>
              <a:rPr lang="en-US" altLang="zh-CN" sz="2400" dirty="0" err="1"/>
              <a:t>num</a:t>
            </a:r>
            <a:r>
              <a:rPr lang="en-US" altLang="zh-CN" sz="2400" dirty="0"/>
              <a:t>)</a:t>
            </a:r>
          </a:p>
          <a:p>
            <a:pPr marL="877888" lvl="1" indent="-341313" eaLnBrk="1" hangingPunct="1">
              <a:lnSpc>
                <a:spcPct val="90000"/>
              </a:lnSpc>
              <a:buFontTx/>
              <a:buNone/>
              <a:defRPr/>
            </a:pPr>
            <a:r>
              <a:rPr lang="en-US" altLang="zh-CN" sz="2400" dirty="0"/>
              <a:t>{	.......</a:t>
            </a:r>
          </a:p>
          <a:p>
            <a:pPr marL="877888" lvl="1" indent="-341313" eaLnBrk="1" hangingPunct="1">
              <a:lnSpc>
                <a:spcPct val="90000"/>
              </a:lnSpc>
              <a:buFontTx/>
              <a:buNone/>
              <a:defRPr/>
            </a:pPr>
            <a:r>
              <a:rPr lang="en-US" altLang="zh-CN" sz="2400" dirty="0"/>
              <a:t>	p[</a:t>
            </a:r>
            <a:r>
              <a:rPr lang="en-US" altLang="zh-CN" sz="2400" dirty="0" err="1"/>
              <a:t>i</a:t>
            </a:r>
            <a:r>
              <a:rPr lang="en-US" altLang="zh-CN" sz="2400" dirty="0"/>
              <a:t>] = ...  //</a:t>
            </a:r>
            <a:r>
              <a:rPr lang="en-US" altLang="zh-CN" sz="2400" dirty="0">
                <a:solidFill>
                  <a:schemeClr val="folHlink"/>
                </a:solidFill>
              </a:rPr>
              <a:t>Error</a:t>
            </a:r>
            <a:r>
              <a:rPr lang="zh-CN" altLang="en-US" sz="2400" dirty="0"/>
              <a:t>，不能改变</a:t>
            </a:r>
            <a:r>
              <a:rPr lang="en-US" altLang="zh-CN" sz="2400" dirty="0"/>
              <a:t>p</a:t>
            </a:r>
            <a:r>
              <a:rPr lang="zh-CN" altLang="en-US" sz="2400" dirty="0"/>
              <a:t>所指向的数据。</a:t>
            </a:r>
          </a:p>
          <a:p>
            <a:pPr marL="877888" lvl="1" indent="-341313" eaLnBrk="1" hangingPunct="1">
              <a:lnSpc>
                <a:spcPct val="90000"/>
              </a:lnSpc>
              <a:buFontTx/>
              <a:buNone/>
              <a:defRPr/>
            </a:pPr>
            <a:r>
              <a:rPr lang="zh-CN" altLang="en-US" sz="2400" dirty="0"/>
              <a:t>	</a:t>
            </a:r>
            <a:r>
              <a:rPr lang="en-US" altLang="zh-CN" sz="2400" dirty="0"/>
              <a:t>......</a:t>
            </a:r>
          </a:p>
          <a:p>
            <a:pPr marL="877888" lvl="1" indent="-341313" eaLnBrk="1" hangingPunct="1">
              <a:lnSpc>
                <a:spcPct val="90000"/>
              </a:lnSpc>
              <a:buFontTx/>
              <a:buNone/>
              <a:defRPr/>
            </a:pPr>
            <a:r>
              <a:rPr lang="en-US" altLang="zh-CN" sz="2400" dirty="0"/>
              <a:t>} </a:t>
            </a:r>
          </a:p>
        </p:txBody>
      </p:sp>
    </p:spTree>
    <p:extLst>
      <p:ext uri="{BB962C8B-B14F-4D97-AF65-F5344CB8AC3E}">
        <p14:creationId xmlns:p14="http://schemas.microsoft.com/office/powerpoint/2010/main" val="8750677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ChangeArrowheads="1"/>
          </p:cNvSpPr>
          <p:nvPr>
            <p:ph type="title"/>
          </p:nvPr>
        </p:nvSpPr>
        <p:spPr/>
        <p:txBody>
          <a:bodyPr/>
          <a:lstStyle/>
          <a:p>
            <a:pPr eaLnBrk="1" hangingPunct="1">
              <a:defRPr/>
            </a:pPr>
            <a:r>
              <a:rPr lang="zh-CN" altLang="en-US" dirty="0" smtClean="0"/>
              <a:t>指针类型的常量</a:t>
            </a:r>
          </a:p>
        </p:txBody>
      </p:sp>
      <p:sp>
        <p:nvSpPr>
          <p:cNvPr id="422915" name="Rectangle 3"/>
          <p:cNvSpPr>
            <a:spLocks noGrp="1" noChangeArrowheads="1"/>
          </p:cNvSpPr>
          <p:nvPr>
            <p:ph type="body" idx="1"/>
          </p:nvPr>
        </p:nvSpPr>
        <p:spPr>
          <a:xfrm>
            <a:off x="457200" y="1628800"/>
            <a:ext cx="8229600" cy="4752528"/>
          </a:xfrm>
        </p:spPr>
        <p:txBody>
          <a:bodyPr>
            <a:normAutofit/>
          </a:bodyPr>
          <a:lstStyle/>
          <a:p>
            <a:pPr eaLnBrk="1" hangingPunct="1">
              <a:lnSpc>
                <a:spcPct val="90000"/>
              </a:lnSpc>
              <a:defRPr/>
            </a:pPr>
            <a:r>
              <a:rPr lang="zh-CN" altLang="en-US" sz="2800" dirty="0" smtClean="0"/>
              <a:t>不要把</a:t>
            </a:r>
            <a:r>
              <a:rPr lang="zh-CN" altLang="en-US" sz="2800" dirty="0" smtClean="0">
                <a:solidFill>
                  <a:srgbClr val="FFC000"/>
                </a:solidFill>
              </a:rPr>
              <a:t>指向常量的指针</a:t>
            </a:r>
            <a:r>
              <a:rPr lang="zh-CN" altLang="en-US" sz="2800" dirty="0" smtClean="0"/>
              <a:t>与</a:t>
            </a:r>
            <a:r>
              <a:rPr lang="zh-CN" altLang="en-US" sz="2800" dirty="0" smtClean="0">
                <a:solidFill>
                  <a:srgbClr val="FFC000"/>
                </a:solidFill>
              </a:rPr>
              <a:t>指针类型的常量</a:t>
            </a:r>
            <a:r>
              <a:rPr lang="zh-CN" altLang="en-US" sz="2800" dirty="0" smtClean="0"/>
              <a:t>混淆了！</a:t>
            </a:r>
            <a:endParaRPr lang="en-US" altLang="zh-CN" sz="2800" dirty="0" smtClean="0"/>
          </a:p>
          <a:p>
            <a:pPr eaLnBrk="1" hangingPunct="1">
              <a:lnSpc>
                <a:spcPct val="90000"/>
              </a:lnSpc>
              <a:buFont typeface="Wingdings" pitchFamily="2" charset="2"/>
              <a:buNone/>
              <a:defRPr/>
            </a:pPr>
            <a:r>
              <a:rPr lang="en-US" altLang="zh-CN" sz="2400" dirty="0" err="1" smtClean="0"/>
              <a:t>int</a:t>
            </a:r>
            <a:r>
              <a:rPr lang="en-US" altLang="zh-CN" sz="2400" dirty="0" smtClean="0"/>
              <a:t> </a:t>
            </a:r>
            <a:r>
              <a:rPr lang="en-US" altLang="zh-CN" sz="2400" dirty="0" err="1" smtClean="0"/>
              <a:t>x,y</a:t>
            </a:r>
            <a:r>
              <a:rPr lang="en-US" altLang="zh-CN" sz="2400" dirty="0" smtClean="0"/>
              <a:t>;</a:t>
            </a:r>
          </a:p>
          <a:p>
            <a:pPr eaLnBrk="1" hangingPunct="1">
              <a:lnSpc>
                <a:spcPct val="90000"/>
              </a:lnSpc>
              <a:buFont typeface="Wingdings" pitchFamily="2" charset="2"/>
              <a:buNone/>
              <a:defRPr/>
            </a:pPr>
            <a:r>
              <a:rPr lang="en-US" altLang="zh-CN" sz="2400" dirty="0" err="1" smtClean="0"/>
              <a:t>int</a:t>
            </a:r>
            <a:r>
              <a:rPr lang="en-US" altLang="zh-CN" sz="2400" dirty="0" smtClean="0"/>
              <a:t> *</a:t>
            </a:r>
            <a:r>
              <a:rPr lang="en-US" altLang="zh-CN" sz="2400" dirty="0" err="1" smtClean="0">
                <a:solidFill>
                  <a:srgbClr val="FFC000"/>
                </a:solidFill>
              </a:rPr>
              <a:t>const</a:t>
            </a:r>
            <a:r>
              <a:rPr lang="en-US" altLang="zh-CN" sz="2400" dirty="0" smtClean="0"/>
              <a:t> p=&amp;x;  //</a:t>
            </a:r>
            <a:r>
              <a:rPr lang="zh-CN" altLang="en-US" sz="2400" dirty="0" smtClean="0"/>
              <a:t>定义了一个</a:t>
            </a:r>
            <a:r>
              <a:rPr lang="zh-CN" altLang="en-US" sz="2400" dirty="0" smtClean="0">
                <a:solidFill>
                  <a:srgbClr val="FFC000"/>
                </a:solidFill>
              </a:rPr>
              <a:t>指针类型的常量</a:t>
            </a:r>
            <a:r>
              <a:rPr lang="en-US" altLang="zh-CN" sz="2400" dirty="0" smtClean="0"/>
              <a:t>p</a:t>
            </a:r>
            <a:r>
              <a:rPr lang="zh-CN" altLang="en-US" sz="2400" dirty="0" smtClean="0"/>
              <a:t>，</a:t>
            </a:r>
          </a:p>
          <a:p>
            <a:pPr eaLnBrk="1" hangingPunct="1">
              <a:lnSpc>
                <a:spcPct val="90000"/>
              </a:lnSpc>
              <a:buFont typeface="Wingdings" pitchFamily="2" charset="2"/>
              <a:buNone/>
              <a:defRPr/>
            </a:pPr>
            <a:r>
              <a:rPr lang="zh-CN" altLang="en-US" sz="2400" dirty="0" smtClean="0"/>
              <a:t>			  </a:t>
            </a:r>
            <a:r>
              <a:rPr lang="en-US" altLang="zh-CN" sz="2400" dirty="0" smtClean="0"/>
              <a:t>//p</a:t>
            </a:r>
            <a:r>
              <a:rPr lang="zh-CN" altLang="en-US" sz="2400" dirty="0" smtClean="0"/>
              <a:t>初始化为指向</a:t>
            </a:r>
            <a:r>
              <a:rPr lang="en-US" altLang="zh-CN" sz="2400" dirty="0" smtClean="0"/>
              <a:t>x</a:t>
            </a:r>
            <a:r>
              <a:rPr lang="zh-CN" altLang="en-US" sz="2400" dirty="0" smtClean="0"/>
              <a:t>（常量定义需要初始化！）</a:t>
            </a:r>
          </a:p>
          <a:p>
            <a:pPr eaLnBrk="1" hangingPunct="1">
              <a:lnSpc>
                <a:spcPct val="90000"/>
              </a:lnSpc>
              <a:buFont typeface="Wingdings" pitchFamily="2" charset="2"/>
              <a:buNone/>
              <a:defRPr/>
            </a:pPr>
            <a:r>
              <a:rPr lang="en-US" altLang="zh-CN" sz="2400" dirty="0" smtClean="0"/>
              <a:t>p = &amp;y;  //</a:t>
            </a:r>
            <a:r>
              <a:rPr lang="en-US" altLang="zh-CN" sz="2400" dirty="0" smtClean="0">
                <a:solidFill>
                  <a:schemeClr val="folHlink"/>
                </a:solidFill>
              </a:rPr>
              <a:t>Error</a:t>
            </a:r>
            <a:r>
              <a:rPr lang="zh-CN" altLang="en-US" sz="2400" dirty="0" smtClean="0"/>
              <a:t>，</a:t>
            </a:r>
            <a:r>
              <a:rPr lang="en-US" altLang="zh-CN" sz="2400" dirty="0" smtClean="0"/>
              <a:t>p</a:t>
            </a:r>
            <a:r>
              <a:rPr lang="zh-CN" altLang="en-US" sz="2400" dirty="0" smtClean="0"/>
              <a:t>是一个常量，其值不能被修改</a:t>
            </a:r>
          </a:p>
          <a:p>
            <a:pPr eaLnBrk="1" hangingPunct="1">
              <a:lnSpc>
                <a:spcPct val="90000"/>
              </a:lnSpc>
              <a:buNone/>
              <a:defRPr/>
            </a:pPr>
            <a:r>
              <a:rPr lang="zh-CN" altLang="en-US" sz="2400" dirty="0"/>
              <a:t>*</a:t>
            </a:r>
            <a:r>
              <a:rPr lang="en-US" altLang="zh-CN" sz="2400" dirty="0"/>
              <a:t>p = 1;  //OK</a:t>
            </a:r>
            <a:r>
              <a:rPr lang="zh-CN" altLang="en-US" sz="2400" dirty="0"/>
              <a:t>，*</a:t>
            </a:r>
            <a:r>
              <a:rPr lang="en-US" altLang="zh-CN" sz="2400" dirty="0"/>
              <a:t>p</a:t>
            </a:r>
            <a:r>
              <a:rPr lang="zh-CN" altLang="en-US" sz="2400" dirty="0"/>
              <a:t>是一个</a:t>
            </a:r>
            <a:r>
              <a:rPr lang="zh-CN" altLang="en-US" sz="2400" dirty="0" smtClean="0"/>
              <a:t>变量，值可以被修改</a:t>
            </a:r>
            <a:endParaRPr lang="zh-CN" altLang="en-US" sz="2400" dirty="0"/>
          </a:p>
          <a:p>
            <a:pPr eaLnBrk="1" hangingPunct="1">
              <a:lnSpc>
                <a:spcPct val="90000"/>
              </a:lnSpc>
              <a:buFont typeface="Wingdings" pitchFamily="2" charset="2"/>
              <a:buNone/>
              <a:defRPr/>
            </a:pPr>
            <a:r>
              <a:rPr lang="en-US" altLang="zh-CN" sz="2400" dirty="0" smtClean="0"/>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179512" y="686105"/>
            <a:ext cx="4178424" cy="2376264"/>
          </a:xfrm>
          <a:prstGeom prst="rect">
            <a:avLst/>
          </a:prstGeom>
          <a:solidFill>
            <a:schemeClr val="bg2">
              <a:lumMod val="75000"/>
            </a:schemeClr>
          </a:solidFill>
          <a:ln>
            <a:noFill/>
          </a:ln>
          <a:effectLs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eaLnBrk="1" hangingPunct="1">
              <a:lnSpc>
                <a:spcPct val="90000"/>
              </a:lnSpc>
              <a:buNone/>
              <a:defRPr/>
            </a:pPr>
            <a:r>
              <a:rPr lang="en-US" altLang="zh-CN" sz="2000" b="0" kern="0" dirty="0"/>
              <a:t>void f(</a:t>
            </a:r>
            <a:r>
              <a:rPr lang="en-US" altLang="zh-CN" sz="2000" b="0" kern="0" dirty="0" err="1"/>
              <a:t>int</a:t>
            </a:r>
            <a:r>
              <a:rPr lang="en-US" altLang="zh-CN" sz="2000" b="0" kern="0" dirty="0"/>
              <a:t> *p)</a:t>
            </a:r>
          </a:p>
          <a:p>
            <a:pPr eaLnBrk="1" hangingPunct="1">
              <a:lnSpc>
                <a:spcPct val="90000"/>
              </a:lnSpc>
              <a:buNone/>
              <a:defRPr/>
            </a:pPr>
            <a:r>
              <a:rPr lang="en-US" altLang="zh-CN" sz="2000" b="0" kern="0" dirty="0"/>
              <a:t>{ </a:t>
            </a:r>
            <a:r>
              <a:rPr lang="en-US" altLang="zh-CN" sz="2000" b="0" kern="0" dirty="0" smtClean="0"/>
              <a:t>......</a:t>
            </a:r>
          </a:p>
          <a:p>
            <a:pPr eaLnBrk="1" hangingPunct="1">
              <a:lnSpc>
                <a:spcPct val="90000"/>
              </a:lnSpc>
              <a:buNone/>
              <a:defRPr/>
            </a:pPr>
            <a:r>
              <a:rPr lang="en-US" altLang="zh-CN" sz="2000" b="0" kern="0" dirty="0" smtClean="0"/>
              <a:t>   ... </a:t>
            </a:r>
            <a:r>
              <a:rPr lang="en-US" altLang="zh-CN" sz="2000" b="0" kern="0" dirty="0"/>
              <a:t>*p ... </a:t>
            </a:r>
            <a:r>
              <a:rPr lang="en-US" altLang="zh-CN" sz="2000" b="0" kern="0" dirty="0" smtClean="0"/>
              <a:t>//</a:t>
            </a:r>
            <a:r>
              <a:rPr lang="zh-CN" altLang="en-US" sz="2000" b="0" kern="0" dirty="0" smtClean="0"/>
              <a:t>访问的</a:t>
            </a:r>
            <a:r>
              <a:rPr lang="zh-CN" altLang="en-US" sz="2000" b="0" kern="0" dirty="0"/>
              <a:t>一定</a:t>
            </a:r>
            <a:r>
              <a:rPr lang="zh-CN" altLang="en-US" sz="2000" b="0" kern="0" dirty="0" smtClean="0"/>
              <a:t>是实参吗？</a:t>
            </a:r>
            <a:endParaRPr lang="en-US" altLang="zh-CN" sz="2000" b="0" kern="0" dirty="0" smtClean="0"/>
          </a:p>
          <a:p>
            <a:pPr eaLnBrk="1" hangingPunct="1">
              <a:lnSpc>
                <a:spcPct val="90000"/>
              </a:lnSpc>
              <a:buNone/>
              <a:defRPr/>
            </a:pPr>
            <a:r>
              <a:rPr lang="en-US" altLang="zh-CN" sz="2000" b="0" kern="0" dirty="0"/>
              <a:t> </a:t>
            </a:r>
            <a:r>
              <a:rPr lang="en-US" altLang="zh-CN" sz="2000" b="0" kern="0" dirty="0" smtClean="0"/>
              <a:t>  ......</a:t>
            </a:r>
            <a:endParaRPr lang="zh-CN" altLang="en-US" sz="2000" b="0" kern="0" dirty="0"/>
          </a:p>
          <a:p>
            <a:pPr eaLnBrk="1" hangingPunct="1">
              <a:lnSpc>
                <a:spcPct val="90000"/>
              </a:lnSpc>
              <a:buNone/>
              <a:defRPr/>
            </a:pPr>
            <a:r>
              <a:rPr lang="en-US" altLang="zh-CN" sz="2000" b="0" kern="0" dirty="0"/>
              <a:t>}</a:t>
            </a:r>
          </a:p>
        </p:txBody>
      </p:sp>
      <p:sp>
        <p:nvSpPr>
          <p:cNvPr id="5" name="Rectangle 3"/>
          <p:cNvSpPr txBox="1">
            <a:spLocks noChangeArrowheads="1"/>
          </p:cNvSpPr>
          <p:nvPr/>
        </p:nvSpPr>
        <p:spPr bwMode="auto">
          <a:xfrm>
            <a:off x="179512" y="3789040"/>
            <a:ext cx="4178424" cy="2376264"/>
          </a:xfrm>
          <a:prstGeom prst="rect">
            <a:avLst/>
          </a:prstGeom>
          <a:solidFill>
            <a:srgbClr val="00366C"/>
          </a:solidFill>
          <a:ln>
            <a:noFill/>
          </a:ln>
          <a:effectLs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eaLnBrk="1" hangingPunct="1">
              <a:lnSpc>
                <a:spcPct val="90000"/>
              </a:lnSpc>
              <a:buNone/>
              <a:defRPr/>
            </a:pPr>
            <a:r>
              <a:rPr lang="en-US" altLang="zh-CN" sz="2000" b="0" kern="0" dirty="0"/>
              <a:t>void f(</a:t>
            </a:r>
            <a:r>
              <a:rPr lang="en-US" altLang="zh-CN" sz="2000" b="0" kern="0" dirty="0" err="1"/>
              <a:t>int</a:t>
            </a:r>
            <a:r>
              <a:rPr lang="en-US" altLang="zh-CN" sz="2000" b="0" kern="0" dirty="0"/>
              <a:t> </a:t>
            </a:r>
            <a:r>
              <a:rPr lang="en-US" altLang="zh-CN" sz="2000" b="0" kern="0" dirty="0" smtClean="0"/>
              <a:t>*</a:t>
            </a:r>
            <a:r>
              <a:rPr lang="en-US" altLang="zh-CN" sz="2000" b="0" kern="0" dirty="0" err="1" smtClean="0"/>
              <a:t>const</a:t>
            </a:r>
            <a:r>
              <a:rPr lang="en-US" altLang="zh-CN" sz="2000" b="0" kern="0" dirty="0" smtClean="0"/>
              <a:t> p</a:t>
            </a:r>
            <a:r>
              <a:rPr lang="en-US" altLang="zh-CN" sz="2000" b="0" kern="0" dirty="0"/>
              <a:t>)</a:t>
            </a:r>
          </a:p>
          <a:p>
            <a:pPr eaLnBrk="1" hangingPunct="1">
              <a:lnSpc>
                <a:spcPct val="90000"/>
              </a:lnSpc>
              <a:buNone/>
              <a:defRPr/>
            </a:pPr>
            <a:r>
              <a:rPr lang="en-US" altLang="zh-CN" sz="2000" b="0" kern="0" dirty="0"/>
              <a:t>{ </a:t>
            </a:r>
            <a:r>
              <a:rPr lang="en-US" altLang="zh-CN" sz="2000" b="0" kern="0" dirty="0" smtClean="0"/>
              <a:t>......</a:t>
            </a:r>
          </a:p>
          <a:p>
            <a:pPr eaLnBrk="1" hangingPunct="1">
              <a:lnSpc>
                <a:spcPct val="90000"/>
              </a:lnSpc>
              <a:buNone/>
              <a:defRPr/>
            </a:pPr>
            <a:r>
              <a:rPr lang="en-US" altLang="zh-CN" sz="2000" b="0" kern="0" dirty="0" smtClean="0"/>
              <a:t>   ... </a:t>
            </a:r>
            <a:r>
              <a:rPr lang="en-US" altLang="zh-CN" sz="2000" b="0" kern="0" dirty="0"/>
              <a:t>*p ... </a:t>
            </a:r>
            <a:r>
              <a:rPr lang="en-US" altLang="zh-CN" sz="2000" b="0" kern="0" dirty="0" smtClean="0"/>
              <a:t>//</a:t>
            </a:r>
            <a:r>
              <a:rPr lang="zh-CN" altLang="en-US" sz="2000" b="0" kern="0" dirty="0" smtClean="0"/>
              <a:t>访问的一定是实参吗？</a:t>
            </a:r>
            <a:endParaRPr lang="en-US" altLang="zh-CN" sz="2000" b="0" kern="0" dirty="0" smtClean="0"/>
          </a:p>
          <a:p>
            <a:pPr eaLnBrk="1" hangingPunct="1">
              <a:lnSpc>
                <a:spcPct val="90000"/>
              </a:lnSpc>
              <a:buNone/>
              <a:defRPr/>
            </a:pPr>
            <a:r>
              <a:rPr lang="en-US" altLang="zh-CN" sz="2000" b="0" kern="0" dirty="0"/>
              <a:t> </a:t>
            </a:r>
            <a:r>
              <a:rPr lang="en-US" altLang="zh-CN" sz="2000" b="0" kern="0" dirty="0" smtClean="0"/>
              <a:t>  ......</a:t>
            </a:r>
            <a:endParaRPr lang="zh-CN" altLang="en-US" sz="2000" b="0" kern="0" dirty="0"/>
          </a:p>
          <a:p>
            <a:pPr eaLnBrk="1" hangingPunct="1">
              <a:lnSpc>
                <a:spcPct val="90000"/>
              </a:lnSpc>
              <a:buNone/>
              <a:defRPr/>
            </a:pPr>
            <a:r>
              <a:rPr lang="en-US" altLang="zh-CN" sz="2000" b="0" kern="0" dirty="0"/>
              <a:t>}</a:t>
            </a:r>
          </a:p>
        </p:txBody>
      </p:sp>
      <p:sp>
        <p:nvSpPr>
          <p:cNvPr id="6" name="Rectangle 3"/>
          <p:cNvSpPr txBox="1">
            <a:spLocks noChangeArrowheads="1"/>
          </p:cNvSpPr>
          <p:nvPr/>
        </p:nvSpPr>
        <p:spPr bwMode="auto">
          <a:xfrm>
            <a:off x="4788024" y="692696"/>
            <a:ext cx="3962400" cy="2376264"/>
          </a:xfrm>
          <a:prstGeom prst="rect">
            <a:avLst/>
          </a:prstGeom>
          <a:solidFill>
            <a:schemeClr val="bg2">
              <a:lumMod val="75000"/>
            </a:schemeClr>
          </a:solidFill>
          <a:ln>
            <a:noFill/>
          </a:ln>
          <a:effectLs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eaLnBrk="1" hangingPunct="1">
              <a:lnSpc>
                <a:spcPct val="90000"/>
              </a:lnSpc>
              <a:buNone/>
              <a:defRPr/>
            </a:pPr>
            <a:r>
              <a:rPr lang="en-US" altLang="zh-CN" sz="2000" b="0" kern="0" dirty="0"/>
              <a:t>void f(</a:t>
            </a:r>
            <a:r>
              <a:rPr lang="en-US" altLang="zh-CN" sz="2000" b="0" kern="0" dirty="0" err="1"/>
              <a:t>int</a:t>
            </a:r>
            <a:r>
              <a:rPr lang="en-US" altLang="zh-CN" sz="2000" b="0" kern="0" dirty="0"/>
              <a:t> *p)</a:t>
            </a:r>
          </a:p>
          <a:p>
            <a:pPr eaLnBrk="1" hangingPunct="1">
              <a:lnSpc>
                <a:spcPct val="90000"/>
              </a:lnSpc>
              <a:buNone/>
              <a:defRPr/>
            </a:pPr>
            <a:r>
              <a:rPr lang="en-US" altLang="zh-CN" sz="2000" b="0" kern="0" dirty="0"/>
              <a:t>{ </a:t>
            </a:r>
            <a:r>
              <a:rPr lang="en-US" altLang="zh-CN" sz="2000" b="0" kern="0" dirty="0" err="1" smtClean="0"/>
              <a:t>int</a:t>
            </a:r>
            <a:r>
              <a:rPr lang="en-US" altLang="zh-CN" sz="2000" b="0" kern="0" dirty="0" smtClean="0"/>
              <a:t> m;</a:t>
            </a:r>
          </a:p>
          <a:p>
            <a:pPr eaLnBrk="1" hangingPunct="1">
              <a:lnSpc>
                <a:spcPct val="90000"/>
              </a:lnSpc>
              <a:buNone/>
              <a:defRPr/>
            </a:pPr>
            <a:r>
              <a:rPr lang="en-US" altLang="zh-CN" sz="2000" b="0" kern="0" dirty="0"/>
              <a:t> </a:t>
            </a:r>
            <a:r>
              <a:rPr lang="en-US" altLang="zh-CN" sz="2000" b="0" kern="0" dirty="0" smtClean="0"/>
              <a:t>  p = &amp;m; //OK</a:t>
            </a:r>
          </a:p>
          <a:p>
            <a:pPr eaLnBrk="1" hangingPunct="1">
              <a:lnSpc>
                <a:spcPct val="90000"/>
              </a:lnSpc>
              <a:buNone/>
              <a:defRPr/>
            </a:pPr>
            <a:r>
              <a:rPr lang="en-US" altLang="zh-CN" sz="2000" b="0" kern="0" dirty="0" smtClean="0"/>
              <a:t>   ... </a:t>
            </a:r>
            <a:r>
              <a:rPr lang="en-US" altLang="zh-CN" sz="2000" b="0" kern="0" dirty="0"/>
              <a:t>*p ... </a:t>
            </a:r>
            <a:r>
              <a:rPr lang="en-US" altLang="zh-CN" sz="2000" b="0" kern="0" dirty="0" smtClean="0"/>
              <a:t>//</a:t>
            </a:r>
            <a:r>
              <a:rPr lang="zh-CN" altLang="en-US" sz="2000" b="0" kern="0" dirty="0" smtClean="0"/>
              <a:t>访问的是</a:t>
            </a:r>
            <a:r>
              <a:rPr lang="en-US" altLang="zh-CN" sz="2000" b="0" kern="0" dirty="0" smtClean="0"/>
              <a:t>m</a:t>
            </a:r>
            <a:r>
              <a:rPr lang="zh-CN" altLang="en-US" sz="2000" b="0" kern="0" dirty="0" smtClean="0"/>
              <a:t>！</a:t>
            </a:r>
            <a:endParaRPr lang="en-US" altLang="zh-CN" sz="2000" b="0" kern="0" dirty="0" smtClean="0"/>
          </a:p>
          <a:p>
            <a:pPr eaLnBrk="1" hangingPunct="1">
              <a:lnSpc>
                <a:spcPct val="90000"/>
              </a:lnSpc>
              <a:buNone/>
              <a:defRPr/>
            </a:pPr>
            <a:r>
              <a:rPr lang="en-US" altLang="zh-CN" sz="2000" b="0" kern="0" dirty="0"/>
              <a:t> </a:t>
            </a:r>
            <a:r>
              <a:rPr lang="en-US" altLang="zh-CN" sz="2000" b="0" kern="0" dirty="0" smtClean="0"/>
              <a:t>  ......</a:t>
            </a:r>
            <a:endParaRPr lang="zh-CN" altLang="en-US" sz="2000" b="0" kern="0" dirty="0"/>
          </a:p>
          <a:p>
            <a:pPr eaLnBrk="1" hangingPunct="1">
              <a:lnSpc>
                <a:spcPct val="90000"/>
              </a:lnSpc>
              <a:buNone/>
              <a:defRPr/>
            </a:pPr>
            <a:r>
              <a:rPr lang="en-US" altLang="zh-CN" sz="2000" b="0" kern="0" dirty="0"/>
              <a:t>}</a:t>
            </a:r>
          </a:p>
        </p:txBody>
      </p:sp>
      <p:sp>
        <p:nvSpPr>
          <p:cNvPr id="7" name="Rectangle 3"/>
          <p:cNvSpPr txBox="1">
            <a:spLocks noChangeArrowheads="1"/>
          </p:cNvSpPr>
          <p:nvPr/>
        </p:nvSpPr>
        <p:spPr bwMode="auto">
          <a:xfrm>
            <a:off x="4860032" y="3789040"/>
            <a:ext cx="3962400" cy="2376264"/>
          </a:xfrm>
          <a:prstGeom prst="rect">
            <a:avLst/>
          </a:prstGeom>
          <a:solidFill>
            <a:srgbClr val="00366C"/>
          </a:solidFill>
          <a:ln>
            <a:noFill/>
          </a:ln>
          <a:effectLs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eaLnBrk="1" hangingPunct="1">
              <a:lnSpc>
                <a:spcPct val="90000"/>
              </a:lnSpc>
              <a:buNone/>
              <a:defRPr/>
            </a:pPr>
            <a:r>
              <a:rPr lang="en-US" altLang="zh-CN" sz="2000" b="0" kern="0" dirty="0"/>
              <a:t>void f(</a:t>
            </a:r>
            <a:r>
              <a:rPr lang="en-US" altLang="zh-CN" sz="2000" b="0" kern="0" dirty="0" err="1"/>
              <a:t>int</a:t>
            </a:r>
            <a:r>
              <a:rPr lang="en-US" altLang="zh-CN" sz="2000" b="0" kern="0" dirty="0"/>
              <a:t> </a:t>
            </a:r>
            <a:r>
              <a:rPr lang="en-US" altLang="zh-CN" sz="2000" b="0" kern="0" dirty="0" smtClean="0"/>
              <a:t>*</a:t>
            </a:r>
            <a:r>
              <a:rPr lang="en-US" altLang="zh-CN" sz="2000" b="0" kern="0" dirty="0" err="1" smtClean="0"/>
              <a:t>const</a:t>
            </a:r>
            <a:r>
              <a:rPr lang="en-US" altLang="zh-CN" sz="2000" b="0" kern="0" dirty="0" smtClean="0"/>
              <a:t> p</a:t>
            </a:r>
            <a:r>
              <a:rPr lang="en-US" altLang="zh-CN" sz="2000" b="0" kern="0" dirty="0"/>
              <a:t>)</a:t>
            </a:r>
          </a:p>
          <a:p>
            <a:pPr eaLnBrk="1" hangingPunct="1">
              <a:lnSpc>
                <a:spcPct val="90000"/>
              </a:lnSpc>
              <a:buNone/>
              <a:defRPr/>
            </a:pPr>
            <a:r>
              <a:rPr lang="en-US" altLang="zh-CN" sz="2000" b="0" kern="0" dirty="0"/>
              <a:t>{ </a:t>
            </a:r>
            <a:r>
              <a:rPr lang="en-US" altLang="zh-CN" sz="2000" b="0" kern="0" dirty="0" err="1" smtClean="0"/>
              <a:t>int</a:t>
            </a:r>
            <a:r>
              <a:rPr lang="en-US" altLang="zh-CN" sz="2000" b="0" kern="0" dirty="0" smtClean="0"/>
              <a:t> m;</a:t>
            </a:r>
          </a:p>
          <a:p>
            <a:pPr eaLnBrk="1" hangingPunct="1">
              <a:lnSpc>
                <a:spcPct val="90000"/>
              </a:lnSpc>
              <a:buNone/>
              <a:defRPr/>
            </a:pPr>
            <a:r>
              <a:rPr lang="en-US" altLang="zh-CN" sz="2000" b="0" kern="0" dirty="0"/>
              <a:t> </a:t>
            </a:r>
            <a:r>
              <a:rPr lang="en-US" altLang="zh-CN" sz="2000" b="0" kern="0" dirty="0" smtClean="0"/>
              <a:t>  p = &amp;m; //</a:t>
            </a:r>
            <a:r>
              <a:rPr lang="en-US" altLang="zh-CN" sz="2000" b="0" kern="0" dirty="0" smtClean="0">
                <a:solidFill>
                  <a:srgbClr val="FFC000"/>
                </a:solidFill>
              </a:rPr>
              <a:t>Error</a:t>
            </a:r>
          </a:p>
          <a:p>
            <a:pPr eaLnBrk="1" hangingPunct="1">
              <a:lnSpc>
                <a:spcPct val="90000"/>
              </a:lnSpc>
              <a:buNone/>
              <a:defRPr/>
            </a:pPr>
            <a:r>
              <a:rPr lang="en-US" altLang="zh-CN" sz="2000" b="0" kern="0" dirty="0" smtClean="0"/>
              <a:t>   ... </a:t>
            </a:r>
            <a:r>
              <a:rPr lang="en-US" altLang="zh-CN" sz="2000" b="0" kern="0" dirty="0"/>
              <a:t>*p ... </a:t>
            </a:r>
            <a:r>
              <a:rPr lang="en-US" altLang="zh-CN" sz="2000" b="0" kern="0" dirty="0" smtClean="0"/>
              <a:t>//</a:t>
            </a:r>
            <a:r>
              <a:rPr lang="zh-CN" altLang="en-US" sz="2000" b="0" kern="0" dirty="0" smtClean="0"/>
              <a:t>访问的一定是实参</a:t>
            </a:r>
            <a:r>
              <a:rPr lang="zh-CN" altLang="en-US" sz="2000" b="0" kern="0" dirty="0"/>
              <a:t>！</a:t>
            </a:r>
            <a:endParaRPr lang="en-US" altLang="zh-CN" sz="2000" b="0" kern="0" dirty="0" smtClean="0"/>
          </a:p>
          <a:p>
            <a:pPr eaLnBrk="1" hangingPunct="1">
              <a:lnSpc>
                <a:spcPct val="90000"/>
              </a:lnSpc>
              <a:buNone/>
              <a:defRPr/>
            </a:pPr>
            <a:r>
              <a:rPr lang="en-US" altLang="zh-CN" sz="2000" b="0" kern="0" dirty="0"/>
              <a:t> </a:t>
            </a:r>
            <a:r>
              <a:rPr lang="en-US" altLang="zh-CN" sz="2000" b="0" kern="0" dirty="0" smtClean="0"/>
              <a:t>  ......</a:t>
            </a:r>
            <a:endParaRPr lang="zh-CN" altLang="en-US" sz="2000" b="0" kern="0" dirty="0"/>
          </a:p>
          <a:p>
            <a:pPr eaLnBrk="1" hangingPunct="1">
              <a:lnSpc>
                <a:spcPct val="90000"/>
              </a:lnSpc>
              <a:buNone/>
              <a:defRPr/>
            </a:pPr>
            <a:r>
              <a:rPr lang="en-US" altLang="zh-CN" sz="2000" b="0" kern="0" dirty="0"/>
              <a:t>}</a:t>
            </a:r>
          </a:p>
        </p:txBody>
      </p:sp>
    </p:spTree>
    <p:extLst>
      <p:ext uri="{BB962C8B-B14F-4D97-AF65-F5344CB8AC3E}">
        <p14:creationId xmlns:p14="http://schemas.microsoft.com/office/powerpoint/2010/main" val="712654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83059"/>
            <a:ext cx="8229600" cy="5726261"/>
          </a:xfrm>
        </p:spPr>
        <p:txBody>
          <a:bodyPr>
            <a:normAutofit fontScale="85000" lnSpcReduction="20000"/>
          </a:bodyPr>
          <a:lstStyle/>
          <a:p>
            <a:r>
              <a:rPr lang="zh-CN" altLang="en-US" dirty="0"/>
              <a:t>实际上，对于</a:t>
            </a:r>
            <a:r>
              <a:rPr lang="zh-CN" altLang="en-US"/>
              <a:t>下面</a:t>
            </a:r>
            <a:r>
              <a:rPr lang="zh-CN" altLang="en-US" smtClean="0"/>
              <a:t>的数组参数定义</a:t>
            </a:r>
            <a:r>
              <a:rPr lang="zh-CN" altLang="en-US" dirty="0" smtClean="0"/>
              <a:t>：</a:t>
            </a:r>
            <a:endParaRPr lang="zh-CN" altLang="en-US" dirty="0"/>
          </a:p>
          <a:p>
            <a:pPr marL="457200" lvl="1" indent="0">
              <a:buNone/>
            </a:pPr>
            <a:r>
              <a:rPr lang="en-US" altLang="zh-CN" dirty="0" err="1"/>
              <a:t>int</a:t>
            </a:r>
            <a:r>
              <a:rPr lang="en-US" altLang="zh-CN" dirty="0"/>
              <a:t> max(</a:t>
            </a:r>
            <a:r>
              <a:rPr lang="en-US" altLang="zh-CN" dirty="0" err="1"/>
              <a:t>int</a:t>
            </a:r>
            <a:r>
              <a:rPr lang="en-US" altLang="zh-CN" dirty="0"/>
              <a:t> x[],</a:t>
            </a:r>
            <a:r>
              <a:rPr lang="en-US" altLang="zh-CN" dirty="0" err="1"/>
              <a:t>int</a:t>
            </a:r>
            <a:r>
              <a:rPr lang="en-US" altLang="zh-CN" dirty="0"/>
              <a:t> </a:t>
            </a:r>
            <a:r>
              <a:rPr lang="en-US" altLang="zh-CN" dirty="0" err="1"/>
              <a:t>num</a:t>
            </a:r>
            <a:r>
              <a:rPr lang="en-US" altLang="zh-CN" dirty="0"/>
              <a:t>)</a:t>
            </a:r>
          </a:p>
          <a:p>
            <a:pPr marL="457200" lvl="1" indent="0">
              <a:buNone/>
            </a:pPr>
            <a:r>
              <a:rPr lang="en-US" altLang="zh-CN" dirty="0"/>
              <a:t>{	......</a:t>
            </a:r>
          </a:p>
          <a:p>
            <a:pPr marL="457200" lvl="1" indent="0">
              <a:buNone/>
            </a:pPr>
            <a:r>
              <a:rPr lang="en-US" altLang="zh-CN" dirty="0"/>
              <a:t>	x = ...; //</a:t>
            </a:r>
            <a:r>
              <a:rPr lang="en-US" altLang="zh-CN" dirty="0">
                <a:solidFill>
                  <a:srgbClr val="FFC000"/>
                </a:solidFill>
              </a:rPr>
              <a:t>Error</a:t>
            </a:r>
          </a:p>
          <a:p>
            <a:pPr marL="457200" lvl="1" indent="0">
              <a:buNone/>
            </a:pPr>
            <a:r>
              <a:rPr lang="en-US" altLang="zh-CN" dirty="0"/>
              <a:t>	... x[</a:t>
            </a:r>
            <a:r>
              <a:rPr lang="en-US" altLang="zh-CN" dirty="0" err="1"/>
              <a:t>i</a:t>
            </a:r>
            <a:r>
              <a:rPr lang="en-US" altLang="zh-CN" dirty="0"/>
              <a:t>] </a:t>
            </a:r>
            <a:r>
              <a:rPr lang="en-US" altLang="zh-CN" dirty="0" smtClean="0"/>
              <a:t>...</a:t>
            </a:r>
          </a:p>
          <a:p>
            <a:pPr marL="457200" lvl="1" indent="0">
              <a:buNone/>
            </a:pPr>
            <a:r>
              <a:rPr lang="en-US" altLang="zh-CN" dirty="0"/>
              <a:t>	......</a:t>
            </a:r>
          </a:p>
          <a:p>
            <a:pPr marL="457200" lvl="1" indent="0">
              <a:buNone/>
            </a:pPr>
            <a:r>
              <a:rPr lang="en-US" altLang="zh-CN" dirty="0"/>
              <a:t>}</a:t>
            </a:r>
          </a:p>
          <a:p>
            <a:endParaRPr lang="en-US" altLang="zh-CN" dirty="0"/>
          </a:p>
          <a:p>
            <a:r>
              <a:rPr lang="zh-CN" altLang="en-US" dirty="0"/>
              <a:t>编译程序</a:t>
            </a:r>
            <a:r>
              <a:rPr lang="zh-CN" altLang="en-US" dirty="0" smtClean="0"/>
              <a:t>将</a:t>
            </a:r>
            <a:r>
              <a:rPr lang="zh-CN" altLang="en-US" dirty="0" smtClean="0">
                <a:solidFill>
                  <a:srgbClr val="FFC000"/>
                </a:solidFill>
              </a:rPr>
              <a:t>精确地</a:t>
            </a:r>
            <a:r>
              <a:rPr lang="zh-CN" altLang="en-US" dirty="0" smtClean="0"/>
              <a:t>按下</a:t>
            </a:r>
            <a:r>
              <a:rPr lang="zh-CN" altLang="en-US" dirty="0"/>
              <a:t>面的方式</a:t>
            </a:r>
            <a:r>
              <a:rPr lang="zh-CN" altLang="en-US" dirty="0" smtClean="0"/>
              <a:t>来解释：</a:t>
            </a:r>
            <a:endParaRPr lang="zh-CN" altLang="en-US" dirty="0"/>
          </a:p>
          <a:p>
            <a:pPr marL="457200" lvl="1" indent="0">
              <a:buNone/>
            </a:pPr>
            <a:r>
              <a:rPr lang="en-US" altLang="zh-CN" dirty="0" err="1"/>
              <a:t>int</a:t>
            </a:r>
            <a:r>
              <a:rPr lang="en-US" altLang="zh-CN" dirty="0"/>
              <a:t> max(</a:t>
            </a:r>
            <a:r>
              <a:rPr lang="en-US" altLang="zh-CN" dirty="0" err="1"/>
              <a:t>int</a:t>
            </a:r>
            <a:r>
              <a:rPr lang="en-US" altLang="zh-CN" dirty="0"/>
              <a:t> </a:t>
            </a:r>
            <a:r>
              <a:rPr lang="en-US" altLang="zh-CN" dirty="0" smtClean="0"/>
              <a:t>*</a:t>
            </a:r>
            <a:r>
              <a:rPr lang="en-US" altLang="zh-CN" dirty="0" err="1" smtClean="0"/>
              <a:t>const</a:t>
            </a:r>
            <a:r>
              <a:rPr lang="en-US" altLang="zh-CN" dirty="0" smtClean="0"/>
              <a:t> </a:t>
            </a:r>
            <a:r>
              <a:rPr lang="en-US" altLang="zh-CN" dirty="0" err="1" smtClean="0"/>
              <a:t>x,int</a:t>
            </a:r>
            <a:r>
              <a:rPr lang="en-US" altLang="zh-CN" dirty="0" smtClean="0"/>
              <a:t> </a:t>
            </a:r>
            <a:r>
              <a:rPr lang="en-US" altLang="zh-CN" dirty="0" err="1"/>
              <a:t>num</a:t>
            </a:r>
            <a:r>
              <a:rPr lang="en-US" altLang="zh-CN" dirty="0"/>
              <a:t>)</a:t>
            </a:r>
          </a:p>
          <a:p>
            <a:pPr marL="457200" lvl="1" indent="0">
              <a:buNone/>
            </a:pPr>
            <a:r>
              <a:rPr lang="en-US" altLang="zh-CN" dirty="0"/>
              <a:t>{	......</a:t>
            </a:r>
          </a:p>
          <a:p>
            <a:pPr marL="457200" lvl="1" indent="0">
              <a:buNone/>
            </a:pPr>
            <a:r>
              <a:rPr lang="en-US" altLang="zh-CN" dirty="0"/>
              <a:t>	x = ...; //</a:t>
            </a:r>
            <a:r>
              <a:rPr lang="en-US" altLang="zh-CN" dirty="0">
                <a:solidFill>
                  <a:srgbClr val="FFC000"/>
                </a:solidFill>
              </a:rPr>
              <a:t>Error</a:t>
            </a:r>
          </a:p>
          <a:p>
            <a:pPr marL="457200" lvl="1" indent="0">
              <a:buNone/>
            </a:pPr>
            <a:r>
              <a:rPr lang="en-US" altLang="zh-CN" dirty="0"/>
              <a:t>	... *(</a:t>
            </a:r>
            <a:r>
              <a:rPr lang="en-US" altLang="zh-CN" dirty="0" err="1"/>
              <a:t>x+i</a:t>
            </a:r>
            <a:r>
              <a:rPr lang="en-US" altLang="zh-CN" dirty="0"/>
              <a:t>) ...  </a:t>
            </a:r>
            <a:endParaRPr lang="en-US" altLang="zh-CN" dirty="0" smtClean="0"/>
          </a:p>
          <a:p>
            <a:pPr marL="457200" lvl="1" indent="0">
              <a:buNone/>
            </a:pPr>
            <a:r>
              <a:rPr lang="en-US" altLang="zh-CN" dirty="0"/>
              <a:t>	......</a:t>
            </a:r>
          </a:p>
          <a:p>
            <a:pPr marL="457200" lvl="1" indent="0">
              <a:buNone/>
            </a:pPr>
            <a:r>
              <a:rPr lang="en-US" altLang="zh-CN" dirty="0"/>
              <a:t>}</a:t>
            </a:r>
          </a:p>
          <a:p>
            <a:endParaRPr lang="zh-CN" altLang="en-US" dirty="0"/>
          </a:p>
        </p:txBody>
      </p:sp>
    </p:spTree>
    <p:extLst>
      <p:ext uri="{BB962C8B-B14F-4D97-AF65-F5344CB8AC3E}">
        <p14:creationId xmlns:p14="http://schemas.microsoft.com/office/powerpoint/2010/main" val="23875011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ChangeArrowheads="1"/>
          </p:cNvSpPr>
          <p:nvPr>
            <p:ph type="title"/>
          </p:nvPr>
        </p:nvSpPr>
        <p:spPr/>
        <p:txBody>
          <a:bodyPr/>
          <a:lstStyle/>
          <a:p>
            <a:pPr eaLnBrk="1" hangingPunct="1">
              <a:defRPr/>
            </a:pPr>
            <a:r>
              <a:rPr lang="zh-CN" altLang="en-US" smtClean="0"/>
              <a:t>指向常量的指针常量</a:t>
            </a:r>
            <a:endParaRPr lang="zh-CN" altLang="zh-CN" smtClean="0"/>
          </a:p>
        </p:txBody>
      </p:sp>
      <p:sp>
        <p:nvSpPr>
          <p:cNvPr id="423939" name="Rectangle 3"/>
          <p:cNvSpPr>
            <a:spLocks noGrp="1" noChangeArrowheads="1"/>
          </p:cNvSpPr>
          <p:nvPr>
            <p:ph type="body" idx="1"/>
          </p:nvPr>
        </p:nvSpPr>
        <p:spPr>
          <a:xfrm>
            <a:off x="251520" y="1600201"/>
            <a:ext cx="8784976" cy="2404863"/>
          </a:xfrm>
        </p:spPr>
        <p:txBody>
          <a:bodyPr>
            <a:normAutofit fontScale="92500"/>
          </a:bodyPr>
          <a:lstStyle/>
          <a:p>
            <a:pPr eaLnBrk="1" hangingPunct="1">
              <a:lnSpc>
                <a:spcPct val="90000"/>
              </a:lnSpc>
              <a:buFont typeface="Wingdings" pitchFamily="2" charset="2"/>
              <a:buNone/>
              <a:defRPr/>
            </a:pPr>
            <a:r>
              <a:rPr lang="en-US" altLang="zh-CN" sz="2800" dirty="0" err="1" smtClean="0"/>
              <a:t>const</a:t>
            </a:r>
            <a:r>
              <a:rPr lang="en-US" altLang="zh-CN" sz="2800" dirty="0" smtClean="0"/>
              <a:t> </a:t>
            </a:r>
            <a:r>
              <a:rPr lang="en-US" altLang="zh-CN" sz="2800" dirty="0" err="1" smtClean="0"/>
              <a:t>int</a:t>
            </a:r>
            <a:r>
              <a:rPr lang="en-US" altLang="zh-CN" sz="2800" dirty="0" smtClean="0"/>
              <a:t> x=0;</a:t>
            </a:r>
          </a:p>
          <a:p>
            <a:pPr eaLnBrk="1" hangingPunct="1">
              <a:lnSpc>
                <a:spcPct val="90000"/>
              </a:lnSpc>
              <a:buFont typeface="Wingdings" pitchFamily="2" charset="2"/>
              <a:buNone/>
              <a:defRPr/>
            </a:pPr>
            <a:r>
              <a:rPr lang="en-US" altLang="zh-CN" sz="2800" dirty="0" err="1" smtClean="0"/>
              <a:t>const</a:t>
            </a:r>
            <a:r>
              <a:rPr lang="en-US" altLang="zh-CN" sz="2800" dirty="0" smtClean="0"/>
              <a:t> </a:t>
            </a:r>
            <a:r>
              <a:rPr lang="en-US" altLang="zh-CN" sz="2800" dirty="0" err="1" smtClean="0"/>
              <a:t>int</a:t>
            </a:r>
            <a:r>
              <a:rPr lang="en-US" altLang="zh-CN" sz="2800" dirty="0" smtClean="0"/>
              <a:t> y=1;</a:t>
            </a:r>
          </a:p>
          <a:p>
            <a:pPr eaLnBrk="1" hangingPunct="1">
              <a:lnSpc>
                <a:spcPct val="90000"/>
              </a:lnSpc>
              <a:buNone/>
              <a:defRPr/>
            </a:pPr>
            <a:r>
              <a:rPr lang="en-US" altLang="zh-CN" sz="2800" dirty="0" err="1" smtClean="0"/>
              <a:t>const</a:t>
            </a:r>
            <a:r>
              <a:rPr lang="en-US" altLang="zh-CN" sz="2800" dirty="0" smtClean="0"/>
              <a:t> </a:t>
            </a:r>
            <a:r>
              <a:rPr lang="en-US" altLang="zh-CN" sz="2800" dirty="0" err="1" smtClean="0"/>
              <a:t>int</a:t>
            </a:r>
            <a:r>
              <a:rPr lang="en-US" altLang="zh-CN" sz="2800" dirty="0" smtClean="0"/>
              <a:t> * </a:t>
            </a:r>
            <a:r>
              <a:rPr lang="en-US" altLang="zh-CN" sz="2800" dirty="0" err="1" smtClean="0"/>
              <a:t>const</a:t>
            </a:r>
            <a:r>
              <a:rPr lang="en-US" altLang="zh-CN" sz="2800" dirty="0" smtClean="0"/>
              <a:t> p=&amp;x; //p</a:t>
            </a:r>
            <a:r>
              <a:rPr lang="zh-CN" altLang="fr-FR" sz="2800" dirty="0" smtClean="0"/>
              <a:t>是一个指向常量</a:t>
            </a:r>
            <a:r>
              <a:rPr lang="zh-CN" altLang="fr-FR" sz="2800" dirty="0"/>
              <a:t>的指针常量</a:t>
            </a:r>
            <a:endParaRPr lang="zh-CN" altLang="fr-FR" sz="2800" dirty="0" smtClean="0"/>
          </a:p>
          <a:p>
            <a:pPr eaLnBrk="1" hangingPunct="1">
              <a:lnSpc>
                <a:spcPct val="90000"/>
              </a:lnSpc>
              <a:buNone/>
              <a:defRPr/>
            </a:pPr>
            <a:r>
              <a:rPr lang="zh-CN" altLang="en-US" sz="2800" dirty="0" smtClean="0"/>
              <a:t>*</a:t>
            </a:r>
            <a:r>
              <a:rPr lang="en-US" altLang="zh-CN" sz="2800" dirty="0" smtClean="0"/>
              <a:t>p = 1;  //</a:t>
            </a:r>
            <a:r>
              <a:rPr lang="en-US" altLang="zh-CN" sz="2800" dirty="0" smtClean="0">
                <a:solidFill>
                  <a:schemeClr val="folHlink"/>
                </a:solidFill>
              </a:rPr>
              <a:t>Error</a:t>
            </a:r>
            <a:r>
              <a:rPr lang="zh-CN" altLang="en-US" sz="2800" dirty="0">
                <a:solidFill>
                  <a:schemeClr val="folHlink"/>
                </a:solidFill>
              </a:rPr>
              <a:t>，不能修改</a:t>
            </a:r>
            <a:r>
              <a:rPr lang="en-US" altLang="zh-CN" sz="2800" dirty="0" smtClean="0">
                <a:solidFill>
                  <a:schemeClr val="folHlink"/>
                </a:solidFill>
              </a:rPr>
              <a:t>p</a:t>
            </a:r>
            <a:r>
              <a:rPr lang="zh-CN" altLang="en-US" sz="2800" dirty="0" smtClean="0">
                <a:solidFill>
                  <a:schemeClr val="folHlink"/>
                </a:solidFill>
              </a:rPr>
              <a:t>指向的值！</a:t>
            </a:r>
            <a:endParaRPr lang="en-US" altLang="zh-CN" sz="2800" dirty="0" smtClean="0">
              <a:solidFill>
                <a:schemeClr val="folHlink"/>
              </a:solidFill>
            </a:endParaRPr>
          </a:p>
          <a:p>
            <a:pPr eaLnBrk="1" hangingPunct="1">
              <a:lnSpc>
                <a:spcPct val="90000"/>
              </a:lnSpc>
              <a:buNone/>
              <a:defRPr/>
            </a:pPr>
            <a:r>
              <a:rPr lang="en-US" altLang="zh-CN" sz="2800" dirty="0" smtClean="0"/>
              <a:t>p = &amp;y;  //</a:t>
            </a:r>
            <a:r>
              <a:rPr lang="en-US" altLang="zh-CN" sz="2800" dirty="0" smtClean="0">
                <a:solidFill>
                  <a:schemeClr val="folHlink"/>
                </a:solidFill>
              </a:rPr>
              <a:t>Error</a:t>
            </a:r>
            <a:r>
              <a:rPr lang="zh-CN" altLang="en-US" sz="2800" dirty="0" smtClean="0">
                <a:solidFill>
                  <a:schemeClr val="folHlink"/>
                </a:solidFill>
              </a:rPr>
              <a:t>，也不能修改</a:t>
            </a:r>
            <a:r>
              <a:rPr lang="en-US" altLang="zh-CN" sz="2800" dirty="0" smtClean="0">
                <a:solidFill>
                  <a:schemeClr val="folHlink"/>
                </a:solidFill>
              </a:rPr>
              <a:t>p</a:t>
            </a:r>
            <a:r>
              <a:rPr lang="zh-CN" altLang="en-US" sz="2800" dirty="0" smtClean="0">
                <a:solidFill>
                  <a:schemeClr val="folHlink"/>
                </a:solidFill>
              </a:rPr>
              <a:t>的值！</a:t>
            </a:r>
            <a:endParaRPr lang="en-US" altLang="zh-CN" sz="2800" dirty="0" smtClean="0">
              <a:solidFill>
                <a:schemeClr val="folHlink"/>
              </a:solidFill>
            </a:endParaRPr>
          </a:p>
          <a:p>
            <a:pPr eaLnBrk="1" hangingPunct="1">
              <a:lnSpc>
                <a:spcPct val="90000"/>
              </a:lnSpc>
              <a:buFont typeface="Wingdings" pitchFamily="2" charset="2"/>
              <a:buNone/>
              <a:defRPr/>
            </a:pPr>
            <a:endParaRPr lang="en-US" altLang="zh-CN" sz="2800" dirty="0" smtClean="0">
              <a:solidFill>
                <a:schemeClr val="folHlink"/>
              </a:solidFill>
            </a:endParaRPr>
          </a:p>
          <a:p>
            <a:pPr eaLnBrk="1" hangingPunct="1">
              <a:lnSpc>
                <a:spcPct val="90000"/>
              </a:lnSpc>
              <a:buFont typeface="Wingdings" pitchFamily="2" charset="2"/>
              <a:buNone/>
              <a:defRPr/>
            </a:pPr>
            <a:endParaRPr lang="en-US" altLang="zh-CN" sz="2800" dirty="0" smtClean="0"/>
          </a:p>
        </p:txBody>
      </p:sp>
      <p:sp>
        <p:nvSpPr>
          <p:cNvPr id="4" name="Rectangle 3"/>
          <p:cNvSpPr txBox="1">
            <a:spLocks noChangeArrowheads="1"/>
          </p:cNvSpPr>
          <p:nvPr/>
        </p:nvSpPr>
        <p:spPr bwMode="auto">
          <a:xfrm>
            <a:off x="2193776" y="4264459"/>
            <a:ext cx="4178424" cy="2376264"/>
          </a:xfrm>
          <a:prstGeom prst="rect">
            <a:avLst/>
          </a:prstGeom>
          <a:solidFill>
            <a:srgbClr val="00366C"/>
          </a:solidFill>
          <a:ln>
            <a:noFill/>
          </a:ln>
          <a:effectLst/>
          <a:extLst/>
        </p:spPr>
        <p:txBody>
          <a:bodyPr vert="horz" wrap="square" lIns="91440" tIns="45720" rIns="91440" bIns="45720" numCol="1" anchor="t" anchorCtr="0" compatLnSpc="1">
            <a:prstTxWarp prst="textNoShape">
              <a:avLst/>
            </a:prstTxWarp>
            <a:normAutofit lnSpcReduction="10000"/>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eaLnBrk="1" hangingPunct="1">
              <a:lnSpc>
                <a:spcPct val="90000"/>
              </a:lnSpc>
              <a:buNone/>
              <a:defRPr/>
            </a:pPr>
            <a:r>
              <a:rPr lang="en-US" altLang="zh-CN" sz="2400" b="0" kern="0" dirty="0"/>
              <a:t>void </a:t>
            </a:r>
            <a:r>
              <a:rPr lang="en-US" altLang="zh-CN" sz="2400" b="0" kern="0" dirty="0" smtClean="0"/>
              <a:t>f(</a:t>
            </a:r>
            <a:r>
              <a:rPr lang="en-US" altLang="zh-CN" sz="2400" b="0" kern="0" dirty="0" err="1" smtClean="0"/>
              <a:t>const</a:t>
            </a:r>
            <a:r>
              <a:rPr lang="en-US" altLang="zh-CN" sz="2400" b="0" kern="0" dirty="0" smtClean="0"/>
              <a:t> </a:t>
            </a:r>
            <a:r>
              <a:rPr lang="en-US" altLang="zh-CN" sz="2400" b="0" kern="0" dirty="0" err="1" smtClean="0"/>
              <a:t>int</a:t>
            </a:r>
            <a:r>
              <a:rPr lang="en-US" altLang="zh-CN" sz="2400" b="0" kern="0" dirty="0" smtClean="0"/>
              <a:t> *</a:t>
            </a:r>
            <a:r>
              <a:rPr lang="en-US" altLang="zh-CN" sz="2400" b="0" kern="0" dirty="0" err="1" smtClean="0"/>
              <a:t>const</a:t>
            </a:r>
            <a:r>
              <a:rPr lang="en-US" altLang="zh-CN" sz="2400" b="0" kern="0" dirty="0" smtClean="0"/>
              <a:t> p</a:t>
            </a:r>
            <a:r>
              <a:rPr lang="en-US" altLang="zh-CN" sz="2400" b="0" kern="0" dirty="0"/>
              <a:t>)</a:t>
            </a:r>
          </a:p>
          <a:p>
            <a:pPr eaLnBrk="1" hangingPunct="1">
              <a:lnSpc>
                <a:spcPct val="90000"/>
              </a:lnSpc>
              <a:buNone/>
              <a:defRPr/>
            </a:pPr>
            <a:r>
              <a:rPr lang="en-US" altLang="zh-CN" sz="2400" b="0" kern="0" dirty="0"/>
              <a:t>{ </a:t>
            </a:r>
            <a:r>
              <a:rPr lang="en-US" altLang="zh-CN" sz="2400" b="0" kern="0" dirty="0" err="1" smtClean="0"/>
              <a:t>int</a:t>
            </a:r>
            <a:r>
              <a:rPr lang="en-US" altLang="zh-CN" sz="2400" b="0" kern="0" dirty="0" smtClean="0"/>
              <a:t> m;</a:t>
            </a:r>
          </a:p>
          <a:p>
            <a:pPr eaLnBrk="1" hangingPunct="1">
              <a:lnSpc>
                <a:spcPct val="90000"/>
              </a:lnSpc>
              <a:buNone/>
              <a:defRPr/>
            </a:pPr>
            <a:r>
              <a:rPr lang="en-US" altLang="zh-CN" sz="2400" b="0" kern="0" dirty="0"/>
              <a:t> </a:t>
            </a:r>
            <a:r>
              <a:rPr lang="en-US" altLang="zh-CN" sz="2400" b="0" kern="0" dirty="0" smtClean="0"/>
              <a:t>  p = &amp;m; //</a:t>
            </a:r>
            <a:r>
              <a:rPr lang="en-US" altLang="zh-CN" sz="2400" b="0" kern="0" dirty="0" smtClean="0">
                <a:solidFill>
                  <a:srgbClr val="FFC000"/>
                </a:solidFill>
              </a:rPr>
              <a:t>Error</a:t>
            </a:r>
          </a:p>
          <a:p>
            <a:pPr eaLnBrk="1" hangingPunct="1">
              <a:lnSpc>
                <a:spcPct val="90000"/>
              </a:lnSpc>
              <a:buNone/>
              <a:defRPr/>
            </a:pPr>
            <a:r>
              <a:rPr lang="en-US" altLang="zh-CN" sz="2400" b="0" kern="0" dirty="0" smtClean="0"/>
              <a:t>   *</a:t>
            </a:r>
            <a:r>
              <a:rPr lang="en-US" altLang="zh-CN" sz="2400" b="0" kern="0" dirty="0"/>
              <a:t>p </a:t>
            </a:r>
            <a:r>
              <a:rPr lang="en-US" altLang="zh-CN" sz="2400" b="0" kern="0" dirty="0" smtClean="0"/>
              <a:t>= 10; //</a:t>
            </a:r>
            <a:r>
              <a:rPr lang="en-US" altLang="zh-CN" sz="2400" b="0" kern="0" dirty="0" smtClean="0">
                <a:solidFill>
                  <a:srgbClr val="FFC000"/>
                </a:solidFill>
              </a:rPr>
              <a:t>Error</a:t>
            </a:r>
            <a:endParaRPr lang="en-US" altLang="zh-CN" sz="2400" b="0" kern="0" dirty="0" smtClean="0"/>
          </a:p>
          <a:p>
            <a:pPr eaLnBrk="1" hangingPunct="1">
              <a:lnSpc>
                <a:spcPct val="90000"/>
              </a:lnSpc>
              <a:buNone/>
              <a:defRPr/>
            </a:pPr>
            <a:r>
              <a:rPr lang="en-US" altLang="zh-CN" sz="2400" b="0" kern="0" dirty="0"/>
              <a:t> </a:t>
            </a:r>
            <a:r>
              <a:rPr lang="en-US" altLang="zh-CN" sz="2400" b="0" kern="0" dirty="0" smtClean="0"/>
              <a:t>  ......</a:t>
            </a:r>
            <a:endParaRPr lang="zh-CN" altLang="en-US" sz="2400" b="0" kern="0" dirty="0"/>
          </a:p>
          <a:p>
            <a:pPr eaLnBrk="1" hangingPunct="1">
              <a:lnSpc>
                <a:spcPct val="90000"/>
              </a:lnSpc>
              <a:buNone/>
              <a:defRPr/>
            </a:pPr>
            <a:r>
              <a:rPr lang="en-US" altLang="zh-CN" sz="2400" b="0" kern="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2"/>
          <p:cNvSpPr>
            <a:spLocks noGrp="1" noChangeArrowheads="1"/>
          </p:cNvSpPr>
          <p:nvPr>
            <p:ph type="title"/>
          </p:nvPr>
        </p:nvSpPr>
        <p:spPr>
          <a:xfrm>
            <a:off x="457200" y="44450"/>
            <a:ext cx="8229600" cy="868363"/>
          </a:xfrm>
        </p:spPr>
        <p:txBody>
          <a:bodyPr/>
          <a:lstStyle/>
          <a:p>
            <a:pPr eaLnBrk="1" hangingPunct="1">
              <a:defRPr/>
            </a:pPr>
            <a:r>
              <a:rPr lang="zh-CN" altLang="en-US" smtClean="0"/>
              <a:t>指针作为函数返回值类型</a:t>
            </a:r>
          </a:p>
        </p:txBody>
      </p:sp>
      <p:sp>
        <p:nvSpPr>
          <p:cNvPr id="424963" name="Rectangle 3"/>
          <p:cNvSpPr>
            <a:spLocks noGrp="1" noChangeArrowheads="1"/>
          </p:cNvSpPr>
          <p:nvPr>
            <p:ph type="body" idx="1"/>
          </p:nvPr>
        </p:nvSpPr>
        <p:spPr>
          <a:xfrm>
            <a:off x="250825" y="1270000"/>
            <a:ext cx="8686800" cy="5111750"/>
          </a:xfrm>
        </p:spPr>
        <p:txBody>
          <a:bodyPr>
            <a:normAutofit lnSpcReduction="10000"/>
          </a:bodyPr>
          <a:lstStyle/>
          <a:p>
            <a:pPr algn="just" eaLnBrk="1" hangingPunct="1">
              <a:lnSpc>
                <a:spcPct val="80000"/>
              </a:lnSpc>
              <a:defRPr/>
            </a:pPr>
            <a:r>
              <a:rPr lang="zh-CN" altLang="en-US" sz="2800" dirty="0" smtClean="0"/>
              <a:t>函数的返回值类型可以是一个指针类型。例如：</a:t>
            </a:r>
          </a:p>
          <a:p>
            <a:pPr lvl="1" eaLnBrk="1" hangingPunct="1">
              <a:lnSpc>
                <a:spcPct val="80000"/>
              </a:lnSpc>
              <a:buFontTx/>
              <a:buNone/>
              <a:defRPr/>
            </a:pPr>
            <a:r>
              <a:rPr lang="en-US" altLang="zh-CN" sz="2400" dirty="0" err="1" smtClean="0"/>
              <a:t>int</a:t>
            </a:r>
            <a:r>
              <a:rPr lang="en-US" altLang="zh-CN" sz="2400" dirty="0" smtClean="0"/>
              <a:t> </a:t>
            </a:r>
            <a:r>
              <a:rPr lang="en-US" altLang="zh-CN" sz="2400" dirty="0" smtClean="0">
                <a:solidFill>
                  <a:srgbClr val="FFC000"/>
                </a:solidFill>
              </a:rPr>
              <a:t>*</a:t>
            </a:r>
            <a:r>
              <a:rPr lang="en-US" altLang="zh-CN" sz="2400" dirty="0" smtClean="0"/>
              <a:t>max(</a:t>
            </a:r>
            <a:r>
              <a:rPr lang="en-US" altLang="zh-CN" sz="2400" dirty="0" err="1" smtClean="0"/>
              <a:t>int</a:t>
            </a:r>
            <a:r>
              <a:rPr lang="en-US" altLang="zh-CN" sz="2400" dirty="0" smtClean="0"/>
              <a:t> x[], </a:t>
            </a:r>
            <a:r>
              <a:rPr lang="en-US" altLang="zh-CN" sz="2400" dirty="0" err="1" smtClean="0"/>
              <a:t>int</a:t>
            </a:r>
            <a:r>
              <a:rPr lang="en-US" altLang="zh-CN" sz="2400" dirty="0" smtClean="0"/>
              <a:t> </a:t>
            </a:r>
            <a:r>
              <a:rPr lang="en-US" altLang="zh-CN" sz="2400" dirty="0" err="1" smtClean="0"/>
              <a:t>num</a:t>
            </a:r>
            <a:r>
              <a:rPr lang="en-US" altLang="zh-CN" sz="2400" dirty="0" smtClean="0"/>
              <a:t>)</a:t>
            </a:r>
          </a:p>
          <a:p>
            <a:pPr lvl="1" eaLnBrk="1" hangingPunct="1">
              <a:lnSpc>
                <a:spcPct val="80000"/>
              </a:lnSpc>
              <a:buFontTx/>
              <a:buNone/>
              <a:defRPr/>
            </a:pPr>
            <a:r>
              <a:rPr lang="en-US" altLang="zh-CN" sz="2400" dirty="0" smtClean="0"/>
              <a:t>{	</a:t>
            </a:r>
            <a:r>
              <a:rPr lang="en-US" altLang="zh-CN" sz="2400" dirty="0" err="1" smtClean="0"/>
              <a:t>int</a:t>
            </a:r>
            <a:r>
              <a:rPr lang="en-US" altLang="zh-CN" sz="2400" dirty="0" smtClean="0"/>
              <a:t> </a:t>
            </a:r>
            <a:r>
              <a:rPr lang="en-US" altLang="zh-CN" sz="2400" dirty="0" err="1" smtClean="0"/>
              <a:t>max_index</a:t>
            </a:r>
            <a:r>
              <a:rPr lang="en-US" altLang="zh-CN" sz="2400" dirty="0" smtClean="0"/>
              <a:t>=0;</a:t>
            </a:r>
          </a:p>
          <a:p>
            <a:pPr lvl="1" eaLnBrk="1" hangingPunct="1">
              <a:lnSpc>
                <a:spcPct val="80000"/>
              </a:lnSpc>
              <a:buFontTx/>
              <a:buNone/>
              <a:defRPr/>
            </a:pPr>
            <a:r>
              <a:rPr lang="en-US" altLang="zh-CN" sz="2400" dirty="0" smtClean="0"/>
              <a:t>	for (</a:t>
            </a:r>
            <a:r>
              <a:rPr lang="en-US" altLang="zh-CN" sz="2400" dirty="0" err="1" smtClean="0"/>
              <a:t>int</a:t>
            </a:r>
            <a:r>
              <a:rPr lang="en-US" altLang="zh-CN" sz="2400" dirty="0" smtClean="0"/>
              <a:t> </a:t>
            </a:r>
            <a:r>
              <a:rPr lang="en-US" altLang="zh-CN" sz="2400" dirty="0" err="1" smtClean="0"/>
              <a:t>i</a:t>
            </a:r>
            <a:r>
              <a:rPr lang="en-US" altLang="zh-CN" sz="2400" dirty="0" smtClean="0"/>
              <a:t>=1; </a:t>
            </a:r>
            <a:r>
              <a:rPr lang="en-US" altLang="zh-CN" sz="2400" dirty="0" err="1" smtClean="0"/>
              <a:t>i</a:t>
            </a:r>
            <a:r>
              <a:rPr lang="en-US" altLang="zh-CN" sz="2400" dirty="0" smtClean="0"/>
              <a:t>&lt;</a:t>
            </a:r>
            <a:r>
              <a:rPr lang="en-US" altLang="zh-CN" sz="2400" dirty="0" err="1" smtClean="0"/>
              <a:t>num</a:t>
            </a:r>
            <a:r>
              <a:rPr lang="en-US" altLang="zh-CN" sz="2400" dirty="0" smtClean="0"/>
              <a:t>; </a:t>
            </a:r>
            <a:r>
              <a:rPr lang="en-US" altLang="zh-CN" sz="2400" dirty="0" err="1" smtClean="0"/>
              <a:t>i</a:t>
            </a:r>
            <a:r>
              <a:rPr lang="en-US" altLang="zh-CN" sz="2400" dirty="0" smtClean="0"/>
              <a:t>++)</a:t>
            </a:r>
          </a:p>
          <a:p>
            <a:pPr lvl="1" eaLnBrk="1" hangingPunct="1">
              <a:lnSpc>
                <a:spcPct val="80000"/>
              </a:lnSpc>
              <a:buFontTx/>
              <a:buNone/>
              <a:defRPr/>
            </a:pPr>
            <a:r>
              <a:rPr lang="en-US" altLang="zh-CN" sz="2400" dirty="0" smtClean="0"/>
              <a:t>		 if (x[</a:t>
            </a:r>
            <a:r>
              <a:rPr lang="en-US" altLang="zh-CN" sz="2400" dirty="0" err="1" smtClean="0"/>
              <a:t>i</a:t>
            </a:r>
            <a:r>
              <a:rPr lang="en-US" altLang="zh-CN" sz="2400" dirty="0" smtClean="0"/>
              <a:t>] &gt; x[</a:t>
            </a:r>
            <a:r>
              <a:rPr lang="en-US" altLang="zh-CN" sz="2400" dirty="0" err="1" smtClean="0"/>
              <a:t>max_index</a:t>
            </a:r>
            <a:r>
              <a:rPr lang="en-US" altLang="zh-CN" sz="2400" dirty="0" smtClean="0"/>
              <a:t>]) </a:t>
            </a:r>
            <a:r>
              <a:rPr lang="en-US" altLang="zh-CN" sz="2400" dirty="0" err="1" smtClean="0"/>
              <a:t>max_index</a:t>
            </a:r>
            <a:r>
              <a:rPr lang="en-US" altLang="zh-CN" sz="2400" dirty="0" smtClean="0"/>
              <a:t> = </a:t>
            </a:r>
            <a:r>
              <a:rPr lang="en-US" altLang="zh-CN" sz="2400" dirty="0" err="1" smtClean="0"/>
              <a:t>i</a:t>
            </a:r>
            <a:r>
              <a:rPr lang="en-US" altLang="zh-CN" sz="2400" dirty="0" smtClean="0"/>
              <a:t>;</a:t>
            </a:r>
          </a:p>
          <a:p>
            <a:pPr lvl="1" eaLnBrk="1" hangingPunct="1">
              <a:lnSpc>
                <a:spcPct val="80000"/>
              </a:lnSpc>
              <a:buFontTx/>
              <a:buNone/>
              <a:defRPr/>
            </a:pPr>
            <a:r>
              <a:rPr lang="en-US" altLang="zh-CN" sz="2400" dirty="0" smtClean="0"/>
              <a:t>	return </a:t>
            </a:r>
            <a:r>
              <a:rPr lang="en-US" altLang="zh-CN" sz="2400" dirty="0" smtClean="0">
                <a:solidFill>
                  <a:srgbClr val="FFC000"/>
                </a:solidFill>
              </a:rPr>
              <a:t>&amp;</a:t>
            </a:r>
            <a:r>
              <a:rPr lang="en-US" altLang="zh-CN" sz="2400" dirty="0" smtClean="0"/>
              <a:t>x[</a:t>
            </a:r>
            <a:r>
              <a:rPr lang="en-US" altLang="zh-CN" sz="2400" dirty="0" err="1" smtClean="0"/>
              <a:t>max_index</a:t>
            </a:r>
            <a:r>
              <a:rPr lang="en-US" altLang="zh-CN" sz="2400" dirty="0" smtClean="0"/>
              <a:t>];</a:t>
            </a:r>
          </a:p>
          <a:p>
            <a:pPr lvl="1" eaLnBrk="1" hangingPunct="1">
              <a:lnSpc>
                <a:spcPct val="80000"/>
              </a:lnSpc>
              <a:buFontTx/>
              <a:buNone/>
              <a:defRPr/>
            </a:pPr>
            <a:r>
              <a:rPr lang="en-US" altLang="zh-CN" sz="2400" dirty="0" smtClean="0"/>
              <a:t>}</a:t>
            </a:r>
          </a:p>
          <a:p>
            <a:pPr lvl="1" eaLnBrk="1" hangingPunct="1">
              <a:lnSpc>
                <a:spcPct val="80000"/>
              </a:lnSpc>
              <a:buFontTx/>
              <a:buNone/>
              <a:defRPr/>
            </a:pPr>
            <a:r>
              <a:rPr lang="en-US" altLang="zh-CN" sz="2400" dirty="0" err="1" smtClean="0"/>
              <a:t>int</a:t>
            </a:r>
            <a:r>
              <a:rPr lang="en-US" altLang="zh-CN" sz="2400" dirty="0" smtClean="0"/>
              <a:t> main()</a:t>
            </a:r>
          </a:p>
          <a:p>
            <a:pPr lvl="1" eaLnBrk="1" hangingPunct="1">
              <a:lnSpc>
                <a:spcPct val="80000"/>
              </a:lnSpc>
              <a:buFontTx/>
              <a:buNone/>
              <a:defRPr/>
            </a:pPr>
            <a:r>
              <a:rPr lang="en-US" altLang="zh-CN" sz="2400" dirty="0" smtClean="0"/>
              <a:t>{ </a:t>
            </a:r>
            <a:r>
              <a:rPr lang="en-US" altLang="zh-CN" sz="2400" dirty="0" err="1" smtClean="0"/>
              <a:t>int</a:t>
            </a:r>
            <a:r>
              <a:rPr lang="en-US" altLang="zh-CN" sz="2400" dirty="0" smtClean="0"/>
              <a:t> a[4]={1,2,3,4};</a:t>
            </a:r>
          </a:p>
          <a:p>
            <a:pPr lvl="1" eaLnBrk="1" hangingPunct="1">
              <a:lnSpc>
                <a:spcPct val="80000"/>
              </a:lnSpc>
              <a:buFontTx/>
              <a:buNone/>
              <a:defRPr/>
            </a:pPr>
            <a:r>
              <a:rPr lang="en-US" altLang="zh-CN" sz="2400" dirty="0" smtClean="0"/>
              <a:t>   </a:t>
            </a:r>
            <a:r>
              <a:rPr lang="en-US" altLang="zh-CN" sz="2400" dirty="0" err="1" smtClean="0"/>
              <a:t>int</a:t>
            </a:r>
            <a:r>
              <a:rPr lang="en-US" altLang="zh-CN" sz="2400" dirty="0" smtClean="0"/>
              <a:t> *p=max(a,4);</a:t>
            </a:r>
          </a:p>
          <a:p>
            <a:pPr lvl="1" eaLnBrk="1" hangingPunct="1">
              <a:lnSpc>
                <a:spcPct val="80000"/>
              </a:lnSpc>
              <a:buFontTx/>
              <a:buNone/>
              <a:defRPr/>
            </a:pPr>
            <a:r>
              <a:rPr lang="en-US" altLang="zh-CN" sz="2400" dirty="0" smtClean="0"/>
              <a:t>	</a:t>
            </a:r>
            <a:r>
              <a:rPr lang="en-US" altLang="zh-CN" sz="2400" dirty="0" err="1" smtClean="0"/>
              <a:t>cout</a:t>
            </a:r>
            <a:r>
              <a:rPr lang="en-US" altLang="zh-CN" sz="2400" dirty="0" smtClean="0"/>
              <a:t> &lt;&lt; *p &lt;&lt; ',' &lt;&lt; a[3] &lt;&lt; </a:t>
            </a:r>
            <a:r>
              <a:rPr lang="en-US" altLang="zh-CN" sz="2400" dirty="0" err="1" smtClean="0"/>
              <a:t>endl</a:t>
            </a:r>
            <a:r>
              <a:rPr lang="en-US" altLang="zh-CN" sz="2400" dirty="0" smtClean="0"/>
              <a:t>; //</a:t>
            </a:r>
            <a:r>
              <a:rPr lang="zh-CN" altLang="en-US" sz="2400" dirty="0" smtClean="0"/>
              <a:t>输出：</a:t>
            </a:r>
            <a:r>
              <a:rPr lang="en-US" altLang="zh-CN" sz="2400" dirty="0" smtClean="0"/>
              <a:t>4,4</a:t>
            </a:r>
          </a:p>
          <a:p>
            <a:pPr lvl="1" eaLnBrk="1" hangingPunct="1">
              <a:lnSpc>
                <a:spcPct val="80000"/>
              </a:lnSpc>
              <a:buFontTx/>
              <a:buNone/>
              <a:defRPr/>
            </a:pPr>
            <a:r>
              <a:rPr lang="en-US" altLang="zh-CN" sz="2400" dirty="0" smtClean="0"/>
              <a:t>   (*p)++;</a:t>
            </a:r>
          </a:p>
          <a:p>
            <a:pPr lvl="1" eaLnBrk="1" hangingPunct="1">
              <a:lnSpc>
                <a:spcPct val="80000"/>
              </a:lnSpc>
              <a:buFontTx/>
              <a:buNone/>
              <a:defRPr/>
            </a:pPr>
            <a:r>
              <a:rPr lang="en-US" altLang="zh-CN" sz="2400" dirty="0"/>
              <a:t>   </a:t>
            </a:r>
            <a:r>
              <a:rPr lang="en-US" altLang="zh-CN" sz="2400" dirty="0" err="1"/>
              <a:t>cout</a:t>
            </a:r>
            <a:r>
              <a:rPr lang="en-US" altLang="zh-CN" sz="2400" dirty="0"/>
              <a:t> &lt;&lt; *p &lt;&lt; ',' &lt;&lt; a[3] &lt;&lt; </a:t>
            </a:r>
            <a:r>
              <a:rPr lang="en-US" altLang="zh-CN" sz="2400" dirty="0" err="1"/>
              <a:t>endl</a:t>
            </a:r>
            <a:r>
              <a:rPr lang="en-US" altLang="zh-CN" sz="2400" dirty="0"/>
              <a:t>; //</a:t>
            </a:r>
            <a:r>
              <a:rPr lang="zh-CN" altLang="en-US" sz="2400" dirty="0"/>
              <a:t>输出</a:t>
            </a:r>
            <a:r>
              <a:rPr lang="zh-CN" altLang="en-US" sz="2400" dirty="0" smtClean="0"/>
              <a:t>：</a:t>
            </a:r>
            <a:r>
              <a:rPr lang="en-US" altLang="zh-CN" sz="2400" dirty="0" smtClean="0"/>
              <a:t>5,5</a:t>
            </a:r>
            <a:endParaRPr lang="en-US" altLang="zh-CN" sz="2400" dirty="0"/>
          </a:p>
          <a:p>
            <a:pPr lvl="1" eaLnBrk="1" hangingPunct="1">
              <a:lnSpc>
                <a:spcPct val="80000"/>
              </a:lnSpc>
              <a:buFontTx/>
              <a:buNone/>
              <a:defRPr/>
            </a:pPr>
            <a:r>
              <a:rPr lang="en-US" altLang="zh-CN" sz="2400" dirty="0" smtClean="0"/>
              <a:t>	return 0;</a:t>
            </a:r>
          </a:p>
          <a:p>
            <a:pPr lvl="1" eaLnBrk="1" hangingPunct="1">
              <a:lnSpc>
                <a:spcPct val="80000"/>
              </a:lnSpc>
              <a:buFontTx/>
              <a:buNone/>
              <a:defRPr/>
            </a:pPr>
            <a:r>
              <a:rPr lang="en-US" altLang="zh-CN" sz="2400" dirty="0" smtClean="0"/>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Grp="1" noChangeArrowheads="1"/>
          </p:cNvSpPr>
          <p:nvPr>
            <p:ph type="body" idx="1"/>
          </p:nvPr>
        </p:nvSpPr>
        <p:spPr>
          <a:xfrm>
            <a:off x="251520" y="620688"/>
            <a:ext cx="8229600" cy="5976962"/>
          </a:xfrm>
        </p:spPr>
        <p:txBody>
          <a:bodyPr>
            <a:normAutofit lnSpcReduction="10000"/>
          </a:bodyPr>
          <a:lstStyle/>
          <a:p>
            <a:pPr algn="just" eaLnBrk="1" hangingPunct="1">
              <a:lnSpc>
                <a:spcPct val="90000"/>
              </a:lnSpc>
              <a:defRPr/>
            </a:pPr>
            <a:r>
              <a:rPr lang="zh-CN" altLang="en-US" sz="2800" dirty="0" smtClean="0"/>
              <a:t>不</a:t>
            </a:r>
            <a:r>
              <a:rPr lang="zh-CN" altLang="en-US" sz="2800" dirty="0"/>
              <a:t>要</a:t>
            </a:r>
            <a:r>
              <a:rPr lang="zh-CN" altLang="en-US" sz="2800" dirty="0" smtClean="0"/>
              <a:t>把</a:t>
            </a:r>
            <a:r>
              <a:rPr lang="zh-CN" altLang="en-US" sz="2800" dirty="0" smtClean="0">
                <a:solidFill>
                  <a:srgbClr val="FFC000"/>
                </a:solidFill>
              </a:rPr>
              <a:t>局部量</a:t>
            </a:r>
            <a:r>
              <a:rPr lang="zh-CN" altLang="en-US" sz="2800" dirty="0" smtClean="0"/>
              <a:t>的地址返回给调用者。例如：</a:t>
            </a:r>
          </a:p>
          <a:p>
            <a:pPr lvl="1" algn="just" eaLnBrk="1" hangingPunct="1">
              <a:lnSpc>
                <a:spcPct val="90000"/>
              </a:lnSpc>
              <a:buFontTx/>
              <a:buNone/>
              <a:defRPr/>
            </a:pPr>
            <a:r>
              <a:rPr lang="en-US" altLang="zh-CN" sz="2200" dirty="0" err="1" smtClean="0"/>
              <a:t>int</a:t>
            </a:r>
            <a:r>
              <a:rPr lang="en-US" altLang="zh-CN" sz="2200" dirty="0" smtClean="0"/>
              <a:t> *f()</a:t>
            </a:r>
          </a:p>
          <a:p>
            <a:pPr lvl="1" algn="just" eaLnBrk="1" hangingPunct="1">
              <a:lnSpc>
                <a:spcPct val="90000"/>
              </a:lnSpc>
              <a:buFontTx/>
              <a:buNone/>
              <a:defRPr/>
            </a:pPr>
            <a:r>
              <a:rPr lang="en-US" altLang="zh-CN" sz="2200" dirty="0" smtClean="0"/>
              <a:t>{ </a:t>
            </a:r>
            <a:r>
              <a:rPr lang="en-US" altLang="zh-CN" sz="2200" dirty="0" err="1" smtClean="0"/>
              <a:t>int</a:t>
            </a:r>
            <a:r>
              <a:rPr lang="en-US" altLang="zh-CN" sz="2200" dirty="0" smtClean="0"/>
              <a:t> </a:t>
            </a:r>
            <a:r>
              <a:rPr lang="en-US" altLang="zh-CN" sz="2200" dirty="0" err="1" smtClean="0"/>
              <a:t>i</a:t>
            </a:r>
            <a:r>
              <a:rPr lang="en-US" altLang="zh-CN" sz="2200" dirty="0" smtClean="0"/>
              <a:t>=0;</a:t>
            </a:r>
          </a:p>
          <a:p>
            <a:pPr lvl="1" algn="just" eaLnBrk="1" hangingPunct="1">
              <a:lnSpc>
                <a:spcPct val="90000"/>
              </a:lnSpc>
              <a:buFontTx/>
              <a:buNone/>
              <a:defRPr/>
            </a:pPr>
            <a:r>
              <a:rPr lang="en-US" altLang="zh-CN" sz="2200" dirty="0" smtClean="0"/>
              <a:t>   return &amp;</a:t>
            </a:r>
            <a:r>
              <a:rPr lang="en-US" altLang="zh-CN" sz="2200" dirty="0" err="1" smtClean="0"/>
              <a:t>i</a:t>
            </a:r>
            <a:r>
              <a:rPr lang="en-US" altLang="zh-CN" sz="2200" dirty="0" smtClean="0"/>
              <a:t>; </a:t>
            </a:r>
          </a:p>
          <a:p>
            <a:pPr lvl="1" algn="just" eaLnBrk="1" hangingPunct="1">
              <a:lnSpc>
                <a:spcPct val="90000"/>
              </a:lnSpc>
              <a:buFontTx/>
              <a:buNone/>
              <a:defRPr/>
            </a:pPr>
            <a:r>
              <a:rPr lang="en-US" altLang="zh-CN" sz="2200" dirty="0" smtClean="0"/>
              <a:t>}</a:t>
            </a:r>
          </a:p>
          <a:p>
            <a:pPr lvl="1" algn="just" eaLnBrk="1" hangingPunct="1">
              <a:lnSpc>
                <a:spcPct val="90000"/>
              </a:lnSpc>
              <a:buFontTx/>
              <a:buNone/>
              <a:defRPr/>
            </a:pPr>
            <a:r>
              <a:rPr lang="en-US" altLang="zh-CN" sz="2200" dirty="0" err="1" smtClean="0"/>
              <a:t>int</a:t>
            </a:r>
            <a:r>
              <a:rPr lang="en-US" altLang="zh-CN" sz="2200" dirty="0" smtClean="0"/>
              <a:t> *g()</a:t>
            </a:r>
          </a:p>
          <a:p>
            <a:pPr lvl="1" algn="just" eaLnBrk="1" hangingPunct="1">
              <a:lnSpc>
                <a:spcPct val="90000"/>
              </a:lnSpc>
              <a:buFontTx/>
              <a:buNone/>
              <a:defRPr/>
            </a:pPr>
            <a:r>
              <a:rPr lang="en-US" altLang="zh-CN" sz="2200" dirty="0" smtClean="0"/>
              <a:t>{ </a:t>
            </a:r>
            <a:r>
              <a:rPr lang="en-US" altLang="zh-CN" sz="2200" dirty="0" err="1" smtClean="0"/>
              <a:t>int</a:t>
            </a:r>
            <a:r>
              <a:rPr lang="en-US" altLang="zh-CN" sz="2200" dirty="0" smtClean="0"/>
              <a:t> j=1;</a:t>
            </a:r>
          </a:p>
          <a:p>
            <a:pPr lvl="1" algn="just" eaLnBrk="1" hangingPunct="1">
              <a:lnSpc>
                <a:spcPct val="90000"/>
              </a:lnSpc>
              <a:buFontTx/>
              <a:buNone/>
              <a:defRPr/>
            </a:pPr>
            <a:r>
              <a:rPr lang="en-US" altLang="zh-CN" sz="2200" dirty="0" smtClean="0"/>
              <a:t>   return &amp;j; </a:t>
            </a:r>
          </a:p>
          <a:p>
            <a:pPr lvl="1" algn="just" eaLnBrk="1" hangingPunct="1">
              <a:lnSpc>
                <a:spcPct val="90000"/>
              </a:lnSpc>
              <a:buFontTx/>
              <a:buNone/>
              <a:defRPr/>
            </a:pPr>
            <a:r>
              <a:rPr lang="en-US" altLang="zh-CN" sz="2200" dirty="0" smtClean="0"/>
              <a:t>}</a:t>
            </a:r>
          </a:p>
          <a:p>
            <a:pPr lvl="1" algn="just" eaLnBrk="1" hangingPunct="1">
              <a:lnSpc>
                <a:spcPct val="90000"/>
              </a:lnSpc>
              <a:buFontTx/>
              <a:buNone/>
              <a:defRPr/>
            </a:pPr>
            <a:r>
              <a:rPr lang="en-US" altLang="zh-CN" sz="2200" dirty="0" err="1" smtClean="0"/>
              <a:t>int</a:t>
            </a:r>
            <a:r>
              <a:rPr lang="en-US" altLang="zh-CN" sz="2200" dirty="0" smtClean="0"/>
              <a:t> main()</a:t>
            </a:r>
          </a:p>
          <a:p>
            <a:pPr lvl="1" algn="just" eaLnBrk="1" hangingPunct="1">
              <a:lnSpc>
                <a:spcPct val="90000"/>
              </a:lnSpc>
              <a:buFontTx/>
              <a:buNone/>
              <a:defRPr/>
            </a:pPr>
            <a:r>
              <a:rPr lang="en-US" altLang="zh-CN" sz="2200" dirty="0" smtClean="0"/>
              <a:t>{ </a:t>
            </a:r>
            <a:r>
              <a:rPr lang="en-US" altLang="zh-CN" sz="2200" dirty="0" err="1" smtClean="0"/>
              <a:t>int</a:t>
            </a:r>
            <a:r>
              <a:rPr lang="en-US" altLang="zh-CN" sz="2200" dirty="0" smtClean="0"/>
              <a:t> x ;</a:t>
            </a:r>
          </a:p>
          <a:p>
            <a:pPr lvl="1" algn="just" eaLnBrk="1" hangingPunct="1">
              <a:lnSpc>
                <a:spcPct val="90000"/>
              </a:lnSpc>
              <a:buFontTx/>
              <a:buNone/>
              <a:defRPr/>
            </a:pPr>
            <a:r>
              <a:rPr lang="en-US" altLang="zh-CN" sz="2200" dirty="0" smtClean="0"/>
              <a:t>   </a:t>
            </a:r>
            <a:r>
              <a:rPr lang="en-US" altLang="zh-CN" sz="2200" dirty="0" err="1" smtClean="0"/>
              <a:t>int</a:t>
            </a:r>
            <a:r>
              <a:rPr lang="en-US" altLang="zh-CN" sz="2200" dirty="0" smtClean="0"/>
              <a:t> *p=f();</a:t>
            </a:r>
          </a:p>
          <a:p>
            <a:pPr lvl="1" algn="just" eaLnBrk="1" hangingPunct="1">
              <a:lnSpc>
                <a:spcPct val="90000"/>
              </a:lnSpc>
              <a:buFontTx/>
              <a:buNone/>
              <a:defRPr/>
            </a:pPr>
            <a:r>
              <a:rPr lang="en-US" altLang="zh-CN" sz="2200" dirty="0" smtClean="0"/>
              <a:t>   </a:t>
            </a:r>
            <a:r>
              <a:rPr lang="en-US" altLang="zh-CN" sz="2200" dirty="0" err="1" smtClean="0"/>
              <a:t>int</a:t>
            </a:r>
            <a:r>
              <a:rPr lang="en-US" altLang="zh-CN" sz="2200" dirty="0" smtClean="0"/>
              <a:t> *q=g();</a:t>
            </a:r>
          </a:p>
          <a:p>
            <a:pPr lvl="1" algn="just" eaLnBrk="1" hangingPunct="1">
              <a:lnSpc>
                <a:spcPct val="90000"/>
              </a:lnSpc>
              <a:buFontTx/>
              <a:buNone/>
              <a:defRPr/>
            </a:pPr>
            <a:r>
              <a:rPr lang="en-US" altLang="zh-CN" sz="2200" dirty="0" smtClean="0"/>
              <a:t>	x=*p+*q;</a:t>
            </a:r>
          </a:p>
          <a:p>
            <a:pPr lvl="1" algn="just" eaLnBrk="1" hangingPunct="1">
              <a:lnSpc>
                <a:spcPct val="90000"/>
              </a:lnSpc>
              <a:buFontTx/>
              <a:buNone/>
              <a:defRPr/>
            </a:pPr>
            <a:r>
              <a:rPr lang="en-US" altLang="zh-CN" sz="2200" dirty="0" smtClean="0"/>
              <a:t>   </a:t>
            </a:r>
            <a:r>
              <a:rPr lang="en-US" altLang="zh-CN" sz="2200" dirty="0" err="1" smtClean="0"/>
              <a:t>cout</a:t>
            </a:r>
            <a:r>
              <a:rPr lang="en-US" altLang="zh-CN" sz="2200" dirty="0" smtClean="0"/>
              <a:t> &lt;&lt; x &lt;&lt; </a:t>
            </a:r>
            <a:r>
              <a:rPr lang="en-US" altLang="zh-CN" sz="2200" dirty="0" err="1" smtClean="0"/>
              <a:t>endl</a:t>
            </a:r>
            <a:r>
              <a:rPr lang="en-US" altLang="zh-CN" sz="2200" dirty="0" smtClean="0"/>
              <a:t>; //</a:t>
            </a:r>
            <a:r>
              <a:rPr lang="zh-CN" altLang="en-US" sz="2200" dirty="0" smtClean="0">
                <a:solidFill>
                  <a:srgbClr val="FFC000"/>
                </a:solidFill>
              </a:rPr>
              <a:t>输出什么？</a:t>
            </a:r>
          </a:p>
          <a:p>
            <a:pPr lvl="1" algn="just" eaLnBrk="1" hangingPunct="1">
              <a:lnSpc>
                <a:spcPct val="90000"/>
              </a:lnSpc>
              <a:buFontTx/>
              <a:buNone/>
              <a:defRPr/>
            </a:pPr>
            <a:r>
              <a:rPr lang="zh-CN" altLang="en-US" sz="2200" dirty="0" smtClean="0"/>
              <a:t>   </a:t>
            </a:r>
            <a:r>
              <a:rPr lang="en-US" altLang="zh-CN" sz="2200" dirty="0" smtClean="0"/>
              <a:t>return 0;</a:t>
            </a:r>
          </a:p>
          <a:p>
            <a:pPr lvl="1" algn="just" eaLnBrk="1" hangingPunct="1">
              <a:lnSpc>
                <a:spcPct val="90000"/>
              </a:lnSpc>
              <a:buFontTx/>
              <a:buNone/>
              <a:defRPr/>
            </a:pPr>
            <a:r>
              <a:rPr lang="en-US" altLang="zh-CN" sz="2200" dirty="0" smtClean="0"/>
              <a:t>}</a:t>
            </a:r>
          </a:p>
        </p:txBody>
      </p:sp>
      <p:sp>
        <p:nvSpPr>
          <p:cNvPr id="2" name="TextBox 1"/>
          <p:cNvSpPr txBox="1"/>
          <p:nvPr/>
        </p:nvSpPr>
        <p:spPr>
          <a:xfrm>
            <a:off x="5652120" y="5333146"/>
            <a:ext cx="367408" cy="400110"/>
          </a:xfrm>
          <a:prstGeom prst="rect">
            <a:avLst/>
          </a:prstGeom>
          <a:solidFill>
            <a:schemeClr val="bg2">
              <a:lumMod val="75000"/>
            </a:schemeClr>
          </a:solidFill>
        </p:spPr>
        <p:txBody>
          <a:bodyPr wrap="none" rtlCol="0">
            <a:spAutoFit/>
          </a:bodyPr>
          <a:lstStyle/>
          <a:p>
            <a:pPr algn="just"/>
            <a:r>
              <a:rPr lang="en-US" altLang="zh-CN" sz="2000" dirty="0" smtClean="0">
                <a:solidFill>
                  <a:srgbClr val="FFC000"/>
                </a:solidFill>
                <a:effectLst>
                  <a:outerShdw blurRad="38100" dist="38100" dir="2700000" algn="tl">
                    <a:srgbClr val="000000">
                      <a:alpha val="43137"/>
                    </a:srgbClr>
                  </a:outerShdw>
                </a:effectLst>
              </a:rPr>
              <a:t>2</a:t>
            </a:r>
            <a:endParaRPr lang="zh-CN" altLang="en-US" sz="2000" dirty="0">
              <a:solidFill>
                <a:srgbClr val="FFC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ChangeArrowheads="1"/>
          </p:cNvSpPr>
          <p:nvPr>
            <p:ph type="title"/>
          </p:nvPr>
        </p:nvSpPr>
        <p:spPr>
          <a:xfrm>
            <a:off x="457200" y="115888"/>
            <a:ext cx="8229600" cy="919162"/>
          </a:xfrm>
        </p:spPr>
        <p:txBody>
          <a:bodyPr/>
          <a:lstStyle/>
          <a:p>
            <a:pPr eaLnBrk="1" hangingPunct="1">
              <a:defRPr/>
            </a:pPr>
            <a:r>
              <a:rPr lang="zh-CN" altLang="en-US" smtClean="0"/>
              <a:t>指针与动态变量</a:t>
            </a:r>
          </a:p>
        </p:txBody>
      </p:sp>
      <p:sp>
        <p:nvSpPr>
          <p:cNvPr id="427011" name="Rectangle 3"/>
          <p:cNvSpPr>
            <a:spLocks noGrp="1" noChangeArrowheads="1"/>
          </p:cNvSpPr>
          <p:nvPr>
            <p:ph type="body" idx="1"/>
          </p:nvPr>
        </p:nvSpPr>
        <p:spPr>
          <a:xfrm>
            <a:off x="457200" y="1340768"/>
            <a:ext cx="8435975" cy="4997450"/>
          </a:xfrm>
        </p:spPr>
        <p:txBody>
          <a:bodyPr/>
          <a:lstStyle/>
          <a:p>
            <a:pPr eaLnBrk="1" hangingPunct="1">
              <a:defRPr/>
            </a:pPr>
            <a:r>
              <a:rPr lang="zh-CN" altLang="en-US" sz="2800" dirty="0" smtClean="0"/>
              <a:t>对输入的</a:t>
            </a:r>
            <a:r>
              <a:rPr lang="en-US" altLang="zh-CN" sz="2800" dirty="0" smtClean="0"/>
              <a:t>100</a:t>
            </a:r>
            <a:r>
              <a:rPr lang="zh-CN" altLang="en-US" sz="2800" dirty="0" smtClean="0"/>
              <a:t>个数进行排序：</a:t>
            </a:r>
          </a:p>
          <a:p>
            <a:pPr lvl="1" eaLnBrk="1" hangingPunct="1">
              <a:buFontTx/>
              <a:buNone/>
              <a:defRPr/>
            </a:pPr>
            <a:r>
              <a:rPr lang="en-US" altLang="zh-CN" sz="2400" dirty="0" err="1" smtClean="0"/>
              <a:t>int</a:t>
            </a:r>
            <a:r>
              <a:rPr lang="en-US" altLang="zh-CN" sz="2400" dirty="0" smtClean="0"/>
              <a:t> a[100];</a:t>
            </a:r>
          </a:p>
          <a:p>
            <a:pPr lvl="1" eaLnBrk="1" hangingPunct="1">
              <a:buFontTx/>
              <a:buNone/>
              <a:defRPr/>
            </a:pPr>
            <a:r>
              <a:rPr lang="en-US" altLang="zh-CN" sz="2400" dirty="0" smtClean="0"/>
              <a:t>for (</a:t>
            </a:r>
            <a:r>
              <a:rPr lang="en-US" altLang="zh-CN" sz="2400" dirty="0" err="1" smtClean="0"/>
              <a:t>int</a:t>
            </a:r>
            <a:r>
              <a:rPr lang="en-US" altLang="zh-CN" sz="2400" dirty="0" smtClean="0"/>
              <a:t> </a:t>
            </a:r>
            <a:r>
              <a:rPr lang="en-US" altLang="zh-CN" sz="2400" dirty="0" err="1" smtClean="0"/>
              <a:t>i</a:t>
            </a:r>
            <a:r>
              <a:rPr lang="en-US" altLang="zh-CN" sz="2400" dirty="0" smtClean="0"/>
              <a:t>=0; </a:t>
            </a:r>
            <a:r>
              <a:rPr lang="en-US" altLang="zh-CN" sz="2400" dirty="0" err="1" smtClean="0"/>
              <a:t>i</a:t>
            </a:r>
            <a:r>
              <a:rPr lang="en-US" altLang="zh-CN" sz="2400" dirty="0" smtClean="0"/>
              <a:t>&lt;100; </a:t>
            </a:r>
            <a:r>
              <a:rPr lang="en-US" altLang="zh-CN" sz="2400" dirty="0" err="1" smtClean="0"/>
              <a:t>i</a:t>
            </a:r>
            <a:r>
              <a:rPr lang="en-US" altLang="zh-CN" sz="2400" dirty="0" smtClean="0"/>
              <a:t>++) </a:t>
            </a:r>
            <a:r>
              <a:rPr lang="en-US" altLang="zh-CN" sz="2400" dirty="0" err="1" smtClean="0"/>
              <a:t>cin</a:t>
            </a:r>
            <a:r>
              <a:rPr lang="en-US" altLang="zh-CN" sz="2400" dirty="0" smtClean="0"/>
              <a:t> &gt;&gt; a[</a:t>
            </a:r>
            <a:r>
              <a:rPr lang="en-US" altLang="zh-CN" sz="2400" dirty="0" err="1" smtClean="0"/>
              <a:t>i</a:t>
            </a:r>
            <a:r>
              <a:rPr lang="en-US" altLang="zh-CN" sz="2400" dirty="0" smtClean="0"/>
              <a:t>];</a:t>
            </a:r>
          </a:p>
          <a:p>
            <a:pPr lvl="1" eaLnBrk="1" hangingPunct="1">
              <a:buFontTx/>
              <a:buNone/>
              <a:defRPr/>
            </a:pPr>
            <a:r>
              <a:rPr lang="en-US" altLang="zh-CN" sz="2400" dirty="0" smtClean="0"/>
              <a:t>sort(a,100);</a:t>
            </a:r>
          </a:p>
          <a:p>
            <a:pPr eaLnBrk="1" hangingPunct="1">
              <a:defRPr/>
            </a:pPr>
            <a:r>
              <a:rPr lang="zh-CN" altLang="en-US" sz="2800" dirty="0" smtClean="0"/>
              <a:t>对输入时指定的若干个数进行排序，下面的做法可行吗？</a:t>
            </a:r>
          </a:p>
          <a:p>
            <a:pPr lvl="1" eaLnBrk="1" hangingPunct="1">
              <a:buFontTx/>
              <a:buNone/>
              <a:defRPr/>
            </a:pPr>
            <a:r>
              <a:rPr lang="en-US" altLang="zh-CN" sz="2400" dirty="0" err="1" smtClean="0"/>
              <a:t>int</a:t>
            </a:r>
            <a:r>
              <a:rPr lang="en-US" altLang="zh-CN" sz="2400" dirty="0" smtClean="0"/>
              <a:t> n</a:t>
            </a:r>
            <a:r>
              <a:rPr lang="zh-CN" altLang="en-US" sz="2400" dirty="0" smtClean="0"/>
              <a:t>；</a:t>
            </a:r>
          </a:p>
          <a:p>
            <a:pPr lvl="1" eaLnBrk="1" hangingPunct="1">
              <a:buFontTx/>
              <a:buNone/>
              <a:defRPr/>
            </a:pPr>
            <a:r>
              <a:rPr lang="en-US" altLang="zh-CN" sz="2400" dirty="0" err="1" smtClean="0"/>
              <a:t>cin</a:t>
            </a:r>
            <a:r>
              <a:rPr lang="en-US" altLang="zh-CN" sz="2400" dirty="0" smtClean="0"/>
              <a:t> &gt;&gt; n; //</a:t>
            </a:r>
            <a:r>
              <a:rPr lang="zh-CN" altLang="en-US" sz="2400" dirty="0" smtClean="0"/>
              <a:t>数的个数</a:t>
            </a:r>
          </a:p>
          <a:p>
            <a:pPr lvl="1" eaLnBrk="1" hangingPunct="1">
              <a:buFontTx/>
              <a:buNone/>
              <a:defRPr/>
            </a:pPr>
            <a:r>
              <a:rPr lang="en-US" altLang="zh-CN" sz="2400" dirty="0" err="1" smtClean="0"/>
              <a:t>int</a:t>
            </a:r>
            <a:r>
              <a:rPr lang="en-US" altLang="zh-CN" sz="2400" dirty="0" smtClean="0"/>
              <a:t> a[</a:t>
            </a:r>
            <a:r>
              <a:rPr lang="en-US" altLang="zh-CN" sz="2400" dirty="0" smtClean="0">
                <a:solidFill>
                  <a:schemeClr val="folHlink"/>
                </a:solidFill>
              </a:rPr>
              <a:t>n</a:t>
            </a:r>
            <a:r>
              <a:rPr lang="en-US" altLang="zh-CN" sz="2400" dirty="0" smtClean="0"/>
              <a:t>]; //</a:t>
            </a:r>
            <a:r>
              <a:rPr lang="zh-CN" altLang="en-US" sz="2400" dirty="0" smtClean="0">
                <a:solidFill>
                  <a:schemeClr val="folHlink"/>
                </a:solidFill>
              </a:rPr>
              <a:t>？</a:t>
            </a:r>
          </a:p>
          <a:p>
            <a:pPr lvl="1" eaLnBrk="1" hangingPunct="1">
              <a:buFontTx/>
              <a:buNone/>
              <a:defRPr/>
            </a:pPr>
            <a:r>
              <a:rPr lang="en-US" altLang="zh-CN" sz="2400" dirty="0" smtClean="0"/>
              <a:t>for (</a:t>
            </a:r>
            <a:r>
              <a:rPr lang="en-US" altLang="zh-CN" sz="2400" dirty="0" err="1" smtClean="0"/>
              <a:t>int</a:t>
            </a:r>
            <a:r>
              <a:rPr lang="en-US" altLang="zh-CN" sz="2400" dirty="0" smtClean="0"/>
              <a:t> </a:t>
            </a:r>
            <a:r>
              <a:rPr lang="en-US" altLang="zh-CN" sz="2400" dirty="0" err="1" smtClean="0"/>
              <a:t>i</a:t>
            </a:r>
            <a:r>
              <a:rPr lang="en-US" altLang="zh-CN" sz="2400" dirty="0" smtClean="0"/>
              <a:t>=0; </a:t>
            </a:r>
            <a:r>
              <a:rPr lang="en-US" altLang="zh-CN" sz="2400" dirty="0" err="1" smtClean="0"/>
              <a:t>i</a:t>
            </a:r>
            <a:r>
              <a:rPr lang="en-US" altLang="zh-CN" sz="2400" dirty="0" smtClean="0"/>
              <a:t>&lt;n; </a:t>
            </a:r>
            <a:r>
              <a:rPr lang="en-US" altLang="zh-CN" sz="2400" dirty="0" err="1" smtClean="0"/>
              <a:t>i</a:t>
            </a:r>
            <a:r>
              <a:rPr lang="en-US" altLang="zh-CN" sz="2400" dirty="0" smtClean="0"/>
              <a:t>++) </a:t>
            </a:r>
            <a:r>
              <a:rPr lang="en-US" altLang="zh-CN" sz="2400" dirty="0" err="1" smtClean="0"/>
              <a:t>cin</a:t>
            </a:r>
            <a:r>
              <a:rPr lang="en-US" altLang="zh-CN" sz="2400" dirty="0" smtClean="0"/>
              <a:t> &gt;&gt; a[</a:t>
            </a:r>
            <a:r>
              <a:rPr lang="en-US" altLang="zh-CN" sz="2400" dirty="0" err="1" smtClean="0"/>
              <a:t>i</a:t>
            </a:r>
            <a:r>
              <a:rPr lang="en-US" altLang="zh-CN" sz="2400" dirty="0" smtClean="0"/>
              <a:t>];</a:t>
            </a:r>
          </a:p>
          <a:p>
            <a:pPr lvl="1" eaLnBrk="1" hangingPunct="1">
              <a:buFontTx/>
              <a:buNone/>
              <a:defRPr/>
            </a:pPr>
            <a:r>
              <a:rPr lang="en-US" altLang="zh-CN" sz="2400" dirty="0" smtClean="0"/>
              <a:t>sort(</a:t>
            </a:r>
            <a:r>
              <a:rPr lang="en-US" altLang="zh-CN" sz="2400" dirty="0" err="1" smtClean="0"/>
              <a:t>a,n</a:t>
            </a:r>
            <a:r>
              <a:rPr lang="en-US" altLang="zh-CN" sz="2400" dirty="0" smtClean="0"/>
              <a:t>);</a:t>
            </a:r>
          </a:p>
        </p:txBody>
      </p:sp>
      <p:sp>
        <p:nvSpPr>
          <p:cNvPr id="2" name="TextBox 1"/>
          <p:cNvSpPr txBox="1"/>
          <p:nvPr/>
        </p:nvSpPr>
        <p:spPr>
          <a:xfrm>
            <a:off x="2699792" y="4983559"/>
            <a:ext cx="1112805" cy="461665"/>
          </a:xfrm>
          <a:prstGeom prst="rect">
            <a:avLst/>
          </a:prstGeom>
          <a:solidFill>
            <a:srgbClr val="00366C"/>
          </a:solidFill>
        </p:spPr>
        <p:txBody>
          <a:bodyPr wrap="none" rtlCol="0">
            <a:spAutoFit/>
          </a:bodyPr>
          <a:lstStyle/>
          <a:p>
            <a:pPr algn="just"/>
            <a:r>
              <a:rPr lang="zh-CN" altLang="en-US" dirty="0" smtClean="0">
                <a:solidFill>
                  <a:srgbClr val="FFC000"/>
                </a:solidFill>
                <a:effectLst>
                  <a:outerShdw blurRad="38100" dist="38100" dir="2700000" algn="tl">
                    <a:srgbClr val="000000">
                      <a:alpha val="43137"/>
                    </a:srgbClr>
                  </a:outerShdw>
                </a:effectLst>
              </a:rPr>
              <a:t>不行！</a:t>
            </a:r>
            <a:endParaRPr lang="zh-CN" altLang="en-US" dirty="0">
              <a:solidFill>
                <a:srgbClr val="FFC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a:xfrm>
            <a:off x="685800" y="304800"/>
            <a:ext cx="7772400" cy="685800"/>
          </a:xfrm>
        </p:spPr>
        <p:txBody>
          <a:bodyPr/>
          <a:lstStyle/>
          <a:p>
            <a:pPr eaLnBrk="1" hangingPunct="1">
              <a:defRPr/>
            </a:pPr>
            <a:r>
              <a:rPr lang="zh-CN" altLang="en-US" smtClean="0"/>
              <a:t>动态变量 </a:t>
            </a:r>
          </a:p>
        </p:txBody>
      </p:sp>
      <p:sp>
        <p:nvSpPr>
          <p:cNvPr id="428035" name="Rectangle 3"/>
          <p:cNvSpPr>
            <a:spLocks noGrp="1" noChangeArrowheads="1"/>
          </p:cNvSpPr>
          <p:nvPr>
            <p:ph type="body" idx="1"/>
          </p:nvPr>
        </p:nvSpPr>
        <p:spPr>
          <a:xfrm>
            <a:off x="179388" y="1341438"/>
            <a:ext cx="8748712" cy="5255914"/>
          </a:xfrm>
        </p:spPr>
        <p:txBody>
          <a:bodyPr>
            <a:normAutofit fontScale="92500" lnSpcReduction="20000"/>
          </a:bodyPr>
          <a:lstStyle/>
          <a:p>
            <a:pPr eaLnBrk="1" hangingPunct="1">
              <a:lnSpc>
                <a:spcPct val="110000"/>
              </a:lnSpc>
              <a:defRPr/>
            </a:pPr>
            <a:r>
              <a:rPr lang="zh-CN" altLang="en-US" sz="2800" dirty="0" smtClean="0">
                <a:solidFill>
                  <a:schemeClr val="folHlink"/>
                </a:solidFill>
              </a:rPr>
              <a:t>动态变量</a:t>
            </a:r>
            <a:r>
              <a:rPr lang="zh-CN" altLang="en-US" sz="2800" dirty="0" smtClean="0"/>
              <a:t>是指在程序</a:t>
            </a:r>
            <a:r>
              <a:rPr lang="zh-CN" altLang="en-US" sz="2800" dirty="0" smtClean="0">
                <a:solidFill>
                  <a:srgbClr val="FFC000"/>
                </a:solidFill>
              </a:rPr>
              <a:t>运行</a:t>
            </a:r>
            <a:r>
              <a:rPr lang="zh-CN" altLang="en-US" sz="2800" dirty="0" smtClean="0"/>
              <a:t>中，由程序根据需要所创建的变量。例如：</a:t>
            </a:r>
          </a:p>
          <a:p>
            <a:pPr lvl="1" eaLnBrk="1" hangingPunct="1">
              <a:lnSpc>
                <a:spcPct val="110000"/>
              </a:lnSpc>
              <a:defRPr/>
            </a:pPr>
            <a:r>
              <a:rPr lang="en-US" altLang="zh-CN" sz="2400" dirty="0" err="1" smtClean="0"/>
              <a:t>int</a:t>
            </a:r>
            <a:r>
              <a:rPr lang="en-US" altLang="zh-CN" sz="2400" dirty="0" smtClean="0"/>
              <a:t> *p1;</a:t>
            </a:r>
          </a:p>
          <a:p>
            <a:pPr lvl="1" eaLnBrk="1" hangingPunct="1">
              <a:lnSpc>
                <a:spcPct val="110000"/>
              </a:lnSpc>
              <a:defRPr/>
            </a:pPr>
            <a:r>
              <a:rPr lang="en-US" altLang="zh-CN" sz="2400" dirty="0" smtClean="0"/>
              <a:t>p1 = </a:t>
            </a:r>
            <a:r>
              <a:rPr lang="en-US" altLang="zh-CN" sz="2400" dirty="0" smtClean="0">
                <a:solidFill>
                  <a:schemeClr val="folHlink"/>
                </a:solidFill>
              </a:rPr>
              <a:t>new </a:t>
            </a:r>
            <a:r>
              <a:rPr lang="en-US" altLang="zh-CN" sz="2400" dirty="0" err="1" smtClean="0">
                <a:solidFill>
                  <a:schemeClr val="folHlink"/>
                </a:solidFill>
              </a:rPr>
              <a:t>int</a:t>
            </a:r>
            <a:r>
              <a:rPr lang="en-US" altLang="zh-CN" sz="2400" dirty="0" smtClean="0"/>
              <a:t>; //</a:t>
            </a:r>
            <a:r>
              <a:rPr lang="zh-CN" altLang="en-US" sz="2400" dirty="0" smtClean="0"/>
              <a:t>创建了一个</a:t>
            </a:r>
            <a:r>
              <a:rPr lang="en-US" altLang="zh-CN" sz="2400" dirty="0" err="1" smtClean="0"/>
              <a:t>int</a:t>
            </a:r>
            <a:r>
              <a:rPr lang="zh-CN" altLang="en-US" sz="2400" dirty="0" smtClean="0"/>
              <a:t>型动态变量，</a:t>
            </a:r>
            <a:r>
              <a:rPr lang="en-US" altLang="zh-CN" sz="2400" dirty="0" smtClean="0"/>
              <a:t>p1</a:t>
            </a:r>
            <a:r>
              <a:rPr lang="zh-CN" altLang="en-US" sz="2400" dirty="0" smtClean="0"/>
              <a:t>指向之。</a:t>
            </a:r>
          </a:p>
          <a:p>
            <a:pPr lvl="1" eaLnBrk="1" hangingPunct="1">
              <a:lnSpc>
                <a:spcPct val="110000"/>
              </a:lnSpc>
              <a:buFontTx/>
              <a:buNone/>
              <a:defRPr/>
            </a:pPr>
            <a:r>
              <a:rPr lang="zh-CN" altLang="en-US" sz="2400" dirty="0" smtClean="0"/>
              <a:t>或</a:t>
            </a:r>
          </a:p>
          <a:p>
            <a:pPr lvl="1" eaLnBrk="1" hangingPunct="1">
              <a:lnSpc>
                <a:spcPct val="110000"/>
              </a:lnSpc>
              <a:defRPr/>
            </a:pPr>
            <a:r>
              <a:rPr lang="en-US" altLang="zh-CN" sz="2400" dirty="0" smtClean="0"/>
              <a:t>p1 = (</a:t>
            </a:r>
            <a:r>
              <a:rPr lang="en-US" altLang="zh-CN" sz="2400" dirty="0" err="1" smtClean="0"/>
              <a:t>int</a:t>
            </a:r>
            <a:r>
              <a:rPr lang="en-US" altLang="zh-CN" sz="2400" dirty="0" smtClean="0"/>
              <a:t> *)</a:t>
            </a:r>
            <a:r>
              <a:rPr lang="en-US" altLang="zh-CN" sz="2400" dirty="0" err="1" smtClean="0">
                <a:solidFill>
                  <a:srgbClr val="FFC000"/>
                </a:solidFill>
              </a:rPr>
              <a:t>malloc</a:t>
            </a:r>
            <a:r>
              <a:rPr lang="en-US" altLang="zh-CN" sz="2400" dirty="0" smtClean="0"/>
              <a:t>(</a:t>
            </a:r>
            <a:r>
              <a:rPr lang="en-US" altLang="zh-CN" sz="2400" dirty="0" err="1" smtClean="0"/>
              <a:t>sizeof</a:t>
            </a:r>
            <a:r>
              <a:rPr lang="en-US" altLang="zh-CN" sz="2400" dirty="0" smtClean="0"/>
              <a:t>(</a:t>
            </a:r>
            <a:r>
              <a:rPr lang="en-US" altLang="zh-CN" sz="2400" dirty="0" err="1" smtClean="0"/>
              <a:t>int</a:t>
            </a:r>
            <a:r>
              <a:rPr lang="en-US" altLang="zh-CN" sz="2400" dirty="0" smtClean="0"/>
              <a:t>)); </a:t>
            </a:r>
            <a:r>
              <a:rPr lang="en-US" altLang="zh-CN" sz="2000" dirty="0" smtClean="0"/>
              <a:t>//#include &lt;</a:t>
            </a:r>
            <a:r>
              <a:rPr lang="en-US" altLang="zh-CN" sz="2000" dirty="0" err="1" smtClean="0"/>
              <a:t>cstdlib</a:t>
            </a:r>
            <a:r>
              <a:rPr lang="en-US" altLang="zh-CN" sz="2000" dirty="0" smtClean="0"/>
              <a:t>&gt;</a:t>
            </a:r>
          </a:p>
          <a:p>
            <a:pPr eaLnBrk="1" hangingPunct="1">
              <a:lnSpc>
                <a:spcPct val="110000"/>
              </a:lnSpc>
              <a:defRPr/>
            </a:pPr>
            <a:r>
              <a:rPr lang="zh-CN" altLang="en-US" sz="2800" dirty="0" smtClean="0"/>
              <a:t>再例如：</a:t>
            </a:r>
          </a:p>
          <a:p>
            <a:pPr lvl="1" eaLnBrk="1" hangingPunct="1">
              <a:lnSpc>
                <a:spcPct val="110000"/>
              </a:lnSpc>
              <a:defRPr/>
            </a:pPr>
            <a:r>
              <a:rPr lang="en-US" altLang="zh-CN" sz="2400" dirty="0" err="1"/>
              <a:t>int</a:t>
            </a:r>
            <a:r>
              <a:rPr lang="en-US" altLang="zh-CN" sz="2400" dirty="0"/>
              <a:t> </a:t>
            </a:r>
            <a:r>
              <a:rPr lang="en-US" altLang="zh-CN" sz="2400" dirty="0" smtClean="0"/>
              <a:t>*p2;</a:t>
            </a:r>
            <a:endParaRPr lang="en-US" altLang="zh-CN" sz="2400" dirty="0"/>
          </a:p>
          <a:p>
            <a:pPr lvl="1" eaLnBrk="1" hangingPunct="1">
              <a:lnSpc>
                <a:spcPct val="110000"/>
              </a:lnSpc>
              <a:defRPr/>
            </a:pPr>
            <a:r>
              <a:rPr lang="en-US" altLang="zh-CN" sz="2400" dirty="0" smtClean="0"/>
              <a:t>p2 = </a:t>
            </a:r>
            <a:r>
              <a:rPr lang="en-US" altLang="zh-CN" sz="2400" dirty="0" smtClean="0">
                <a:solidFill>
                  <a:schemeClr val="folHlink"/>
                </a:solidFill>
              </a:rPr>
              <a:t>new </a:t>
            </a:r>
            <a:r>
              <a:rPr lang="en-US" altLang="zh-CN" sz="2400" dirty="0" err="1" smtClean="0">
                <a:solidFill>
                  <a:schemeClr val="folHlink"/>
                </a:solidFill>
              </a:rPr>
              <a:t>int</a:t>
            </a:r>
            <a:r>
              <a:rPr lang="en-US" altLang="zh-CN" sz="2400" dirty="0" smtClean="0">
                <a:solidFill>
                  <a:schemeClr val="folHlink"/>
                </a:solidFill>
              </a:rPr>
              <a:t>[n]</a:t>
            </a:r>
            <a:r>
              <a:rPr lang="en-US" altLang="zh-CN" sz="2400" dirty="0" smtClean="0"/>
              <a:t>; //</a:t>
            </a:r>
            <a:r>
              <a:rPr lang="zh-CN" altLang="en-US" sz="2400" dirty="0" smtClean="0"/>
              <a:t>创建了一个由</a:t>
            </a:r>
            <a:r>
              <a:rPr lang="en-US" altLang="zh-CN" sz="2400" dirty="0" smtClean="0"/>
              <a:t>n</a:t>
            </a:r>
            <a:r>
              <a:rPr lang="zh-CN" altLang="en-US" sz="2400" dirty="0" smtClean="0"/>
              <a:t>（</a:t>
            </a:r>
            <a:r>
              <a:rPr lang="en-US" altLang="zh-CN" sz="2400" dirty="0" smtClean="0"/>
              <a:t>n</a:t>
            </a:r>
            <a:r>
              <a:rPr lang="zh-CN" altLang="en-US" sz="2400" dirty="0" smtClean="0"/>
              <a:t>可以是</a:t>
            </a:r>
            <a:r>
              <a:rPr lang="zh-CN" altLang="en-US" sz="2400" dirty="0" smtClean="0">
                <a:solidFill>
                  <a:schemeClr val="folHlink"/>
                </a:solidFill>
              </a:rPr>
              <a:t>变量</a:t>
            </a:r>
            <a:r>
              <a:rPr lang="zh-CN" altLang="en-US" sz="2400" dirty="0" smtClean="0"/>
              <a:t>）个</a:t>
            </a:r>
          </a:p>
          <a:p>
            <a:pPr lvl="1" eaLnBrk="1" hangingPunct="1">
              <a:lnSpc>
                <a:spcPct val="110000"/>
              </a:lnSpc>
              <a:buFontTx/>
              <a:buNone/>
              <a:defRPr/>
            </a:pPr>
            <a:r>
              <a:rPr lang="zh-CN" altLang="en-US" sz="2400" dirty="0" smtClean="0"/>
              <a:t>				    </a:t>
            </a:r>
            <a:r>
              <a:rPr lang="en-US" altLang="zh-CN" sz="2400" dirty="0" smtClean="0"/>
              <a:t>//</a:t>
            </a:r>
            <a:r>
              <a:rPr lang="en-US" altLang="zh-CN" sz="2400" dirty="0" err="1" smtClean="0"/>
              <a:t>int</a:t>
            </a:r>
            <a:r>
              <a:rPr lang="zh-CN" altLang="en-US" sz="2400" dirty="0" smtClean="0"/>
              <a:t>型元素所构成的动态数组变量，</a:t>
            </a:r>
          </a:p>
          <a:p>
            <a:pPr lvl="1" eaLnBrk="1" hangingPunct="1">
              <a:lnSpc>
                <a:spcPct val="110000"/>
              </a:lnSpc>
              <a:buFontTx/>
              <a:buNone/>
              <a:defRPr/>
            </a:pPr>
            <a:r>
              <a:rPr lang="zh-CN" altLang="en-US" sz="2400" dirty="0" smtClean="0"/>
              <a:t>			            </a:t>
            </a:r>
            <a:r>
              <a:rPr lang="en-US" altLang="zh-CN" sz="2400" dirty="0" smtClean="0"/>
              <a:t>//p2</a:t>
            </a:r>
            <a:r>
              <a:rPr lang="zh-CN" altLang="en-US" sz="2400" dirty="0" smtClean="0"/>
              <a:t>指向其第一个元素。</a:t>
            </a:r>
          </a:p>
          <a:p>
            <a:pPr lvl="1" eaLnBrk="1" hangingPunct="1">
              <a:lnSpc>
                <a:spcPct val="110000"/>
              </a:lnSpc>
              <a:buFontTx/>
              <a:buNone/>
              <a:defRPr/>
            </a:pPr>
            <a:r>
              <a:rPr lang="zh-CN" altLang="en-US" sz="2400" dirty="0" smtClean="0"/>
              <a:t>或</a:t>
            </a:r>
          </a:p>
          <a:p>
            <a:pPr lvl="1" eaLnBrk="1" hangingPunct="1">
              <a:lnSpc>
                <a:spcPct val="110000"/>
              </a:lnSpc>
              <a:defRPr/>
            </a:pPr>
            <a:r>
              <a:rPr lang="en-US" altLang="zh-CN" sz="2400" dirty="0" smtClean="0"/>
              <a:t>p2 = (</a:t>
            </a:r>
            <a:r>
              <a:rPr lang="en-US" altLang="zh-CN" sz="2400" dirty="0" err="1" smtClean="0"/>
              <a:t>int</a:t>
            </a:r>
            <a:r>
              <a:rPr lang="en-US" altLang="zh-CN" sz="2400" dirty="0" smtClean="0"/>
              <a:t> *)</a:t>
            </a:r>
            <a:r>
              <a:rPr lang="en-US" altLang="zh-CN" sz="2400" dirty="0" err="1" smtClean="0">
                <a:solidFill>
                  <a:srgbClr val="FFC000"/>
                </a:solidFill>
              </a:rPr>
              <a:t>malloc</a:t>
            </a:r>
            <a:r>
              <a:rPr lang="en-US" altLang="zh-CN" sz="2400" dirty="0" smtClean="0"/>
              <a:t>(</a:t>
            </a:r>
            <a:r>
              <a:rPr lang="en-US" altLang="zh-CN" sz="2400" dirty="0" err="1" smtClean="0"/>
              <a:t>sizeof</a:t>
            </a:r>
            <a:r>
              <a:rPr lang="en-US" altLang="zh-CN" sz="2400" dirty="0" smtClean="0"/>
              <a:t>(</a:t>
            </a:r>
            <a:r>
              <a:rPr lang="en-US" altLang="zh-CN" sz="2400" dirty="0" err="1" smtClean="0"/>
              <a:t>int</a:t>
            </a:r>
            <a:r>
              <a:rPr lang="en-US" altLang="zh-CN" sz="2400" dirty="0" smtClean="0"/>
              <a:t>)*n);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2"/>
          <p:cNvSpPr>
            <a:spLocks noGrp="1" noChangeArrowheads="1"/>
          </p:cNvSpPr>
          <p:nvPr>
            <p:ph type="title"/>
          </p:nvPr>
        </p:nvSpPr>
        <p:spPr>
          <a:xfrm>
            <a:off x="457200" y="44624"/>
            <a:ext cx="8229600" cy="1139825"/>
          </a:xfrm>
        </p:spPr>
        <p:txBody>
          <a:bodyPr/>
          <a:lstStyle/>
          <a:p>
            <a:pPr eaLnBrk="1" hangingPunct="1">
              <a:defRPr/>
            </a:pPr>
            <a:r>
              <a:rPr lang="zh-CN" altLang="en-US" dirty="0" smtClean="0"/>
              <a:t>通过指针访问动态变量</a:t>
            </a:r>
            <a:endParaRPr lang="zh-CN" altLang="zh-CN" dirty="0" smtClean="0"/>
          </a:p>
        </p:txBody>
      </p:sp>
      <p:sp>
        <p:nvSpPr>
          <p:cNvPr id="429059" name="Rectangle 3"/>
          <p:cNvSpPr>
            <a:spLocks noGrp="1" noChangeArrowheads="1"/>
          </p:cNvSpPr>
          <p:nvPr>
            <p:ph type="body" idx="1"/>
          </p:nvPr>
        </p:nvSpPr>
        <p:spPr>
          <a:xfrm>
            <a:off x="457200" y="1268760"/>
            <a:ext cx="8229600" cy="5328592"/>
          </a:xfrm>
        </p:spPr>
        <p:txBody>
          <a:bodyPr>
            <a:normAutofit fontScale="92500"/>
          </a:bodyPr>
          <a:lstStyle/>
          <a:p>
            <a:pPr eaLnBrk="1" hangingPunct="1">
              <a:lnSpc>
                <a:spcPct val="120000"/>
              </a:lnSpc>
              <a:defRPr/>
            </a:pPr>
            <a:r>
              <a:rPr lang="zh-CN" altLang="en-US" dirty="0" smtClean="0">
                <a:solidFill>
                  <a:srgbClr val="FFC000"/>
                </a:solidFill>
              </a:rPr>
              <a:t>动态变量没有名字</a:t>
            </a:r>
            <a:r>
              <a:rPr lang="zh-CN" altLang="en-US" dirty="0" smtClean="0"/>
              <a:t>！对动态变量的访问需要通过指向动态变量的指针变量来进行（</a:t>
            </a:r>
            <a:r>
              <a:rPr lang="zh-CN" altLang="en-US" dirty="0" smtClean="0">
                <a:solidFill>
                  <a:schemeClr val="folHlink"/>
                </a:solidFill>
              </a:rPr>
              <a:t>间接访问</a:t>
            </a:r>
            <a:r>
              <a:rPr lang="zh-CN" altLang="en-US" dirty="0" smtClean="0"/>
              <a:t>）。例如：</a:t>
            </a:r>
          </a:p>
          <a:p>
            <a:pPr marL="625475" lvl="1" eaLnBrk="1" hangingPunct="1">
              <a:lnSpc>
                <a:spcPct val="120000"/>
              </a:lnSpc>
              <a:buFontTx/>
              <a:buNone/>
              <a:defRPr/>
            </a:pPr>
            <a:r>
              <a:rPr lang="en-US" altLang="zh-CN" dirty="0" err="1" smtClean="0"/>
              <a:t>int</a:t>
            </a:r>
            <a:r>
              <a:rPr lang="en-US" altLang="zh-CN" dirty="0" smtClean="0"/>
              <a:t> *p,*q;</a:t>
            </a:r>
          </a:p>
          <a:p>
            <a:pPr marL="625475" lvl="1" eaLnBrk="1" hangingPunct="1">
              <a:lnSpc>
                <a:spcPct val="120000"/>
              </a:lnSpc>
              <a:buFontTx/>
              <a:buNone/>
              <a:defRPr/>
            </a:pPr>
            <a:r>
              <a:rPr lang="en-US" altLang="zh-CN" dirty="0" smtClean="0"/>
              <a:t>p = </a:t>
            </a:r>
            <a:r>
              <a:rPr lang="en-US" altLang="zh-CN" dirty="0" smtClean="0">
                <a:solidFill>
                  <a:schemeClr val="folHlink"/>
                </a:solidFill>
              </a:rPr>
              <a:t>new </a:t>
            </a:r>
            <a:r>
              <a:rPr lang="en-US" altLang="zh-CN" dirty="0" err="1" smtClean="0">
                <a:solidFill>
                  <a:schemeClr val="folHlink"/>
                </a:solidFill>
              </a:rPr>
              <a:t>int</a:t>
            </a:r>
            <a:r>
              <a:rPr lang="en-US" altLang="zh-CN" dirty="0" smtClean="0"/>
              <a:t>;</a:t>
            </a:r>
          </a:p>
          <a:p>
            <a:pPr marL="625475" lvl="1" eaLnBrk="1" hangingPunct="1">
              <a:lnSpc>
                <a:spcPct val="120000"/>
              </a:lnSpc>
              <a:buFontTx/>
              <a:buNone/>
              <a:defRPr/>
            </a:pPr>
            <a:r>
              <a:rPr lang="en-US" altLang="zh-CN" dirty="0" smtClean="0"/>
              <a:t>...</a:t>
            </a:r>
            <a:r>
              <a:rPr lang="en-US" altLang="zh-CN" dirty="0" smtClean="0">
                <a:solidFill>
                  <a:schemeClr val="folHlink"/>
                </a:solidFill>
              </a:rPr>
              <a:t>*p</a:t>
            </a:r>
            <a:r>
              <a:rPr lang="en-US" altLang="zh-CN" dirty="0" smtClean="0"/>
              <a:t>... //</a:t>
            </a:r>
            <a:r>
              <a:rPr lang="zh-CN" altLang="en-US" dirty="0" smtClean="0"/>
              <a:t>访问</a:t>
            </a:r>
            <a:r>
              <a:rPr lang="en-US" altLang="zh-CN" dirty="0" smtClean="0"/>
              <a:t>p</a:t>
            </a:r>
            <a:r>
              <a:rPr lang="zh-CN" altLang="en-US" dirty="0" smtClean="0"/>
              <a:t>指向的</a:t>
            </a:r>
            <a:r>
              <a:rPr lang="en-US" altLang="zh-CN" dirty="0" err="1" smtClean="0"/>
              <a:t>int</a:t>
            </a:r>
            <a:r>
              <a:rPr lang="zh-CN" altLang="en-US" dirty="0" smtClean="0"/>
              <a:t>型动态变量</a:t>
            </a:r>
          </a:p>
          <a:p>
            <a:pPr marL="625475" lvl="1" eaLnBrk="1" hangingPunct="1">
              <a:lnSpc>
                <a:spcPct val="120000"/>
              </a:lnSpc>
              <a:buFontTx/>
              <a:buNone/>
              <a:defRPr/>
            </a:pPr>
            <a:r>
              <a:rPr lang="en-US" altLang="zh-CN" dirty="0" smtClean="0"/>
              <a:t>q = </a:t>
            </a:r>
            <a:r>
              <a:rPr lang="en-US" altLang="zh-CN" dirty="0" smtClean="0">
                <a:solidFill>
                  <a:schemeClr val="folHlink"/>
                </a:solidFill>
              </a:rPr>
              <a:t>new </a:t>
            </a:r>
            <a:r>
              <a:rPr lang="en-US" altLang="zh-CN" dirty="0" err="1" smtClean="0">
                <a:solidFill>
                  <a:schemeClr val="folHlink"/>
                </a:solidFill>
              </a:rPr>
              <a:t>int</a:t>
            </a:r>
            <a:r>
              <a:rPr lang="en-US" altLang="zh-CN" dirty="0" smtClean="0">
                <a:solidFill>
                  <a:schemeClr val="folHlink"/>
                </a:solidFill>
              </a:rPr>
              <a:t>[n]</a:t>
            </a:r>
            <a:r>
              <a:rPr lang="en-US" altLang="zh-CN" dirty="0" smtClean="0"/>
              <a:t>;</a:t>
            </a:r>
          </a:p>
          <a:p>
            <a:pPr marL="625475" lvl="1" eaLnBrk="1" hangingPunct="1">
              <a:lnSpc>
                <a:spcPct val="120000"/>
              </a:lnSpc>
              <a:buFontTx/>
              <a:buNone/>
              <a:defRPr/>
            </a:pPr>
            <a:r>
              <a:rPr lang="en-US" altLang="zh-CN" dirty="0"/>
              <a:t>... </a:t>
            </a:r>
            <a:r>
              <a:rPr lang="en-US" altLang="zh-CN" dirty="0">
                <a:solidFill>
                  <a:schemeClr val="folHlink"/>
                </a:solidFill>
              </a:rPr>
              <a:t>*(</a:t>
            </a:r>
            <a:r>
              <a:rPr lang="en-US" altLang="zh-CN" dirty="0" err="1">
                <a:solidFill>
                  <a:schemeClr val="folHlink"/>
                </a:solidFill>
              </a:rPr>
              <a:t>q+i</a:t>
            </a:r>
            <a:r>
              <a:rPr lang="en-US" altLang="zh-CN" dirty="0" smtClean="0">
                <a:solidFill>
                  <a:schemeClr val="folHlink"/>
                </a:solidFill>
              </a:rPr>
              <a:t>)</a:t>
            </a:r>
            <a:r>
              <a:rPr lang="en-US" altLang="zh-CN" dirty="0" smtClean="0">
                <a:solidFill>
                  <a:srgbClr val="FFC000"/>
                </a:solidFill>
              </a:rPr>
              <a:t> </a:t>
            </a:r>
            <a:r>
              <a:rPr lang="en-US" altLang="zh-CN" dirty="0" smtClean="0"/>
              <a:t>... //</a:t>
            </a:r>
            <a:r>
              <a:rPr lang="zh-CN" altLang="en-US" dirty="0" smtClean="0"/>
              <a:t>访问</a:t>
            </a:r>
            <a:r>
              <a:rPr lang="en-US" altLang="zh-CN" dirty="0" smtClean="0"/>
              <a:t>q</a:t>
            </a:r>
            <a:r>
              <a:rPr lang="zh-CN" altLang="en-US" dirty="0" smtClean="0"/>
              <a:t>指向的</a:t>
            </a:r>
            <a:r>
              <a:rPr lang="zh-CN" altLang="en-US" dirty="0"/>
              <a:t>动态</a:t>
            </a:r>
            <a:r>
              <a:rPr lang="zh-CN" altLang="en-US" dirty="0" smtClean="0"/>
              <a:t>数组的第</a:t>
            </a:r>
            <a:r>
              <a:rPr lang="en-US" altLang="zh-CN" dirty="0" err="1" smtClean="0"/>
              <a:t>i</a:t>
            </a:r>
            <a:r>
              <a:rPr lang="zh-CN" altLang="en-US" dirty="0" smtClean="0"/>
              <a:t>个</a:t>
            </a:r>
            <a:r>
              <a:rPr lang="zh-CN" altLang="en-US" dirty="0"/>
              <a:t>元素</a:t>
            </a:r>
            <a:endParaRPr lang="zh-CN" altLang="en-US" dirty="0" smtClean="0"/>
          </a:p>
          <a:p>
            <a:pPr marL="625475" lvl="1" eaLnBrk="1" hangingPunct="1">
              <a:lnSpc>
                <a:spcPct val="120000"/>
              </a:lnSpc>
              <a:buFontTx/>
              <a:buNone/>
              <a:defRPr/>
            </a:pPr>
            <a:r>
              <a:rPr lang="zh-CN" altLang="en-US" dirty="0" smtClean="0"/>
              <a:t>			  </a:t>
            </a:r>
            <a:r>
              <a:rPr lang="en-US" altLang="zh-CN" dirty="0" smtClean="0"/>
              <a:t>//</a:t>
            </a:r>
            <a:r>
              <a:rPr lang="zh-CN" altLang="en-US" dirty="0" smtClean="0"/>
              <a:t>或</a:t>
            </a:r>
            <a:r>
              <a:rPr lang="zh-CN" altLang="en-US" dirty="0"/>
              <a:t>直接</a:t>
            </a:r>
            <a:r>
              <a:rPr lang="zh-CN" altLang="en-US" dirty="0" smtClean="0"/>
              <a:t>写成：</a:t>
            </a:r>
            <a:r>
              <a:rPr lang="en-US" altLang="zh-CN" dirty="0" smtClean="0"/>
              <a:t>...</a:t>
            </a:r>
            <a:r>
              <a:rPr lang="en-US" altLang="zh-CN" dirty="0">
                <a:solidFill>
                  <a:srgbClr val="FFC000"/>
                </a:solidFill>
              </a:rPr>
              <a:t> q[</a:t>
            </a:r>
            <a:r>
              <a:rPr lang="en-US" altLang="zh-CN" dirty="0" err="1">
                <a:solidFill>
                  <a:srgbClr val="FFC000"/>
                </a:solidFill>
              </a:rPr>
              <a:t>i</a:t>
            </a:r>
            <a:r>
              <a:rPr lang="en-US" altLang="zh-CN" dirty="0">
                <a:solidFill>
                  <a:srgbClr val="FFC000"/>
                </a:solidFill>
              </a:rPr>
              <a:t>]</a:t>
            </a:r>
            <a:r>
              <a:rPr lang="en-US" altLang="zh-CN" dirty="0" smtClean="0"/>
              <a:t> ...</a:t>
            </a:r>
          </a:p>
          <a:p>
            <a:pPr lvl="1" eaLnBrk="1" hangingPunct="1">
              <a:buFontTx/>
              <a:buNone/>
              <a:defRPr/>
            </a:pPr>
            <a:endParaRPr lang="en-US" altLang="zh-CN" dirty="0" smtClean="0"/>
          </a:p>
          <a:p>
            <a:pPr lvl="1" eaLnBrk="1" hangingPunct="1">
              <a:buFontTx/>
              <a:buNone/>
              <a:defRPr/>
            </a:pPr>
            <a:endParaRPr lang="zh-CN"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Grp="1" noChangeArrowheads="1"/>
          </p:cNvSpPr>
          <p:nvPr>
            <p:ph type="title"/>
          </p:nvPr>
        </p:nvSpPr>
        <p:spPr>
          <a:xfrm>
            <a:off x="457200" y="44450"/>
            <a:ext cx="8229600" cy="1139825"/>
          </a:xfrm>
        </p:spPr>
        <p:txBody>
          <a:bodyPr/>
          <a:lstStyle/>
          <a:p>
            <a:pPr eaLnBrk="1" hangingPunct="1">
              <a:defRPr/>
            </a:pPr>
            <a:r>
              <a:rPr lang="zh-CN" altLang="en-US" smtClean="0"/>
              <a:t>指针类型的定义</a:t>
            </a:r>
          </a:p>
        </p:txBody>
      </p:sp>
      <p:sp>
        <p:nvSpPr>
          <p:cNvPr id="399363" name="Rectangle 3"/>
          <p:cNvSpPr>
            <a:spLocks noGrp="1" noChangeArrowheads="1"/>
          </p:cNvSpPr>
          <p:nvPr>
            <p:ph type="body" idx="1"/>
          </p:nvPr>
        </p:nvSpPr>
        <p:spPr>
          <a:xfrm>
            <a:off x="457200" y="1412875"/>
            <a:ext cx="8229600" cy="5257800"/>
          </a:xfrm>
        </p:spPr>
        <p:txBody>
          <a:bodyPr/>
          <a:lstStyle/>
          <a:p>
            <a:pPr eaLnBrk="1" hangingPunct="1">
              <a:defRPr/>
            </a:pPr>
            <a:r>
              <a:rPr lang="zh-CN" altLang="en-US" dirty="0" smtClean="0"/>
              <a:t>指针类型的定义格式为：</a:t>
            </a:r>
          </a:p>
          <a:p>
            <a:pPr lvl="1" eaLnBrk="1" hangingPunct="1">
              <a:buFontTx/>
              <a:buNone/>
              <a:defRPr/>
            </a:pPr>
            <a:r>
              <a:rPr lang="en-US" altLang="zh-CN" dirty="0" err="1" smtClean="0"/>
              <a:t>typedef</a:t>
            </a:r>
            <a:r>
              <a:rPr lang="en-US" altLang="zh-CN" dirty="0" smtClean="0"/>
              <a:t> &lt;</a:t>
            </a:r>
            <a:r>
              <a:rPr lang="zh-CN" altLang="en-US" dirty="0" smtClean="0"/>
              <a:t>类型</a:t>
            </a:r>
            <a:r>
              <a:rPr lang="en-US" altLang="zh-CN" dirty="0" smtClean="0"/>
              <a:t>&gt; *&lt;</a:t>
            </a:r>
            <a:r>
              <a:rPr lang="zh-CN" altLang="en-US" dirty="0" smtClean="0"/>
              <a:t>指针类型名</a:t>
            </a:r>
            <a:r>
              <a:rPr lang="en-US" altLang="zh-CN" dirty="0" smtClean="0"/>
              <a:t>&gt;;</a:t>
            </a:r>
          </a:p>
          <a:p>
            <a:pPr lvl="1" eaLnBrk="1" hangingPunct="1">
              <a:defRPr/>
            </a:pPr>
            <a:r>
              <a:rPr lang="zh-CN" altLang="en-US" dirty="0" smtClean="0"/>
              <a:t>其中，</a:t>
            </a:r>
            <a:r>
              <a:rPr lang="en-US" altLang="zh-CN" dirty="0" smtClean="0"/>
              <a:t>&lt;</a:t>
            </a:r>
            <a:r>
              <a:rPr lang="zh-CN" altLang="en-US" dirty="0" smtClean="0"/>
              <a:t>指针类型名</a:t>
            </a:r>
            <a:r>
              <a:rPr lang="en-US" altLang="zh-CN" dirty="0" smtClean="0"/>
              <a:t>&gt;</a:t>
            </a:r>
            <a:r>
              <a:rPr lang="zh-CN" altLang="en-US" dirty="0" smtClean="0"/>
              <a:t>表示一个指针类型，其值集为</a:t>
            </a:r>
            <a:r>
              <a:rPr lang="en-US" altLang="zh-CN" dirty="0" smtClean="0"/>
              <a:t>&lt;</a:t>
            </a:r>
            <a:r>
              <a:rPr lang="zh-CN" altLang="en-US" dirty="0" smtClean="0"/>
              <a:t>类型</a:t>
            </a:r>
            <a:r>
              <a:rPr lang="en-US" altLang="zh-CN" dirty="0" smtClean="0"/>
              <a:t>&gt;</a:t>
            </a:r>
            <a:r>
              <a:rPr lang="zh-CN" altLang="en-US" dirty="0" smtClean="0"/>
              <a:t>所表示的数据的地址。</a:t>
            </a:r>
            <a:endParaRPr lang="en-US" altLang="zh-CN" dirty="0" smtClean="0"/>
          </a:p>
          <a:p>
            <a:pPr eaLnBrk="1" hangingPunct="1">
              <a:defRPr/>
            </a:pPr>
            <a:r>
              <a:rPr lang="zh-CN" altLang="en-US" dirty="0" smtClean="0"/>
              <a:t>例如，下面</a:t>
            </a:r>
            <a:r>
              <a:rPr lang="zh-CN" altLang="en-US" dirty="0"/>
              <a:t>定义了一个指针类型</a:t>
            </a:r>
            <a:r>
              <a:rPr lang="en-US" altLang="zh-CN" dirty="0"/>
              <a:t>Pointer</a:t>
            </a:r>
            <a:r>
              <a:rPr lang="zh-CN" altLang="en-US" dirty="0"/>
              <a:t>，其值集为所有</a:t>
            </a:r>
            <a:r>
              <a:rPr lang="en-US" altLang="zh-CN" dirty="0" err="1"/>
              <a:t>int</a:t>
            </a:r>
            <a:r>
              <a:rPr lang="zh-CN" altLang="en-US" dirty="0"/>
              <a:t>变量的地址。</a:t>
            </a:r>
            <a:endParaRPr lang="zh-CN" altLang="en-US" dirty="0" smtClean="0"/>
          </a:p>
          <a:p>
            <a:pPr lvl="1" eaLnBrk="1" hangingPunct="1">
              <a:buFontTx/>
              <a:buNone/>
              <a:defRPr/>
            </a:pPr>
            <a:r>
              <a:rPr lang="en-US" altLang="zh-CN" dirty="0" err="1" smtClean="0"/>
              <a:t>typedef</a:t>
            </a:r>
            <a:r>
              <a:rPr lang="en-US" altLang="zh-CN" dirty="0" smtClean="0"/>
              <a:t> </a:t>
            </a:r>
            <a:r>
              <a:rPr lang="en-US" altLang="zh-CN" dirty="0" err="1" smtClean="0"/>
              <a:t>int</a:t>
            </a:r>
            <a:r>
              <a:rPr lang="en-US" altLang="zh-CN" dirty="0" smtClean="0"/>
              <a:t> *Pointer;</a:t>
            </a:r>
          </a:p>
          <a:p>
            <a:pPr lvl="1" eaLnBrk="1" hangingPunct="1">
              <a:defRPr/>
            </a:pPr>
            <a:endParaRPr lang="zh-CN" alt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295027"/>
            <a:ext cx="8507288" cy="6302325"/>
          </a:xfrm>
        </p:spPr>
        <p:txBody>
          <a:bodyPr>
            <a:normAutofit fontScale="92500"/>
          </a:bodyPr>
          <a:lstStyle/>
          <a:p>
            <a:pPr eaLnBrk="1" hangingPunct="1">
              <a:defRPr/>
            </a:pPr>
            <a:r>
              <a:rPr lang="zh-CN" altLang="en-US" sz="2800" dirty="0" smtClean="0"/>
              <a:t>对于</a:t>
            </a:r>
            <a:r>
              <a:rPr lang="zh-CN" altLang="en-US" sz="2800" dirty="0"/>
              <a:t>一个动态的</a:t>
            </a:r>
            <a:r>
              <a:rPr lang="en-US" altLang="zh-CN" sz="2800" dirty="0"/>
              <a:t>n</a:t>
            </a:r>
            <a:r>
              <a:rPr lang="zh-CN" altLang="en-US" sz="2800" dirty="0"/>
              <a:t>维数组，除了第一维的大小外，其它维的大小必须是</a:t>
            </a:r>
            <a:r>
              <a:rPr lang="zh-CN" altLang="en-US" sz="2800" dirty="0">
                <a:solidFill>
                  <a:srgbClr val="FFC000"/>
                </a:solidFill>
              </a:rPr>
              <a:t>常量</a:t>
            </a:r>
            <a:r>
              <a:rPr lang="zh-CN" altLang="en-US" sz="2800" dirty="0"/>
              <a:t>或</a:t>
            </a:r>
            <a:r>
              <a:rPr lang="zh-CN" altLang="en-US" sz="2800" dirty="0">
                <a:solidFill>
                  <a:srgbClr val="FFC000"/>
                </a:solidFill>
              </a:rPr>
              <a:t>常量表达式</a:t>
            </a:r>
            <a:r>
              <a:rPr lang="zh-CN" altLang="en-US" sz="2800" dirty="0" smtClean="0"/>
              <a:t>。例如：</a:t>
            </a:r>
            <a:endParaRPr lang="en-US" altLang="zh-CN" sz="2800" dirty="0" smtClean="0"/>
          </a:p>
          <a:p>
            <a:pPr lvl="1" eaLnBrk="1" hangingPunct="1">
              <a:defRPr/>
            </a:pPr>
            <a:r>
              <a:rPr lang="en-US" altLang="zh-CN" sz="2400" dirty="0" err="1"/>
              <a:t>int</a:t>
            </a:r>
            <a:r>
              <a:rPr lang="en-US" altLang="zh-CN" sz="2400" dirty="0"/>
              <a:t> (*q)[20]; //q</a:t>
            </a:r>
            <a:r>
              <a:rPr lang="zh-CN" altLang="en-US" sz="2400" dirty="0"/>
              <a:t>为一个指向由</a:t>
            </a:r>
            <a:r>
              <a:rPr lang="en-US" altLang="zh-CN" sz="2400" dirty="0"/>
              <a:t>20</a:t>
            </a:r>
            <a:r>
              <a:rPr lang="zh-CN" altLang="en-US" sz="2400" dirty="0"/>
              <a:t>个</a:t>
            </a:r>
            <a:r>
              <a:rPr lang="en-US" altLang="zh-CN" sz="2400" dirty="0" err="1"/>
              <a:t>int</a:t>
            </a:r>
            <a:r>
              <a:rPr lang="zh-CN" altLang="en-US" sz="2400" dirty="0"/>
              <a:t>型元素所构成的</a:t>
            </a:r>
            <a:endParaRPr lang="en-US" altLang="zh-CN" sz="2400" dirty="0"/>
          </a:p>
          <a:p>
            <a:pPr marL="457200" lvl="1" indent="0" eaLnBrk="1" hangingPunct="1">
              <a:buNone/>
              <a:defRPr/>
            </a:pPr>
            <a:r>
              <a:rPr lang="zh-CN" altLang="en-US" sz="2400" dirty="0" smtClean="0"/>
              <a:t>或者</a:t>
            </a:r>
            <a:endParaRPr lang="en-US" altLang="zh-CN" sz="2400" dirty="0"/>
          </a:p>
          <a:p>
            <a:pPr marL="457200" lvl="1" indent="0" eaLnBrk="1" hangingPunct="1">
              <a:buNone/>
              <a:defRPr/>
            </a:pPr>
            <a:r>
              <a:rPr lang="en-US" altLang="zh-CN" sz="2400" dirty="0" err="1"/>
              <a:t>typedef</a:t>
            </a:r>
            <a:r>
              <a:rPr lang="en-US" altLang="zh-CN" sz="2400" dirty="0"/>
              <a:t> </a:t>
            </a:r>
            <a:r>
              <a:rPr lang="en-US" altLang="zh-CN" sz="2400" dirty="0" err="1"/>
              <a:t>int</a:t>
            </a:r>
            <a:r>
              <a:rPr lang="en-US" altLang="zh-CN" sz="2400" dirty="0"/>
              <a:t> A[20];  </a:t>
            </a:r>
          </a:p>
          <a:p>
            <a:pPr marL="457200" lvl="1" indent="0" eaLnBrk="1" hangingPunct="1">
              <a:buNone/>
              <a:defRPr/>
            </a:pPr>
            <a:r>
              <a:rPr lang="en-US" altLang="zh-CN" sz="2400" dirty="0"/>
              <a:t>A *q</a:t>
            </a:r>
            <a:r>
              <a:rPr lang="en-US" altLang="zh-CN" sz="2400" dirty="0" smtClean="0"/>
              <a:t>;</a:t>
            </a:r>
            <a:endParaRPr lang="en-US" altLang="zh-CN" sz="2400" dirty="0"/>
          </a:p>
          <a:p>
            <a:pPr marL="457200" lvl="1" indent="0" eaLnBrk="1" hangingPunct="1">
              <a:buNone/>
              <a:defRPr/>
            </a:pPr>
            <a:r>
              <a:rPr lang="en-US" altLang="zh-CN" sz="2400" dirty="0" err="1" smtClean="0"/>
              <a:t>int</a:t>
            </a:r>
            <a:r>
              <a:rPr lang="en-US" altLang="zh-CN" sz="2400" dirty="0" smtClean="0"/>
              <a:t> </a:t>
            </a:r>
            <a:r>
              <a:rPr lang="en-US" altLang="zh-CN" sz="2400" dirty="0"/>
              <a:t>n;</a:t>
            </a:r>
          </a:p>
          <a:p>
            <a:pPr marL="457200" lvl="1" indent="0" eaLnBrk="1" hangingPunct="1">
              <a:buNone/>
              <a:defRPr/>
            </a:pPr>
            <a:r>
              <a:rPr lang="en-US" altLang="zh-CN" sz="2400" dirty="0"/>
              <a:t>......</a:t>
            </a:r>
          </a:p>
          <a:p>
            <a:pPr marL="457200" lvl="1" indent="0" eaLnBrk="1" hangingPunct="1">
              <a:buNone/>
              <a:defRPr/>
            </a:pPr>
            <a:r>
              <a:rPr lang="en-US" altLang="zh-CN" sz="2400" dirty="0"/>
              <a:t>q = </a:t>
            </a:r>
            <a:r>
              <a:rPr lang="en-US" altLang="zh-CN" sz="2400" dirty="0">
                <a:solidFill>
                  <a:srgbClr val="FFC000"/>
                </a:solidFill>
              </a:rPr>
              <a:t>new </a:t>
            </a:r>
            <a:r>
              <a:rPr lang="en-US" altLang="zh-CN" sz="2400" dirty="0" err="1">
                <a:solidFill>
                  <a:srgbClr val="FFC000"/>
                </a:solidFill>
              </a:rPr>
              <a:t>int</a:t>
            </a:r>
            <a:r>
              <a:rPr lang="en-US" altLang="zh-CN" sz="2400" dirty="0">
                <a:solidFill>
                  <a:srgbClr val="FFC000"/>
                </a:solidFill>
              </a:rPr>
              <a:t>[n][20]</a:t>
            </a:r>
            <a:r>
              <a:rPr lang="en-US" altLang="zh-CN" sz="2400" dirty="0"/>
              <a:t>; //</a:t>
            </a:r>
            <a:r>
              <a:rPr lang="zh-CN" altLang="en-US" sz="2400" dirty="0"/>
              <a:t>创建一个</a:t>
            </a:r>
            <a:r>
              <a:rPr lang="en-US" altLang="zh-CN" sz="2400" dirty="0"/>
              <a:t>n</a:t>
            </a:r>
            <a:r>
              <a:rPr lang="zh-CN" altLang="en-US" sz="2400" dirty="0"/>
              <a:t>行、</a:t>
            </a:r>
            <a:r>
              <a:rPr lang="en-US" altLang="zh-CN" sz="2400" dirty="0"/>
              <a:t>20</a:t>
            </a:r>
            <a:r>
              <a:rPr lang="zh-CN" altLang="en-US" sz="2400" dirty="0"/>
              <a:t>列的二维</a:t>
            </a:r>
            <a:r>
              <a:rPr lang="zh-CN" altLang="en-US" sz="2400" dirty="0" smtClean="0"/>
              <a:t>动态</a:t>
            </a:r>
            <a:endParaRPr lang="en-US" altLang="zh-CN" sz="2400" dirty="0" smtClean="0"/>
          </a:p>
          <a:p>
            <a:pPr marL="457200" lvl="1" indent="0" eaLnBrk="1" hangingPunct="1">
              <a:buNone/>
              <a:defRPr/>
            </a:pPr>
            <a:r>
              <a:rPr lang="en-US" altLang="zh-CN" sz="2400" dirty="0" smtClean="0"/>
              <a:t>      //</a:t>
            </a:r>
            <a:r>
              <a:rPr lang="zh-CN" altLang="en-US" sz="2400" dirty="0" smtClean="0"/>
              <a:t>数组</a:t>
            </a:r>
            <a:r>
              <a:rPr lang="zh-CN" altLang="en-US" sz="2400" dirty="0"/>
              <a:t>，返回第一行的</a:t>
            </a:r>
            <a:r>
              <a:rPr lang="zh-CN" altLang="en-US" sz="2400" dirty="0" smtClean="0"/>
              <a:t>地址。 等价</a:t>
            </a:r>
            <a:r>
              <a:rPr lang="zh-CN" altLang="en-US" sz="2400" dirty="0"/>
              <a:t>于：</a:t>
            </a:r>
            <a:r>
              <a:rPr lang="en-US" altLang="zh-CN" sz="2400" dirty="0"/>
              <a:t>q = new A[n];</a:t>
            </a:r>
          </a:p>
          <a:p>
            <a:pPr marL="457200" lvl="1" indent="0" eaLnBrk="1" hangingPunct="1">
              <a:buNone/>
              <a:defRPr/>
            </a:pPr>
            <a:r>
              <a:rPr lang="en-US" altLang="zh-CN" sz="2400" dirty="0" smtClean="0"/>
              <a:t>... </a:t>
            </a:r>
            <a:r>
              <a:rPr lang="en-US" altLang="zh-CN" sz="2400" dirty="0" smtClean="0">
                <a:solidFill>
                  <a:srgbClr val="FFC000"/>
                </a:solidFill>
              </a:rPr>
              <a:t>q[</a:t>
            </a:r>
            <a:r>
              <a:rPr lang="en-US" altLang="zh-CN" sz="2400" dirty="0" err="1" smtClean="0">
                <a:solidFill>
                  <a:srgbClr val="FFC000"/>
                </a:solidFill>
              </a:rPr>
              <a:t>i</a:t>
            </a:r>
            <a:r>
              <a:rPr lang="en-US" altLang="zh-CN" sz="2400" dirty="0" smtClean="0">
                <a:solidFill>
                  <a:srgbClr val="FFC000"/>
                </a:solidFill>
              </a:rPr>
              <a:t>][j]</a:t>
            </a:r>
            <a:r>
              <a:rPr lang="en-US" altLang="zh-CN" sz="2400" dirty="0" smtClean="0"/>
              <a:t> ... //</a:t>
            </a:r>
            <a:r>
              <a:rPr lang="zh-CN" altLang="en-US" sz="2400" dirty="0" smtClean="0"/>
              <a:t>访问</a:t>
            </a:r>
            <a:r>
              <a:rPr lang="en-US" altLang="zh-CN" sz="2400" dirty="0" smtClean="0"/>
              <a:t>q</a:t>
            </a:r>
            <a:r>
              <a:rPr lang="zh-CN" altLang="en-US" sz="2400" dirty="0" smtClean="0"/>
              <a:t>指向的二维数组的第</a:t>
            </a:r>
            <a:r>
              <a:rPr lang="en-US" altLang="zh-CN" sz="2400" dirty="0" err="1" smtClean="0"/>
              <a:t>i</a:t>
            </a:r>
            <a:r>
              <a:rPr lang="zh-CN" altLang="en-US" sz="2400" dirty="0" smtClean="0"/>
              <a:t>行、第</a:t>
            </a:r>
            <a:r>
              <a:rPr lang="en-US" altLang="zh-CN" sz="2400" dirty="0" smtClean="0"/>
              <a:t>j</a:t>
            </a:r>
            <a:r>
              <a:rPr lang="zh-CN" altLang="en-US" sz="2400" dirty="0" smtClean="0"/>
              <a:t>列的元素</a:t>
            </a:r>
          </a:p>
          <a:p>
            <a:pPr lvl="1" eaLnBrk="1" hangingPunct="1">
              <a:defRPr/>
            </a:pPr>
            <a:endParaRPr lang="en-US" altLang="zh-CN" sz="2400" dirty="0" smtClean="0"/>
          </a:p>
          <a:p>
            <a:pPr eaLnBrk="1" hangingPunct="1">
              <a:defRPr/>
            </a:pPr>
            <a:r>
              <a:rPr lang="zh-CN" altLang="en-US" sz="2800" dirty="0" smtClean="0"/>
              <a:t>如何</a:t>
            </a:r>
            <a:r>
              <a:rPr lang="zh-CN" altLang="en-US" sz="2800" dirty="0"/>
              <a:t>创建一个</a:t>
            </a:r>
            <a:r>
              <a:rPr lang="en-US" altLang="zh-CN" sz="2800" dirty="0"/>
              <a:t>m</a:t>
            </a:r>
            <a:r>
              <a:rPr lang="zh-CN" altLang="en-US" sz="2800" dirty="0"/>
              <a:t>行、</a:t>
            </a:r>
            <a:r>
              <a:rPr lang="en-US" altLang="zh-CN" sz="2800" dirty="0"/>
              <a:t>n</a:t>
            </a:r>
            <a:r>
              <a:rPr lang="zh-CN" altLang="en-US" sz="2800" dirty="0"/>
              <a:t>列的动态数组？</a:t>
            </a:r>
            <a:endParaRPr lang="en-US" altLang="zh-CN" sz="2800" dirty="0"/>
          </a:p>
          <a:p>
            <a:pPr lvl="1" eaLnBrk="1" hangingPunct="1">
              <a:defRPr/>
            </a:pPr>
            <a:r>
              <a:rPr lang="zh-CN" altLang="en-US" sz="2400" dirty="0"/>
              <a:t>用一维数组实现：</a:t>
            </a:r>
            <a:r>
              <a:rPr lang="en-US" altLang="zh-CN" sz="2400" dirty="0" err="1"/>
              <a:t>int</a:t>
            </a:r>
            <a:r>
              <a:rPr lang="en-US" altLang="zh-CN" sz="2400" dirty="0"/>
              <a:t> *p=</a:t>
            </a:r>
            <a:r>
              <a:rPr lang="en-US" altLang="zh-CN" sz="2400" dirty="0">
                <a:solidFill>
                  <a:srgbClr val="FFC000"/>
                </a:solidFill>
              </a:rPr>
              <a:t>new </a:t>
            </a:r>
            <a:r>
              <a:rPr lang="en-US" altLang="zh-CN" sz="2400" dirty="0" err="1">
                <a:solidFill>
                  <a:srgbClr val="FFC000"/>
                </a:solidFill>
              </a:rPr>
              <a:t>int</a:t>
            </a:r>
            <a:r>
              <a:rPr lang="en-US" altLang="zh-CN" sz="2400" dirty="0">
                <a:solidFill>
                  <a:srgbClr val="FFC000"/>
                </a:solidFill>
              </a:rPr>
              <a:t>[m*n]</a:t>
            </a:r>
            <a:r>
              <a:rPr lang="en-US" altLang="zh-CN" sz="2400" dirty="0"/>
              <a:t>;</a:t>
            </a:r>
          </a:p>
          <a:p>
            <a:pPr lvl="1" eaLnBrk="1" hangingPunct="1">
              <a:defRPr/>
            </a:pPr>
            <a:r>
              <a:rPr lang="zh-CN" altLang="en-US" sz="2400" dirty="0"/>
              <a:t>第</a:t>
            </a:r>
            <a:r>
              <a:rPr lang="en-US" altLang="zh-CN" sz="2400" dirty="0" err="1"/>
              <a:t>i</a:t>
            </a:r>
            <a:r>
              <a:rPr lang="zh-CN" altLang="en-US" sz="2400" dirty="0"/>
              <a:t>行、第</a:t>
            </a:r>
            <a:r>
              <a:rPr lang="en-US" altLang="zh-CN" sz="2400" dirty="0"/>
              <a:t>j</a:t>
            </a:r>
            <a:r>
              <a:rPr lang="zh-CN" altLang="en-US" sz="2400" dirty="0"/>
              <a:t>列元素：</a:t>
            </a:r>
            <a:r>
              <a:rPr lang="zh-CN" altLang="en-US" sz="2400" dirty="0">
                <a:solidFill>
                  <a:srgbClr val="FFC000"/>
                </a:solidFill>
              </a:rPr>
              <a:t>*</a:t>
            </a:r>
            <a:r>
              <a:rPr lang="en-US" altLang="zh-CN" sz="2400" dirty="0">
                <a:solidFill>
                  <a:srgbClr val="FFC000"/>
                </a:solidFill>
              </a:rPr>
              <a:t>(</a:t>
            </a:r>
            <a:r>
              <a:rPr lang="en-US" altLang="zh-CN" sz="2400" dirty="0" err="1">
                <a:solidFill>
                  <a:srgbClr val="FFC000"/>
                </a:solidFill>
              </a:rPr>
              <a:t>p+i</a:t>
            </a:r>
            <a:r>
              <a:rPr lang="en-US" altLang="zh-CN" sz="2400" dirty="0">
                <a:solidFill>
                  <a:srgbClr val="FFC000"/>
                </a:solidFill>
              </a:rPr>
              <a:t>*</a:t>
            </a:r>
            <a:r>
              <a:rPr lang="en-US" altLang="zh-CN" sz="2400" dirty="0" err="1">
                <a:solidFill>
                  <a:srgbClr val="FFC000"/>
                </a:solidFill>
              </a:rPr>
              <a:t>n+j</a:t>
            </a:r>
            <a:r>
              <a:rPr lang="en-US" altLang="zh-CN" sz="2400" dirty="0" smtClean="0">
                <a:solidFill>
                  <a:srgbClr val="FFC000"/>
                </a:solidFill>
              </a:rPr>
              <a:t>) </a:t>
            </a:r>
            <a:r>
              <a:rPr lang="en-US" altLang="zh-CN" sz="2400" dirty="0" smtClean="0"/>
              <a:t>//</a:t>
            </a:r>
            <a:r>
              <a:rPr lang="zh-CN" altLang="en-US" sz="2400" dirty="0" smtClean="0">
                <a:solidFill>
                  <a:srgbClr val="FFC000"/>
                </a:solidFill>
              </a:rPr>
              <a:t>不能写成</a:t>
            </a:r>
            <a:r>
              <a:rPr lang="en-US" altLang="zh-CN" sz="2400" dirty="0" smtClean="0">
                <a:solidFill>
                  <a:srgbClr val="FFC000"/>
                </a:solidFill>
              </a:rPr>
              <a:t>p[</a:t>
            </a:r>
            <a:r>
              <a:rPr lang="en-US" altLang="zh-CN" sz="2400" dirty="0" err="1" smtClean="0">
                <a:solidFill>
                  <a:srgbClr val="FFC000"/>
                </a:solidFill>
              </a:rPr>
              <a:t>i</a:t>
            </a:r>
            <a:r>
              <a:rPr lang="en-US" altLang="zh-CN" sz="2400" dirty="0" smtClean="0">
                <a:solidFill>
                  <a:srgbClr val="FFC000"/>
                </a:solidFill>
              </a:rPr>
              <a:t>][j]!</a:t>
            </a:r>
            <a:endParaRPr lang="zh-CN" altLang="en-US" sz="2400" dirty="0">
              <a:solidFill>
                <a:srgbClr val="FFC000"/>
              </a:solidFill>
            </a:endParaRPr>
          </a:p>
          <a:p>
            <a:endParaRPr lang="zh-CN" altLang="en-US" dirty="0"/>
          </a:p>
        </p:txBody>
      </p:sp>
    </p:spTree>
    <p:extLst>
      <p:ext uri="{BB962C8B-B14F-4D97-AF65-F5344CB8AC3E}">
        <p14:creationId xmlns:p14="http://schemas.microsoft.com/office/powerpoint/2010/main" val="42830378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ChangeArrowheads="1"/>
          </p:cNvSpPr>
          <p:nvPr>
            <p:ph type="body" idx="1"/>
          </p:nvPr>
        </p:nvSpPr>
        <p:spPr>
          <a:xfrm>
            <a:off x="457200" y="333375"/>
            <a:ext cx="8229600" cy="6524625"/>
          </a:xfrm>
        </p:spPr>
        <p:txBody>
          <a:bodyPr>
            <a:normAutofit/>
          </a:bodyPr>
          <a:lstStyle/>
          <a:p>
            <a:pPr eaLnBrk="1" hangingPunct="1">
              <a:lnSpc>
                <a:spcPct val="120000"/>
              </a:lnSpc>
              <a:defRPr/>
            </a:pPr>
            <a:r>
              <a:rPr lang="zh-CN" altLang="en-US" dirty="0" smtClean="0"/>
              <a:t>在</a:t>
            </a:r>
            <a:r>
              <a:rPr lang="en-US" altLang="zh-CN" dirty="0" smtClean="0"/>
              <a:t>C++</a:t>
            </a:r>
            <a:r>
              <a:rPr lang="zh-CN" altLang="en-US" dirty="0" smtClean="0"/>
              <a:t>中，动态变量需要由程序显式地撤消（使之消亡）。例如：</a:t>
            </a:r>
          </a:p>
          <a:p>
            <a:pPr lvl="1" eaLnBrk="1" hangingPunct="1">
              <a:defRPr/>
            </a:pPr>
            <a:r>
              <a:rPr lang="en-US" altLang="zh-CN" dirty="0" err="1" smtClean="0"/>
              <a:t>int</a:t>
            </a:r>
            <a:r>
              <a:rPr lang="en-US" altLang="zh-CN" dirty="0" smtClean="0"/>
              <a:t> *p </a:t>
            </a:r>
            <a:r>
              <a:rPr lang="en-US" altLang="zh-CN" dirty="0"/>
              <a:t>= </a:t>
            </a:r>
            <a:r>
              <a:rPr lang="en-US" altLang="zh-CN" dirty="0">
                <a:solidFill>
                  <a:schemeClr val="folHlink"/>
                </a:solidFill>
              </a:rPr>
              <a:t>new </a:t>
            </a:r>
            <a:r>
              <a:rPr lang="en-US" altLang="zh-CN" dirty="0" err="1">
                <a:solidFill>
                  <a:schemeClr val="folHlink"/>
                </a:solidFill>
              </a:rPr>
              <a:t>int</a:t>
            </a:r>
            <a:r>
              <a:rPr lang="en-US" altLang="zh-CN" dirty="0" smtClean="0"/>
              <a:t>;</a:t>
            </a:r>
          </a:p>
          <a:p>
            <a:pPr lvl="1" eaLnBrk="1" hangingPunct="1">
              <a:defRPr/>
            </a:pPr>
            <a:r>
              <a:rPr lang="en-US" altLang="zh-CN" dirty="0" smtClean="0"/>
              <a:t>......</a:t>
            </a:r>
          </a:p>
          <a:p>
            <a:pPr lvl="1" eaLnBrk="1" hangingPunct="1">
              <a:defRPr/>
            </a:pPr>
            <a:r>
              <a:rPr lang="en-US" altLang="zh-CN" dirty="0" smtClean="0">
                <a:solidFill>
                  <a:srgbClr val="FFC000"/>
                </a:solidFill>
              </a:rPr>
              <a:t>delete</a:t>
            </a:r>
            <a:r>
              <a:rPr lang="en-US" altLang="zh-CN" dirty="0" smtClean="0"/>
              <a:t> p; //</a:t>
            </a:r>
            <a:r>
              <a:rPr lang="zh-CN" altLang="en-US" dirty="0" smtClean="0"/>
              <a:t>撤消</a:t>
            </a:r>
            <a:r>
              <a:rPr lang="en-US" altLang="zh-CN" dirty="0" smtClean="0"/>
              <a:t>p</a:t>
            </a:r>
            <a:r>
              <a:rPr lang="zh-CN" altLang="en-US" dirty="0" smtClean="0"/>
              <a:t>指向的</a:t>
            </a:r>
            <a:r>
              <a:rPr lang="en-US" altLang="zh-CN" dirty="0" err="1" smtClean="0"/>
              <a:t>int</a:t>
            </a:r>
            <a:r>
              <a:rPr lang="zh-CN" altLang="en-US" dirty="0" smtClean="0"/>
              <a:t>型动态变量</a:t>
            </a:r>
          </a:p>
          <a:p>
            <a:pPr lvl="1" eaLnBrk="1" hangingPunct="1">
              <a:buFontTx/>
              <a:buNone/>
              <a:defRPr/>
            </a:pPr>
            <a:r>
              <a:rPr lang="zh-CN" altLang="en-US" dirty="0" smtClean="0"/>
              <a:t>或</a:t>
            </a:r>
          </a:p>
          <a:p>
            <a:pPr lvl="1" eaLnBrk="1" hangingPunct="1">
              <a:defRPr/>
            </a:pPr>
            <a:r>
              <a:rPr lang="en-US" altLang="zh-CN" dirty="0" err="1"/>
              <a:t>int</a:t>
            </a:r>
            <a:r>
              <a:rPr lang="en-US" altLang="zh-CN" dirty="0"/>
              <a:t> *p = (</a:t>
            </a:r>
            <a:r>
              <a:rPr lang="en-US" altLang="zh-CN" dirty="0" err="1"/>
              <a:t>int</a:t>
            </a:r>
            <a:r>
              <a:rPr lang="en-US" altLang="zh-CN" dirty="0"/>
              <a:t> *)</a:t>
            </a:r>
            <a:r>
              <a:rPr lang="en-US" altLang="zh-CN" dirty="0" err="1">
                <a:solidFill>
                  <a:srgbClr val="FFC000"/>
                </a:solidFill>
              </a:rPr>
              <a:t>malloc</a:t>
            </a:r>
            <a:r>
              <a:rPr lang="en-US" altLang="zh-CN" dirty="0"/>
              <a:t>(</a:t>
            </a:r>
            <a:r>
              <a:rPr lang="en-US" altLang="zh-CN" dirty="0" err="1"/>
              <a:t>sizeof</a:t>
            </a:r>
            <a:r>
              <a:rPr lang="en-US" altLang="zh-CN" dirty="0"/>
              <a:t>(</a:t>
            </a:r>
            <a:r>
              <a:rPr lang="en-US" altLang="zh-CN" dirty="0" err="1"/>
              <a:t>int</a:t>
            </a:r>
            <a:r>
              <a:rPr lang="en-US" altLang="zh-CN" dirty="0" smtClean="0"/>
              <a:t>));</a:t>
            </a:r>
            <a:endParaRPr lang="en-US" altLang="zh-CN" dirty="0"/>
          </a:p>
          <a:p>
            <a:pPr lvl="1" eaLnBrk="1" hangingPunct="1">
              <a:defRPr/>
            </a:pPr>
            <a:r>
              <a:rPr lang="en-US" altLang="zh-CN" dirty="0"/>
              <a:t>......</a:t>
            </a:r>
          </a:p>
          <a:p>
            <a:pPr lvl="1" eaLnBrk="1" hangingPunct="1">
              <a:defRPr/>
            </a:pPr>
            <a:r>
              <a:rPr lang="en-US" altLang="zh-CN" dirty="0" smtClean="0">
                <a:solidFill>
                  <a:srgbClr val="FFC000"/>
                </a:solidFill>
              </a:rPr>
              <a:t>free</a:t>
            </a:r>
            <a:r>
              <a:rPr lang="en-US" altLang="zh-CN" dirty="0"/>
              <a:t>(p); //</a:t>
            </a:r>
            <a:r>
              <a:rPr lang="zh-CN" altLang="en-US" dirty="0"/>
              <a:t>撤消</a:t>
            </a:r>
            <a:r>
              <a:rPr lang="en-US" altLang="zh-CN" dirty="0"/>
              <a:t>p</a:t>
            </a:r>
            <a:r>
              <a:rPr lang="zh-CN" altLang="en-US" dirty="0"/>
              <a:t>指向的</a:t>
            </a:r>
            <a:r>
              <a:rPr lang="en-US" altLang="zh-CN" dirty="0" err="1"/>
              <a:t>int</a:t>
            </a:r>
            <a:r>
              <a:rPr lang="zh-CN" altLang="en-US" dirty="0"/>
              <a:t>型动态变量</a:t>
            </a:r>
            <a:endParaRPr lang="en-US" altLang="zh-CN"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798269"/>
          </a:xfrm>
        </p:spPr>
        <p:txBody>
          <a:bodyPr>
            <a:normAutofit lnSpcReduction="10000"/>
          </a:bodyPr>
          <a:lstStyle/>
          <a:p>
            <a:pPr eaLnBrk="1" hangingPunct="1">
              <a:defRPr/>
            </a:pPr>
            <a:r>
              <a:rPr lang="zh-CN" altLang="en-US" dirty="0"/>
              <a:t>再例如：</a:t>
            </a:r>
          </a:p>
          <a:p>
            <a:pPr lvl="1" eaLnBrk="1" hangingPunct="1">
              <a:defRPr/>
            </a:pPr>
            <a:r>
              <a:rPr lang="en-US" altLang="zh-CN" dirty="0" err="1"/>
              <a:t>int</a:t>
            </a:r>
            <a:r>
              <a:rPr lang="en-US" altLang="zh-CN" dirty="0"/>
              <a:t> *q = </a:t>
            </a:r>
            <a:r>
              <a:rPr lang="en-US" altLang="zh-CN" dirty="0">
                <a:solidFill>
                  <a:schemeClr val="folHlink"/>
                </a:solidFill>
              </a:rPr>
              <a:t>new </a:t>
            </a:r>
            <a:r>
              <a:rPr lang="en-US" altLang="zh-CN" dirty="0" err="1" smtClean="0">
                <a:solidFill>
                  <a:schemeClr val="folHlink"/>
                </a:solidFill>
              </a:rPr>
              <a:t>int</a:t>
            </a:r>
            <a:r>
              <a:rPr lang="en-US" altLang="zh-CN" dirty="0" smtClean="0">
                <a:solidFill>
                  <a:schemeClr val="folHlink"/>
                </a:solidFill>
              </a:rPr>
              <a:t>[n];</a:t>
            </a:r>
            <a:endParaRPr lang="en-US" altLang="zh-CN" dirty="0">
              <a:solidFill>
                <a:schemeClr val="folHlink"/>
              </a:solidFill>
            </a:endParaRPr>
          </a:p>
          <a:p>
            <a:pPr lvl="1" eaLnBrk="1" hangingPunct="1">
              <a:defRPr/>
            </a:pPr>
            <a:r>
              <a:rPr lang="en-US" altLang="zh-CN" dirty="0"/>
              <a:t>......</a:t>
            </a:r>
          </a:p>
          <a:p>
            <a:pPr lvl="1" eaLnBrk="1" hangingPunct="1">
              <a:defRPr/>
            </a:pPr>
            <a:r>
              <a:rPr lang="en-US" altLang="zh-CN" dirty="0">
                <a:solidFill>
                  <a:srgbClr val="FFC000"/>
                </a:solidFill>
              </a:rPr>
              <a:t>delete</a:t>
            </a:r>
            <a:r>
              <a:rPr lang="en-US" altLang="zh-CN" dirty="0"/>
              <a:t> </a:t>
            </a:r>
            <a:r>
              <a:rPr lang="en-US" altLang="zh-CN" dirty="0">
                <a:solidFill>
                  <a:schemeClr val="folHlink"/>
                </a:solidFill>
              </a:rPr>
              <a:t>[]</a:t>
            </a:r>
            <a:r>
              <a:rPr lang="en-US" altLang="zh-CN" dirty="0"/>
              <a:t>q; //</a:t>
            </a:r>
            <a:r>
              <a:rPr lang="zh-CN" altLang="en-US" dirty="0"/>
              <a:t>撤消</a:t>
            </a:r>
            <a:r>
              <a:rPr lang="en-US" altLang="zh-CN" dirty="0"/>
              <a:t>q</a:t>
            </a:r>
            <a:r>
              <a:rPr lang="zh-CN" altLang="en-US" dirty="0"/>
              <a:t>指向的动态数组</a:t>
            </a:r>
          </a:p>
          <a:p>
            <a:pPr lvl="1" eaLnBrk="1" hangingPunct="1">
              <a:buFontTx/>
              <a:buNone/>
              <a:defRPr/>
            </a:pPr>
            <a:r>
              <a:rPr lang="zh-CN" altLang="en-US" dirty="0" smtClean="0"/>
              <a:t>或</a:t>
            </a:r>
            <a:endParaRPr lang="zh-CN" altLang="en-US" dirty="0"/>
          </a:p>
          <a:p>
            <a:pPr lvl="1" eaLnBrk="1" hangingPunct="1">
              <a:defRPr/>
            </a:pPr>
            <a:r>
              <a:rPr lang="en-US" altLang="zh-CN" dirty="0" err="1"/>
              <a:t>int</a:t>
            </a:r>
            <a:r>
              <a:rPr lang="en-US" altLang="zh-CN" dirty="0"/>
              <a:t> </a:t>
            </a:r>
            <a:r>
              <a:rPr lang="en-US" altLang="zh-CN" dirty="0" smtClean="0"/>
              <a:t>*q </a:t>
            </a:r>
            <a:r>
              <a:rPr lang="en-US" altLang="zh-CN" dirty="0"/>
              <a:t>= (</a:t>
            </a:r>
            <a:r>
              <a:rPr lang="en-US" altLang="zh-CN" dirty="0" err="1"/>
              <a:t>int</a:t>
            </a:r>
            <a:r>
              <a:rPr lang="en-US" altLang="zh-CN" dirty="0"/>
              <a:t> *)</a:t>
            </a:r>
            <a:r>
              <a:rPr lang="en-US" altLang="zh-CN" dirty="0" err="1">
                <a:solidFill>
                  <a:srgbClr val="FFC000"/>
                </a:solidFill>
              </a:rPr>
              <a:t>malloc</a:t>
            </a:r>
            <a:r>
              <a:rPr lang="en-US" altLang="zh-CN" dirty="0"/>
              <a:t>(</a:t>
            </a:r>
            <a:r>
              <a:rPr lang="en-US" altLang="zh-CN" dirty="0" err="1">
                <a:solidFill>
                  <a:srgbClr val="FFC000"/>
                </a:solidFill>
              </a:rPr>
              <a:t>sizeof</a:t>
            </a:r>
            <a:r>
              <a:rPr lang="en-US" altLang="zh-CN" dirty="0">
                <a:solidFill>
                  <a:srgbClr val="FFC000"/>
                </a:solidFill>
              </a:rPr>
              <a:t>(</a:t>
            </a:r>
            <a:r>
              <a:rPr lang="en-US" altLang="zh-CN" dirty="0" err="1">
                <a:solidFill>
                  <a:srgbClr val="FFC000"/>
                </a:solidFill>
              </a:rPr>
              <a:t>int</a:t>
            </a:r>
            <a:r>
              <a:rPr lang="en-US" altLang="zh-CN" dirty="0" smtClean="0">
                <a:solidFill>
                  <a:srgbClr val="FFC000"/>
                </a:solidFill>
              </a:rPr>
              <a:t>)*n</a:t>
            </a:r>
            <a:r>
              <a:rPr lang="en-US" altLang="zh-CN" dirty="0" smtClean="0"/>
              <a:t>);</a:t>
            </a:r>
            <a:endParaRPr lang="en-US" altLang="zh-CN" dirty="0"/>
          </a:p>
          <a:p>
            <a:pPr lvl="1" eaLnBrk="1" hangingPunct="1">
              <a:defRPr/>
            </a:pPr>
            <a:r>
              <a:rPr lang="en-US" altLang="zh-CN" dirty="0"/>
              <a:t>......</a:t>
            </a:r>
          </a:p>
          <a:p>
            <a:pPr lvl="1" eaLnBrk="1" hangingPunct="1">
              <a:defRPr/>
            </a:pPr>
            <a:r>
              <a:rPr lang="en-US" altLang="zh-CN" dirty="0" smtClean="0">
                <a:solidFill>
                  <a:srgbClr val="FFC000"/>
                </a:solidFill>
              </a:rPr>
              <a:t>free</a:t>
            </a:r>
            <a:r>
              <a:rPr lang="en-US" altLang="zh-CN" dirty="0" smtClean="0"/>
              <a:t>(q);</a:t>
            </a:r>
            <a:endParaRPr lang="en-US" altLang="zh-CN" dirty="0"/>
          </a:p>
          <a:p>
            <a:pPr eaLnBrk="1" hangingPunct="1">
              <a:lnSpc>
                <a:spcPct val="110000"/>
              </a:lnSpc>
              <a:defRPr/>
            </a:pPr>
            <a:r>
              <a:rPr lang="zh-CN" altLang="en-US" dirty="0"/>
              <a:t>一般来说，用</a:t>
            </a:r>
            <a:r>
              <a:rPr lang="en-US" altLang="zh-CN" dirty="0"/>
              <a:t>new</a:t>
            </a:r>
            <a:r>
              <a:rPr lang="zh-CN" altLang="en-US" dirty="0"/>
              <a:t>创建的动态变量需要用</a:t>
            </a:r>
            <a:r>
              <a:rPr lang="en-US" altLang="zh-CN" dirty="0"/>
              <a:t>delete</a:t>
            </a:r>
            <a:r>
              <a:rPr lang="zh-CN" altLang="en-US" dirty="0"/>
              <a:t>来撤销；用</a:t>
            </a:r>
            <a:r>
              <a:rPr lang="en-US" altLang="zh-CN" dirty="0" err="1"/>
              <a:t>malloc</a:t>
            </a:r>
            <a:r>
              <a:rPr lang="zh-CN" altLang="en-US" dirty="0"/>
              <a:t>创建的动态变量则需要用</a:t>
            </a:r>
            <a:r>
              <a:rPr lang="en-US" altLang="zh-CN" dirty="0"/>
              <a:t>free</a:t>
            </a:r>
            <a:r>
              <a:rPr lang="zh-CN" altLang="en-US" dirty="0"/>
              <a:t>撤销。</a:t>
            </a:r>
          </a:p>
          <a:p>
            <a:endParaRPr lang="zh-CN" altLang="en-US" dirty="0"/>
          </a:p>
        </p:txBody>
      </p:sp>
    </p:spTree>
    <p:extLst>
      <p:ext uri="{BB962C8B-B14F-4D97-AF65-F5344CB8AC3E}">
        <p14:creationId xmlns:p14="http://schemas.microsoft.com/office/powerpoint/2010/main" val="18246569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7" name="Rectangle 3"/>
          <p:cNvSpPr>
            <a:spLocks noGrp="1" noChangeArrowheads="1"/>
          </p:cNvSpPr>
          <p:nvPr>
            <p:ph type="body" idx="1"/>
          </p:nvPr>
        </p:nvSpPr>
        <p:spPr>
          <a:xfrm>
            <a:off x="457200" y="620688"/>
            <a:ext cx="8229600" cy="5759921"/>
          </a:xfrm>
        </p:spPr>
        <p:txBody>
          <a:bodyPr/>
          <a:lstStyle/>
          <a:p>
            <a:pPr eaLnBrk="1" hangingPunct="1">
              <a:defRPr/>
            </a:pPr>
            <a:r>
              <a:rPr lang="zh-CN" altLang="en-US" dirty="0" smtClean="0"/>
              <a:t>用</a:t>
            </a:r>
            <a:r>
              <a:rPr lang="en-US" altLang="zh-CN" dirty="0" smtClean="0"/>
              <a:t>delete</a:t>
            </a:r>
            <a:r>
              <a:rPr lang="zh-CN" altLang="en-US" dirty="0" smtClean="0"/>
              <a:t>和</a:t>
            </a:r>
            <a:r>
              <a:rPr lang="en-US" altLang="zh-CN" dirty="0" smtClean="0"/>
              <a:t>free</a:t>
            </a:r>
            <a:r>
              <a:rPr lang="zh-CN" altLang="en-US" dirty="0" smtClean="0">
                <a:solidFill>
                  <a:schemeClr val="folHlink"/>
                </a:solidFill>
              </a:rPr>
              <a:t>只能撤消动态变量！</a:t>
            </a:r>
          </a:p>
          <a:p>
            <a:pPr lvl="1" eaLnBrk="1" hangingPunct="1">
              <a:defRPr/>
            </a:pPr>
            <a:r>
              <a:rPr lang="en-US" altLang="zh-CN" dirty="0" err="1" smtClean="0"/>
              <a:t>int</a:t>
            </a:r>
            <a:r>
              <a:rPr lang="en-US" altLang="zh-CN" dirty="0" smtClean="0"/>
              <a:t> x,*p;</a:t>
            </a:r>
          </a:p>
          <a:p>
            <a:pPr lvl="1" eaLnBrk="1" hangingPunct="1">
              <a:defRPr/>
            </a:pPr>
            <a:r>
              <a:rPr lang="en-US" altLang="zh-CN" dirty="0" smtClean="0"/>
              <a:t>p = &amp;x;</a:t>
            </a:r>
          </a:p>
          <a:p>
            <a:pPr lvl="1" eaLnBrk="1" hangingPunct="1">
              <a:defRPr/>
            </a:pPr>
            <a:r>
              <a:rPr lang="en-US" altLang="zh-CN" dirty="0" smtClean="0"/>
              <a:t>delete p; //</a:t>
            </a:r>
            <a:r>
              <a:rPr lang="en-US" altLang="zh-CN" dirty="0" smtClean="0">
                <a:solidFill>
                  <a:schemeClr val="folHlink"/>
                </a:solidFill>
              </a:rPr>
              <a:t>Error </a:t>
            </a:r>
            <a:r>
              <a:rPr lang="en-US" altLang="zh-CN" dirty="0" smtClean="0"/>
              <a:t> </a:t>
            </a:r>
          </a:p>
          <a:p>
            <a:pPr eaLnBrk="1" hangingPunct="1">
              <a:defRPr/>
            </a:pPr>
            <a:r>
              <a:rPr lang="zh-CN" altLang="en-US" dirty="0" smtClean="0"/>
              <a:t>用</a:t>
            </a:r>
            <a:r>
              <a:rPr lang="en-US" altLang="zh-CN" dirty="0" smtClean="0"/>
              <a:t>delete</a:t>
            </a:r>
            <a:r>
              <a:rPr lang="zh-CN" altLang="en-US" dirty="0" smtClean="0"/>
              <a:t>和</a:t>
            </a:r>
            <a:r>
              <a:rPr lang="en-US" altLang="zh-CN" dirty="0" smtClean="0"/>
              <a:t>free</a:t>
            </a:r>
            <a:r>
              <a:rPr lang="zh-CN" altLang="en-US" dirty="0" smtClean="0"/>
              <a:t>撤消动态数组时，其中的指针变量</a:t>
            </a:r>
            <a:r>
              <a:rPr lang="zh-CN" altLang="en-US" dirty="0" smtClean="0">
                <a:solidFill>
                  <a:schemeClr val="folHlink"/>
                </a:solidFill>
              </a:rPr>
              <a:t>必须指向数组的第一个元素！</a:t>
            </a:r>
          </a:p>
          <a:p>
            <a:pPr lvl="1" eaLnBrk="1" hangingPunct="1">
              <a:defRPr/>
            </a:pPr>
            <a:r>
              <a:rPr lang="en-US" altLang="zh-CN" dirty="0" err="1" smtClean="0"/>
              <a:t>int</a:t>
            </a:r>
            <a:r>
              <a:rPr lang="en-US" altLang="zh-CN" dirty="0" smtClean="0"/>
              <a:t> *p=new </a:t>
            </a:r>
            <a:r>
              <a:rPr lang="en-US" altLang="zh-CN" dirty="0" err="1" smtClean="0"/>
              <a:t>int</a:t>
            </a:r>
            <a:r>
              <a:rPr lang="en-US" altLang="zh-CN" dirty="0" smtClean="0"/>
              <a:t>[n];</a:t>
            </a:r>
          </a:p>
          <a:p>
            <a:pPr lvl="1" eaLnBrk="1" hangingPunct="1">
              <a:defRPr/>
            </a:pPr>
            <a:r>
              <a:rPr lang="en-US" altLang="zh-CN" dirty="0" smtClean="0"/>
              <a:t>p++;</a:t>
            </a:r>
          </a:p>
          <a:p>
            <a:pPr lvl="1" eaLnBrk="1" hangingPunct="1">
              <a:defRPr/>
            </a:pPr>
            <a:r>
              <a:rPr lang="en-US" altLang="zh-CN" dirty="0" smtClean="0"/>
              <a:t>delete []p; //</a:t>
            </a:r>
            <a:r>
              <a:rPr lang="en-US" altLang="zh-CN" dirty="0" smtClean="0">
                <a:solidFill>
                  <a:schemeClr val="folHlink"/>
                </a:solidFill>
              </a:rPr>
              <a:t>Error</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2"/>
          <p:cNvSpPr>
            <a:spLocks noGrp="1" noChangeArrowheads="1"/>
          </p:cNvSpPr>
          <p:nvPr>
            <p:ph type="title"/>
          </p:nvPr>
        </p:nvSpPr>
        <p:spPr>
          <a:xfrm>
            <a:off x="457200" y="115888"/>
            <a:ext cx="8229600" cy="1139825"/>
          </a:xfrm>
        </p:spPr>
        <p:txBody>
          <a:bodyPr/>
          <a:lstStyle/>
          <a:p>
            <a:pPr eaLnBrk="1" hangingPunct="1">
              <a:defRPr/>
            </a:pPr>
            <a:r>
              <a:rPr lang="en-US" altLang="zh-CN" dirty="0" smtClean="0"/>
              <a:t>“</a:t>
            </a:r>
            <a:r>
              <a:rPr lang="zh-CN" altLang="en-US" dirty="0" smtClean="0"/>
              <a:t>内存泄漏” 问题</a:t>
            </a:r>
          </a:p>
        </p:txBody>
      </p:sp>
      <p:sp>
        <p:nvSpPr>
          <p:cNvPr id="434179" name="Rectangle 3"/>
          <p:cNvSpPr>
            <a:spLocks noGrp="1" noChangeArrowheads="1"/>
          </p:cNvSpPr>
          <p:nvPr>
            <p:ph type="body" idx="1"/>
          </p:nvPr>
        </p:nvSpPr>
        <p:spPr>
          <a:xfrm>
            <a:off x="467544" y="1485454"/>
            <a:ext cx="8497068" cy="5039890"/>
          </a:xfrm>
        </p:spPr>
        <p:txBody>
          <a:bodyPr/>
          <a:lstStyle/>
          <a:p>
            <a:pPr eaLnBrk="1" hangingPunct="1">
              <a:defRPr/>
            </a:pPr>
            <a:r>
              <a:rPr lang="zh-CN" altLang="en-US" dirty="0" smtClean="0">
                <a:solidFill>
                  <a:schemeClr val="folHlink"/>
                </a:solidFill>
              </a:rPr>
              <a:t>内存泄漏</a:t>
            </a:r>
            <a:r>
              <a:rPr lang="zh-CN" altLang="en-US" dirty="0" smtClean="0"/>
              <a:t>（</a:t>
            </a:r>
            <a:r>
              <a:rPr lang="en-US" altLang="zh-CN" dirty="0" smtClean="0"/>
              <a:t>memory leak</a:t>
            </a:r>
            <a:r>
              <a:rPr lang="zh-CN" altLang="en-US" dirty="0" smtClean="0"/>
              <a:t>）：</a:t>
            </a:r>
            <a:endParaRPr lang="en-US" altLang="zh-CN" dirty="0" smtClean="0"/>
          </a:p>
          <a:p>
            <a:pPr lvl="1" eaLnBrk="1" hangingPunct="1">
              <a:defRPr/>
            </a:pPr>
            <a:r>
              <a:rPr lang="zh-CN" altLang="en-US" dirty="0" smtClean="0"/>
              <a:t>没有撤消动态变量，而把指向它的指针变量指向了别处或指向它的指针变量的生存期结束了，这时，这个动态变量存在但不可访问（这个动态变量已成为一个</a:t>
            </a:r>
            <a:r>
              <a:rPr lang="zh-CN" altLang="en-US" dirty="0" smtClean="0">
                <a:latin typeface="Arial"/>
              </a:rPr>
              <a:t>“</a:t>
            </a:r>
            <a:r>
              <a:rPr lang="zh-CN" altLang="en-US" dirty="0" smtClean="0">
                <a:solidFill>
                  <a:schemeClr val="folHlink"/>
                </a:solidFill>
              </a:rPr>
              <a:t>孤儿</a:t>
            </a:r>
            <a:r>
              <a:rPr lang="zh-CN" altLang="en-US" dirty="0" smtClean="0">
                <a:latin typeface="Arial"/>
              </a:rPr>
              <a:t>”</a:t>
            </a:r>
            <a:r>
              <a:rPr lang="zh-CN" altLang="en-US" dirty="0" smtClean="0"/>
              <a:t>），从而浪费空间。例如：</a:t>
            </a:r>
          </a:p>
          <a:p>
            <a:pPr lvl="1" eaLnBrk="1" hangingPunct="1">
              <a:buFontTx/>
              <a:buNone/>
              <a:defRPr/>
            </a:pPr>
            <a:r>
              <a:rPr lang="en-US" altLang="zh-CN" dirty="0" err="1" smtClean="0"/>
              <a:t>int</a:t>
            </a:r>
            <a:r>
              <a:rPr lang="en-US" altLang="zh-CN" dirty="0" smtClean="0"/>
              <a:t> x,*p;</a:t>
            </a:r>
          </a:p>
          <a:p>
            <a:pPr lvl="1" eaLnBrk="1" hangingPunct="1">
              <a:buFontTx/>
              <a:buNone/>
              <a:defRPr/>
            </a:pPr>
            <a:r>
              <a:rPr lang="en-US" altLang="zh-CN" dirty="0" smtClean="0"/>
              <a:t>p = new </a:t>
            </a:r>
            <a:r>
              <a:rPr lang="en-US" altLang="zh-CN" dirty="0" err="1" smtClean="0"/>
              <a:t>int</a:t>
            </a:r>
            <a:r>
              <a:rPr lang="en-US" altLang="zh-CN" dirty="0" smtClean="0"/>
              <a:t>[10]; //</a:t>
            </a:r>
            <a:r>
              <a:rPr lang="zh-CN" altLang="en-US" dirty="0" smtClean="0"/>
              <a:t>动态数组</a:t>
            </a:r>
          </a:p>
          <a:p>
            <a:pPr lvl="1" eaLnBrk="1" hangingPunct="1">
              <a:buFontTx/>
              <a:buNone/>
              <a:defRPr/>
            </a:pPr>
            <a:r>
              <a:rPr lang="en-US" altLang="zh-CN" dirty="0" smtClean="0"/>
              <a:t>p = &amp;x; //</a:t>
            </a:r>
            <a:r>
              <a:rPr lang="zh-CN" altLang="en-US" dirty="0" smtClean="0"/>
              <a:t>之后，上面的动态数组就访问不到了！</a:t>
            </a:r>
            <a:endParaRPr lang="en-US" altLang="zh-CN" dirty="0" smtClean="0"/>
          </a:p>
          <a:p>
            <a:pPr lvl="1" eaLnBrk="1" hangingPunct="1">
              <a:buFontTx/>
              <a:buNone/>
              <a:defRPr/>
            </a:pPr>
            <a:r>
              <a:rPr lang="en-US" altLang="zh-CN" dirty="0"/>
              <a:t>	</a:t>
            </a:r>
            <a:r>
              <a:rPr lang="en-US" altLang="zh-CN" dirty="0" smtClean="0"/>
              <a:t>		 //</a:t>
            </a:r>
            <a:r>
              <a:rPr lang="zh-CN" altLang="en-US" dirty="0" smtClean="0"/>
              <a:t>造成内存空间的丢失（</a:t>
            </a:r>
            <a:r>
              <a:rPr lang="zh-CN" altLang="en-US" dirty="0">
                <a:solidFill>
                  <a:srgbClr val="FFC000"/>
                </a:solidFill>
              </a:rPr>
              <a:t>内存</a:t>
            </a:r>
            <a:r>
              <a:rPr lang="zh-CN" altLang="en-US" dirty="0" smtClean="0">
                <a:solidFill>
                  <a:srgbClr val="FFC000"/>
                </a:solidFill>
              </a:rPr>
              <a:t>泄露</a:t>
            </a:r>
            <a:r>
              <a:rPr lang="zh-CN" altLang="en-US" dirty="0" smtClean="0"/>
              <a: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Grp="1" noChangeArrowheads="1"/>
          </p:cNvSpPr>
          <p:nvPr>
            <p:ph type="title"/>
          </p:nvPr>
        </p:nvSpPr>
        <p:spPr>
          <a:xfrm>
            <a:off x="457200" y="116632"/>
            <a:ext cx="8229600" cy="1139825"/>
          </a:xfrm>
        </p:spPr>
        <p:txBody>
          <a:bodyPr/>
          <a:lstStyle/>
          <a:p>
            <a:pPr eaLnBrk="1" hangingPunct="1">
              <a:defRPr/>
            </a:pPr>
            <a:r>
              <a:rPr lang="en-US" altLang="zh-CN" dirty="0" smtClean="0"/>
              <a:t>“</a:t>
            </a:r>
            <a:r>
              <a:rPr lang="zh-CN" altLang="en-US" dirty="0" smtClean="0"/>
              <a:t>悬浮指针”问题</a:t>
            </a:r>
          </a:p>
        </p:txBody>
      </p:sp>
      <p:sp>
        <p:nvSpPr>
          <p:cNvPr id="435203" name="Rectangle 3"/>
          <p:cNvSpPr>
            <a:spLocks noGrp="1" noChangeArrowheads="1"/>
          </p:cNvSpPr>
          <p:nvPr>
            <p:ph type="body" idx="1"/>
          </p:nvPr>
        </p:nvSpPr>
        <p:spPr>
          <a:xfrm>
            <a:off x="457200" y="1455762"/>
            <a:ext cx="8229600" cy="4781550"/>
          </a:xfrm>
        </p:spPr>
        <p:txBody>
          <a:bodyPr>
            <a:normAutofit/>
          </a:bodyPr>
          <a:lstStyle/>
          <a:p>
            <a:pPr eaLnBrk="1" hangingPunct="1">
              <a:defRPr/>
            </a:pPr>
            <a:r>
              <a:rPr lang="zh-CN" altLang="en-US" dirty="0" smtClean="0">
                <a:solidFill>
                  <a:schemeClr val="folHlink"/>
                </a:solidFill>
              </a:rPr>
              <a:t>悬浮指针</a:t>
            </a:r>
            <a:r>
              <a:rPr lang="zh-CN" altLang="en-US" dirty="0" smtClean="0"/>
              <a:t>（</a:t>
            </a:r>
            <a:r>
              <a:rPr lang="en-US" altLang="zh-CN" dirty="0" smtClean="0"/>
              <a:t>dangling pointer</a:t>
            </a:r>
            <a:r>
              <a:rPr lang="zh-CN" altLang="en-US" dirty="0" smtClean="0"/>
              <a:t>）：</a:t>
            </a:r>
            <a:endParaRPr lang="en-US" altLang="zh-CN" dirty="0" smtClean="0"/>
          </a:p>
          <a:p>
            <a:pPr lvl="1" eaLnBrk="1" hangingPunct="1">
              <a:defRPr/>
            </a:pPr>
            <a:r>
              <a:rPr lang="zh-CN" altLang="en-US" dirty="0" smtClean="0"/>
              <a:t>用</a:t>
            </a:r>
            <a:r>
              <a:rPr lang="en-US" altLang="zh-CN" dirty="0" smtClean="0"/>
              <a:t>delete</a:t>
            </a:r>
            <a:r>
              <a:rPr lang="zh-CN" altLang="en-US" dirty="0" smtClean="0"/>
              <a:t>或</a:t>
            </a:r>
            <a:r>
              <a:rPr lang="en-US" altLang="zh-CN" dirty="0" smtClean="0"/>
              <a:t>free</a:t>
            </a:r>
            <a:r>
              <a:rPr lang="zh-CN" altLang="en-US" dirty="0" smtClean="0"/>
              <a:t>撤消动态变量后，</a:t>
            </a:r>
            <a:r>
              <a:rPr lang="en-US" altLang="zh-CN" dirty="0" smtClean="0"/>
              <a:t>C++</a:t>
            </a:r>
            <a:r>
              <a:rPr lang="zh-CN" altLang="en-US" dirty="0" smtClean="0"/>
              <a:t>编译程序一般不会把指向它的指针变量的值赋为</a:t>
            </a:r>
            <a:r>
              <a:rPr lang="en-US" altLang="zh-CN" dirty="0" smtClean="0"/>
              <a:t>0</a:t>
            </a:r>
            <a:r>
              <a:rPr lang="zh-CN" altLang="en-US" dirty="0" smtClean="0"/>
              <a:t>，这时该指针指向一个</a:t>
            </a:r>
            <a:r>
              <a:rPr lang="zh-CN" altLang="en-US" dirty="0" smtClean="0">
                <a:solidFill>
                  <a:srgbClr val="FFC000"/>
                </a:solidFill>
              </a:rPr>
              <a:t>无效空间</a:t>
            </a:r>
            <a:r>
              <a:rPr lang="zh-CN" altLang="en-US" dirty="0" smtClean="0"/>
              <a:t>。例如：</a:t>
            </a:r>
          </a:p>
          <a:p>
            <a:pPr lvl="1" eaLnBrk="1" hangingPunct="1">
              <a:lnSpc>
                <a:spcPct val="90000"/>
              </a:lnSpc>
              <a:buFontTx/>
              <a:buNone/>
              <a:defRPr/>
            </a:pPr>
            <a:r>
              <a:rPr lang="en-US" altLang="zh-CN" dirty="0" err="1" smtClean="0"/>
              <a:t>int</a:t>
            </a:r>
            <a:r>
              <a:rPr lang="en-US" altLang="zh-CN" dirty="0" smtClean="0"/>
              <a:t> *p;</a:t>
            </a:r>
          </a:p>
          <a:p>
            <a:pPr lvl="1" eaLnBrk="1" hangingPunct="1">
              <a:lnSpc>
                <a:spcPct val="90000"/>
              </a:lnSpc>
              <a:buFontTx/>
              <a:buNone/>
              <a:defRPr/>
            </a:pPr>
            <a:r>
              <a:rPr lang="en-US" altLang="zh-CN" dirty="0" smtClean="0"/>
              <a:t>p = new </a:t>
            </a:r>
            <a:r>
              <a:rPr lang="en-US" altLang="zh-CN" dirty="0" err="1" smtClean="0"/>
              <a:t>int</a:t>
            </a:r>
            <a:r>
              <a:rPr lang="en-US" altLang="zh-CN" dirty="0" smtClean="0"/>
              <a:t>; </a:t>
            </a:r>
          </a:p>
          <a:p>
            <a:pPr lvl="1" eaLnBrk="1" hangingPunct="1">
              <a:lnSpc>
                <a:spcPct val="90000"/>
              </a:lnSpc>
              <a:buFontTx/>
              <a:buNone/>
              <a:defRPr/>
            </a:pPr>
            <a:r>
              <a:rPr lang="en-US" altLang="zh-CN" dirty="0" smtClean="0"/>
              <a:t>......</a:t>
            </a:r>
          </a:p>
          <a:p>
            <a:pPr lvl="1" eaLnBrk="1" hangingPunct="1">
              <a:lnSpc>
                <a:spcPct val="90000"/>
              </a:lnSpc>
              <a:buFontTx/>
              <a:buNone/>
              <a:defRPr/>
            </a:pPr>
            <a:r>
              <a:rPr lang="en-US" altLang="zh-CN" dirty="0" smtClean="0"/>
              <a:t>delete p; //</a:t>
            </a:r>
            <a:r>
              <a:rPr lang="zh-CN" altLang="en-US" dirty="0"/>
              <a:t>撤销</a:t>
            </a:r>
            <a:r>
              <a:rPr lang="zh-CN" altLang="en-US" dirty="0" smtClean="0"/>
              <a:t>了</a:t>
            </a:r>
            <a:r>
              <a:rPr lang="en-US" altLang="zh-CN" dirty="0" smtClean="0"/>
              <a:t>p</a:t>
            </a:r>
            <a:r>
              <a:rPr lang="zh-CN" altLang="en-US" dirty="0" smtClean="0"/>
              <a:t>所指向的动态变量</a:t>
            </a:r>
            <a:endParaRPr lang="en-US" altLang="zh-CN" dirty="0" smtClean="0"/>
          </a:p>
          <a:p>
            <a:pPr lvl="1" eaLnBrk="1" hangingPunct="1">
              <a:lnSpc>
                <a:spcPct val="90000"/>
              </a:lnSpc>
              <a:buFontTx/>
              <a:buNone/>
              <a:defRPr/>
            </a:pPr>
            <a:r>
              <a:rPr lang="en-US" altLang="zh-CN" dirty="0" smtClean="0"/>
              <a:t>......</a:t>
            </a:r>
          </a:p>
          <a:p>
            <a:pPr lvl="1" eaLnBrk="1" hangingPunct="1">
              <a:lnSpc>
                <a:spcPct val="90000"/>
              </a:lnSpc>
              <a:buFontTx/>
              <a:buNone/>
              <a:defRPr/>
            </a:pPr>
            <a:r>
              <a:rPr lang="en-US" altLang="zh-CN" dirty="0" smtClean="0"/>
              <a:t>*p = 1; //</a:t>
            </a:r>
            <a:r>
              <a:rPr lang="en-US" altLang="zh-CN" dirty="0" smtClean="0">
                <a:solidFill>
                  <a:schemeClr val="folHlink"/>
                </a:solidFill>
              </a:rPr>
              <a:t>?</a:t>
            </a:r>
          </a:p>
        </p:txBody>
      </p:sp>
      <p:sp>
        <p:nvSpPr>
          <p:cNvPr id="2" name="TextBox 1"/>
          <p:cNvSpPr txBox="1"/>
          <p:nvPr/>
        </p:nvSpPr>
        <p:spPr>
          <a:xfrm>
            <a:off x="899592" y="5301208"/>
            <a:ext cx="2616422" cy="461665"/>
          </a:xfrm>
          <a:prstGeom prst="rect">
            <a:avLst/>
          </a:prstGeom>
          <a:solidFill>
            <a:schemeClr val="bg2">
              <a:lumMod val="75000"/>
            </a:schemeClr>
          </a:solidFill>
        </p:spPr>
        <p:txBody>
          <a:bodyPr wrap="none" rtlCol="0">
            <a:spAutoFit/>
          </a:bodyPr>
          <a:lstStyle/>
          <a:p>
            <a:pPr algn="just"/>
            <a:r>
              <a:rPr lang="en-US" altLang="zh-CN" b="0" dirty="0" err="1" smtClean="0">
                <a:solidFill>
                  <a:srgbClr val="FFC000"/>
                </a:solidFill>
                <a:effectLst>
                  <a:outerShdw blurRad="38100" dist="38100" dir="2700000" algn="tl">
                    <a:srgbClr val="000000">
                      <a:alpha val="43137"/>
                    </a:srgbClr>
                  </a:outerShdw>
                </a:effectLst>
              </a:rPr>
              <a:t>int</a:t>
            </a:r>
            <a:r>
              <a:rPr lang="en-US" altLang="zh-CN" b="0" dirty="0" smtClean="0">
                <a:solidFill>
                  <a:srgbClr val="FFC000"/>
                </a:solidFill>
                <a:effectLst>
                  <a:outerShdw blurRad="38100" dist="38100" dir="2700000" algn="tl">
                    <a:srgbClr val="000000">
                      <a:alpha val="43137"/>
                    </a:srgbClr>
                  </a:outerShdw>
                </a:effectLst>
              </a:rPr>
              <a:t> *q=new </a:t>
            </a:r>
            <a:r>
              <a:rPr lang="en-US" altLang="zh-CN" b="0" dirty="0" err="1" smtClean="0">
                <a:solidFill>
                  <a:srgbClr val="FFC000"/>
                </a:solidFill>
                <a:effectLst>
                  <a:outerShdw blurRad="38100" dist="38100" dir="2700000" algn="tl">
                    <a:srgbClr val="000000">
                      <a:alpha val="43137"/>
                    </a:srgbClr>
                  </a:outerShdw>
                </a:effectLst>
              </a:rPr>
              <a:t>int</a:t>
            </a:r>
            <a:r>
              <a:rPr lang="en-US" altLang="zh-CN" b="0" dirty="0" smtClean="0">
                <a:solidFill>
                  <a:srgbClr val="FFC000"/>
                </a:solidFill>
                <a:effectLst>
                  <a:outerShdw blurRad="38100" dist="38100" dir="2700000" algn="tl">
                    <a:srgbClr val="000000">
                      <a:alpha val="43137"/>
                    </a:srgbClr>
                  </a:outerShdw>
                </a:effectLst>
              </a:rPr>
              <a:t>;</a:t>
            </a:r>
            <a:endParaRPr lang="zh-CN" altLang="en-US" b="0" dirty="0">
              <a:solidFill>
                <a:srgbClr val="FFC000"/>
              </a:solidFill>
              <a:effectLst>
                <a:outerShdw blurRad="38100" dist="38100" dir="2700000" algn="tl">
                  <a:srgbClr val="000000">
                    <a:alpha val="43137"/>
                  </a:srgbClr>
                </a:outerShdw>
              </a:effectLst>
            </a:endParaRPr>
          </a:p>
        </p:txBody>
      </p:sp>
      <p:sp>
        <p:nvSpPr>
          <p:cNvPr id="3" name="TextBox 2"/>
          <p:cNvSpPr txBox="1"/>
          <p:nvPr/>
        </p:nvSpPr>
        <p:spPr>
          <a:xfrm>
            <a:off x="2813671" y="5733256"/>
            <a:ext cx="4206601" cy="461665"/>
          </a:xfrm>
          <a:prstGeom prst="rect">
            <a:avLst/>
          </a:prstGeom>
          <a:solidFill>
            <a:srgbClr val="00366C"/>
          </a:solidFill>
        </p:spPr>
        <p:txBody>
          <a:bodyPr wrap="none" rtlCol="0">
            <a:spAutoFit/>
          </a:bodyPr>
          <a:lstStyle/>
          <a:p>
            <a:pPr algn="just"/>
            <a:r>
              <a:rPr lang="zh-CN" altLang="en-US" dirty="0" smtClean="0">
                <a:solidFill>
                  <a:srgbClr val="FFC000"/>
                </a:solidFill>
                <a:effectLst>
                  <a:outerShdw blurRad="38100" dist="38100" dir="2700000" algn="tl">
                    <a:srgbClr val="000000">
                      <a:alpha val="43137"/>
                    </a:srgbClr>
                  </a:outerShdw>
                </a:effectLst>
              </a:rPr>
              <a:t>可能访问的是新的动态变量！</a:t>
            </a:r>
            <a:endParaRPr lang="zh-CN" altLang="en-US" dirty="0">
              <a:solidFill>
                <a:srgbClr val="FFC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rrowheads="1"/>
          </p:cNvSpPr>
          <p:nvPr>
            <p:ph type="title"/>
          </p:nvPr>
        </p:nvSpPr>
        <p:spPr/>
        <p:txBody>
          <a:bodyPr/>
          <a:lstStyle/>
          <a:p>
            <a:pPr eaLnBrk="1" hangingPunct="1">
              <a:defRPr/>
            </a:pPr>
            <a:r>
              <a:rPr lang="zh-CN" altLang="en-US" smtClean="0"/>
              <a:t>动态变量的应用</a:t>
            </a:r>
            <a:r>
              <a:rPr lang="en-US" altLang="zh-CN" smtClean="0"/>
              <a:t>――</a:t>
            </a:r>
            <a:r>
              <a:rPr lang="zh-CN" altLang="en-US" smtClean="0"/>
              <a:t>动态数组</a:t>
            </a:r>
          </a:p>
        </p:txBody>
      </p:sp>
      <p:sp>
        <p:nvSpPr>
          <p:cNvPr id="436227" name="Rectangle 3"/>
          <p:cNvSpPr>
            <a:spLocks noGrp="1" noChangeArrowheads="1"/>
          </p:cNvSpPr>
          <p:nvPr>
            <p:ph type="body" idx="1"/>
          </p:nvPr>
        </p:nvSpPr>
        <p:spPr>
          <a:xfrm>
            <a:off x="457200" y="1600200"/>
            <a:ext cx="8229600" cy="4997450"/>
          </a:xfrm>
        </p:spPr>
        <p:txBody>
          <a:bodyPr/>
          <a:lstStyle/>
          <a:p>
            <a:pPr eaLnBrk="1" hangingPunct="1">
              <a:defRPr/>
            </a:pPr>
            <a:r>
              <a:rPr lang="zh-CN" altLang="en-US" sz="2800" smtClean="0"/>
              <a:t>对输入的若干个数进行排序，如果输入时先输入数的个数，然后再输入各个数，则可用下面的动态数组来表示这些数：</a:t>
            </a:r>
          </a:p>
          <a:p>
            <a:pPr lvl="1" eaLnBrk="1" hangingPunct="1">
              <a:buFontTx/>
              <a:buNone/>
              <a:defRPr/>
            </a:pPr>
            <a:r>
              <a:rPr lang="en-US" altLang="zh-CN" sz="2400" smtClean="0"/>
              <a:t>int n;</a:t>
            </a:r>
          </a:p>
          <a:p>
            <a:pPr lvl="1" eaLnBrk="1" hangingPunct="1">
              <a:buFontTx/>
              <a:buNone/>
              <a:defRPr/>
            </a:pPr>
            <a:r>
              <a:rPr lang="en-US" altLang="zh-CN" sz="2400" smtClean="0"/>
              <a:t>int *p;</a:t>
            </a:r>
          </a:p>
          <a:p>
            <a:pPr lvl="1" eaLnBrk="1" hangingPunct="1">
              <a:buFontTx/>
              <a:buNone/>
              <a:defRPr/>
            </a:pPr>
            <a:r>
              <a:rPr lang="en-US" altLang="zh-CN" sz="2400" smtClean="0"/>
              <a:t>cin &gt;&gt; n;</a:t>
            </a:r>
          </a:p>
          <a:p>
            <a:pPr lvl="1" eaLnBrk="1" hangingPunct="1">
              <a:buFontTx/>
              <a:buNone/>
              <a:defRPr/>
            </a:pPr>
            <a:r>
              <a:rPr lang="en-US" altLang="zh-CN" sz="2400" smtClean="0"/>
              <a:t>p = new int[n];</a:t>
            </a:r>
          </a:p>
          <a:p>
            <a:pPr lvl="1" eaLnBrk="1" hangingPunct="1">
              <a:buFontTx/>
              <a:buNone/>
              <a:defRPr/>
            </a:pPr>
            <a:r>
              <a:rPr lang="en-US" altLang="zh-CN" sz="2400" smtClean="0"/>
              <a:t>for (int i=0; i&lt;n; i++) cin &gt;&gt; p[i];</a:t>
            </a:r>
          </a:p>
          <a:p>
            <a:pPr lvl="1" eaLnBrk="1" hangingPunct="1">
              <a:buFontTx/>
              <a:buNone/>
              <a:defRPr/>
            </a:pPr>
            <a:r>
              <a:rPr lang="en-US" altLang="zh-CN" sz="2400" smtClean="0"/>
              <a:t>sort(p,n);</a:t>
            </a:r>
          </a:p>
          <a:p>
            <a:pPr lvl="1" eaLnBrk="1" hangingPunct="1">
              <a:buFontTx/>
              <a:buNone/>
              <a:defRPr/>
            </a:pPr>
            <a:r>
              <a:rPr lang="en-US" altLang="zh-CN" sz="2400" smtClean="0"/>
              <a:t>......</a:t>
            </a:r>
          </a:p>
          <a:p>
            <a:pPr lvl="1" eaLnBrk="1" hangingPunct="1">
              <a:buFontTx/>
              <a:buNone/>
              <a:defRPr/>
            </a:pPr>
            <a:r>
              <a:rPr lang="en-US" altLang="zh-CN" sz="2400" smtClean="0"/>
              <a:t>delete []p;</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body" idx="1"/>
          </p:nvPr>
        </p:nvSpPr>
        <p:spPr>
          <a:xfrm>
            <a:off x="0" y="188913"/>
            <a:ext cx="9144000" cy="6669087"/>
          </a:xfrm>
        </p:spPr>
        <p:txBody>
          <a:bodyPr/>
          <a:lstStyle/>
          <a:p>
            <a:pPr defTabSz="1081088" eaLnBrk="1" hangingPunct="1">
              <a:lnSpc>
                <a:spcPct val="90000"/>
              </a:lnSpc>
              <a:defRPr/>
            </a:pPr>
            <a:r>
              <a:rPr lang="zh-CN" altLang="en-US" sz="2400" dirty="0" smtClean="0"/>
              <a:t>对输入的若干个数进行排序，在输入时，先输入各个数，最后输入一个结束标记（如：</a:t>
            </a:r>
            <a:r>
              <a:rPr lang="en-US" altLang="zh-CN" sz="2400" dirty="0" smtClean="0"/>
              <a:t>-1</a:t>
            </a:r>
            <a:r>
              <a:rPr lang="zh-CN" altLang="en-US" sz="2400" dirty="0" smtClean="0"/>
              <a:t>），这时，可以按以下方式实现：</a:t>
            </a:r>
          </a:p>
          <a:p>
            <a:pPr lvl="1" defTabSz="1081088" eaLnBrk="1" hangingPunct="1">
              <a:lnSpc>
                <a:spcPct val="150000"/>
              </a:lnSpc>
              <a:buFontTx/>
              <a:buNone/>
              <a:defRPr/>
            </a:pPr>
            <a:r>
              <a:rPr lang="en-US" altLang="zh-CN" sz="2000" dirty="0" err="1" smtClean="0"/>
              <a:t>const</a:t>
            </a:r>
            <a:r>
              <a:rPr lang="en-US" altLang="zh-CN" sz="2000" dirty="0" smtClean="0"/>
              <a:t> </a:t>
            </a:r>
            <a:r>
              <a:rPr lang="en-US" altLang="zh-CN" sz="2000" dirty="0" err="1" smtClean="0"/>
              <a:t>int</a:t>
            </a:r>
            <a:r>
              <a:rPr lang="en-US" altLang="zh-CN" sz="2000" dirty="0" smtClean="0"/>
              <a:t> INCREMENT=10;</a:t>
            </a:r>
          </a:p>
          <a:p>
            <a:pPr lvl="1" defTabSz="1081088" eaLnBrk="1" hangingPunct="1">
              <a:lnSpc>
                <a:spcPct val="80000"/>
              </a:lnSpc>
              <a:buFontTx/>
              <a:buNone/>
              <a:defRPr/>
            </a:pPr>
            <a:r>
              <a:rPr lang="en-US" altLang="zh-CN" sz="2000" dirty="0" err="1" smtClean="0"/>
              <a:t>int</a:t>
            </a:r>
            <a:r>
              <a:rPr lang="en-US" altLang="zh-CN" sz="2000" dirty="0" smtClean="0"/>
              <a:t> </a:t>
            </a:r>
            <a:r>
              <a:rPr lang="en-US" altLang="zh-CN" sz="2000" dirty="0" err="1" smtClean="0"/>
              <a:t>max_len</a:t>
            </a:r>
            <a:r>
              <a:rPr lang="en-US" altLang="zh-CN" sz="2000" dirty="0" smtClean="0"/>
              <a:t>=20,</a:t>
            </a:r>
            <a:r>
              <a:rPr lang="en-US" altLang="zh-CN" sz="2000" dirty="0" smtClean="0">
                <a:solidFill>
                  <a:srgbClr val="FFC000"/>
                </a:solidFill>
              </a:rPr>
              <a:t>*p=new </a:t>
            </a:r>
            <a:r>
              <a:rPr lang="en-US" altLang="zh-CN" sz="2000" dirty="0" err="1" smtClean="0">
                <a:solidFill>
                  <a:srgbClr val="FFC000"/>
                </a:solidFill>
              </a:rPr>
              <a:t>int</a:t>
            </a:r>
            <a:r>
              <a:rPr lang="en-US" altLang="zh-CN" sz="2000" dirty="0" smtClean="0">
                <a:solidFill>
                  <a:srgbClr val="FFC000"/>
                </a:solidFill>
              </a:rPr>
              <a:t>[</a:t>
            </a:r>
            <a:r>
              <a:rPr lang="en-US" altLang="zh-CN" sz="2000" dirty="0" err="1" smtClean="0">
                <a:solidFill>
                  <a:srgbClr val="FFC000"/>
                </a:solidFill>
              </a:rPr>
              <a:t>max_len</a:t>
            </a:r>
            <a:r>
              <a:rPr lang="en-US" altLang="zh-CN" sz="2000" dirty="0" smtClean="0">
                <a:solidFill>
                  <a:srgbClr val="FFC000"/>
                </a:solidFill>
              </a:rPr>
              <a:t>]</a:t>
            </a:r>
            <a:r>
              <a:rPr lang="en-US" altLang="zh-CN" sz="2000" dirty="0" smtClean="0"/>
              <a:t>,count=0</a:t>
            </a:r>
            <a:r>
              <a:rPr lang="en-US" altLang="zh-CN" sz="2000" dirty="0"/>
              <a:t>,n</a:t>
            </a:r>
            <a:r>
              <a:rPr lang="en-US" altLang="zh-CN" sz="2000" dirty="0" smtClean="0"/>
              <a:t>;</a:t>
            </a:r>
          </a:p>
          <a:p>
            <a:pPr lvl="1" defTabSz="1081088" eaLnBrk="1" hangingPunct="1">
              <a:lnSpc>
                <a:spcPct val="80000"/>
              </a:lnSpc>
              <a:buFontTx/>
              <a:buNone/>
              <a:defRPr/>
            </a:pPr>
            <a:r>
              <a:rPr lang="en-US" altLang="zh-CN" sz="2000" dirty="0" err="1" smtClean="0"/>
              <a:t>cin</a:t>
            </a:r>
            <a:r>
              <a:rPr lang="en-US" altLang="zh-CN" sz="2000" dirty="0" smtClean="0"/>
              <a:t> &gt;&gt; n;</a:t>
            </a:r>
          </a:p>
          <a:p>
            <a:pPr lvl="1" defTabSz="1081088" eaLnBrk="1" hangingPunct="1">
              <a:lnSpc>
                <a:spcPct val="80000"/>
              </a:lnSpc>
              <a:buFontTx/>
              <a:buNone/>
              <a:defRPr/>
            </a:pPr>
            <a:r>
              <a:rPr lang="en-US" altLang="zh-CN" sz="2000" dirty="0" smtClean="0"/>
              <a:t>while (n != -1) </a:t>
            </a:r>
          </a:p>
          <a:p>
            <a:pPr lvl="1" defTabSz="1081088" eaLnBrk="1" hangingPunct="1">
              <a:lnSpc>
                <a:spcPct val="80000"/>
              </a:lnSpc>
              <a:buFontTx/>
              <a:buNone/>
              <a:defRPr/>
            </a:pPr>
            <a:r>
              <a:rPr lang="en-US" altLang="zh-CN" sz="2000" dirty="0" smtClean="0"/>
              <a:t>{	if (count &gt;= </a:t>
            </a:r>
            <a:r>
              <a:rPr lang="en-US" altLang="zh-CN" sz="2000" dirty="0" err="1" smtClean="0"/>
              <a:t>max_len</a:t>
            </a:r>
            <a:r>
              <a:rPr lang="en-US" altLang="zh-CN" sz="2000" dirty="0" smtClean="0"/>
              <a:t>)</a:t>
            </a:r>
          </a:p>
          <a:p>
            <a:pPr lvl="1" defTabSz="1081088" eaLnBrk="1" hangingPunct="1">
              <a:lnSpc>
                <a:spcPct val="80000"/>
              </a:lnSpc>
              <a:buFontTx/>
              <a:buNone/>
              <a:defRPr/>
            </a:pPr>
            <a:r>
              <a:rPr lang="en-US" altLang="zh-CN" sz="2000" dirty="0" smtClean="0"/>
              <a:t>	{	</a:t>
            </a:r>
            <a:r>
              <a:rPr lang="en-US" altLang="zh-CN" sz="2000" dirty="0" err="1" smtClean="0">
                <a:solidFill>
                  <a:srgbClr val="FFC000"/>
                </a:solidFill>
              </a:rPr>
              <a:t>max_len</a:t>
            </a:r>
            <a:r>
              <a:rPr lang="en-US" altLang="zh-CN" sz="2000" dirty="0" smtClean="0">
                <a:solidFill>
                  <a:srgbClr val="FFC000"/>
                </a:solidFill>
              </a:rPr>
              <a:t> += INCREMENT;</a:t>
            </a:r>
          </a:p>
          <a:p>
            <a:pPr lvl="1" defTabSz="1081088" eaLnBrk="1" hangingPunct="1">
              <a:lnSpc>
                <a:spcPct val="80000"/>
              </a:lnSpc>
              <a:buFontTx/>
              <a:buNone/>
              <a:defRPr/>
            </a:pPr>
            <a:r>
              <a:rPr lang="en-US" altLang="zh-CN" sz="2000" dirty="0" smtClean="0"/>
              <a:t>		</a:t>
            </a:r>
            <a:r>
              <a:rPr lang="en-US" altLang="zh-CN" sz="2000" dirty="0" err="1" smtClean="0"/>
              <a:t>int</a:t>
            </a:r>
            <a:r>
              <a:rPr lang="en-US" altLang="zh-CN" sz="2000" dirty="0" smtClean="0"/>
              <a:t> *q=new </a:t>
            </a:r>
            <a:r>
              <a:rPr lang="en-US" altLang="zh-CN" sz="2000" dirty="0" err="1" smtClean="0"/>
              <a:t>int</a:t>
            </a:r>
            <a:r>
              <a:rPr lang="en-US" altLang="zh-CN" sz="2000" dirty="0" smtClean="0"/>
              <a:t>[</a:t>
            </a:r>
            <a:r>
              <a:rPr lang="en-US" altLang="zh-CN" sz="2000" dirty="0" err="1" smtClean="0"/>
              <a:t>max_len</a:t>
            </a:r>
            <a:r>
              <a:rPr lang="en-US" altLang="zh-CN" sz="2000" dirty="0" smtClean="0"/>
              <a:t>]; //</a:t>
            </a:r>
            <a:r>
              <a:rPr lang="zh-CN" altLang="en-US" sz="2000" dirty="0" smtClean="0"/>
              <a:t>重新申请一块更大的空间</a:t>
            </a:r>
            <a:endParaRPr lang="en-US" altLang="zh-CN" sz="2000" dirty="0" smtClean="0"/>
          </a:p>
          <a:p>
            <a:pPr lvl="1" defTabSz="1081088" eaLnBrk="1" hangingPunct="1">
              <a:lnSpc>
                <a:spcPct val="80000"/>
              </a:lnSpc>
              <a:buFontTx/>
              <a:buNone/>
              <a:defRPr/>
            </a:pPr>
            <a:r>
              <a:rPr lang="en-US" altLang="zh-CN" sz="2000" dirty="0" smtClean="0"/>
              <a:t>		for (</a:t>
            </a:r>
            <a:r>
              <a:rPr lang="en-US" altLang="zh-CN" sz="2000" dirty="0" err="1" smtClean="0"/>
              <a:t>int</a:t>
            </a:r>
            <a:r>
              <a:rPr lang="en-US" altLang="zh-CN" sz="2000" dirty="0" smtClean="0"/>
              <a:t> </a:t>
            </a:r>
            <a:r>
              <a:rPr lang="en-US" altLang="zh-CN" sz="2000" dirty="0" err="1" smtClean="0"/>
              <a:t>i</a:t>
            </a:r>
            <a:r>
              <a:rPr lang="en-US" altLang="zh-CN" sz="2000" dirty="0" smtClean="0"/>
              <a:t>=0; </a:t>
            </a:r>
            <a:r>
              <a:rPr lang="en-US" altLang="zh-CN" sz="2000" dirty="0" err="1" smtClean="0"/>
              <a:t>i</a:t>
            </a:r>
            <a:r>
              <a:rPr lang="en-US" altLang="zh-CN" sz="2000" dirty="0" smtClean="0"/>
              <a:t>&lt;count; </a:t>
            </a:r>
            <a:r>
              <a:rPr lang="en-US" altLang="zh-CN" sz="2000" dirty="0" err="1" smtClean="0"/>
              <a:t>i</a:t>
            </a:r>
            <a:r>
              <a:rPr lang="en-US" altLang="zh-CN" sz="2000" dirty="0" smtClean="0"/>
              <a:t>++) q[</a:t>
            </a:r>
            <a:r>
              <a:rPr lang="en-US" altLang="zh-CN" sz="2000" dirty="0" err="1" smtClean="0"/>
              <a:t>i</a:t>
            </a:r>
            <a:r>
              <a:rPr lang="en-US" altLang="zh-CN" sz="2000" dirty="0" smtClean="0"/>
              <a:t>] = p[</a:t>
            </a:r>
            <a:r>
              <a:rPr lang="en-US" altLang="zh-CN" sz="2000" dirty="0" err="1" smtClean="0"/>
              <a:t>i</a:t>
            </a:r>
            <a:r>
              <a:rPr lang="en-US" altLang="zh-CN" sz="2000" dirty="0" smtClean="0"/>
              <a:t>]; //</a:t>
            </a:r>
            <a:r>
              <a:rPr lang="zh-CN" altLang="en-US" sz="2000" dirty="0" smtClean="0"/>
              <a:t>转移数据</a:t>
            </a:r>
            <a:endParaRPr lang="en-US" altLang="zh-CN" sz="2000" dirty="0" smtClean="0"/>
          </a:p>
          <a:p>
            <a:pPr lvl="1" defTabSz="1081088" eaLnBrk="1" hangingPunct="1">
              <a:lnSpc>
                <a:spcPct val="80000"/>
              </a:lnSpc>
              <a:buFontTx/>
              <a:buNone/>
              <a:defRPr/>
            </a:pPr>
            <a:r>
              <a:rPr lang="en-US" altLang="zh-CN" sz="2000" dirty="0" smtClean="0"/>
              <a:t>		delete []p; //</a:t>
            </a:r>
            <a:r>
              <a:rPr lang="zh-CN" altLang="en-US" sz="2000" dirty="0" smtClean="0"/>
              <a:t>归还原来的空间</a:t>
            </a:r>
            <a:endParaRPr lang="en-US" altLang="zh-CN" sz="2000" dirty="0" smtClean="0"/>
          </a:p>
          <a:p>
            <a:pPr lvl="1" defTabSz="1081088" eaLnBrk="1" hangingPunct="1">
              <a:lnSpc>
                <a:spcPct val="80000"/>
              </a:lnSpc>
              <a:buFontTx/>
              <a:buNone/>
              <a:defRPr/>
            </a:pPr>
            <a:r>
              <a:rPr lang="en-US" altLang="zh-CN" sz="2000" dirty="0" smtClean="0"/>
              <a:t>		p = q; //p</a:t>
            </a:r>
            <a:r>
              <a:rPr lang="zh-CN" altLang="en-US" sz="2000" dirty="0" smtClean="0"/>
              <a:t>指向新的空间</a:t>
            </a:r>
            <a:endParaRPr lang="en-US" altLang="zh-CN" sz="2000" dirty="0" smtClean="0"/>
          </a:p>
          <a:p>
            <a:pPr lvl="1" defTabSz="1081088" eaLnBrk="1" hangingPunct="1">
              <a:lnSpc>
                <a:spcPct val="80000"/>
              </a:lnSpc>
              <a:buFontTx/>
              <a:buNone/>
              <a:defRPr/>
            </a:pPr>
            <a:r>
              <a:rPr lang="en-US" altLang="zh-CN" sz="2000" dirty="0" smtClean="0"/>
              <a:t>	}</a:t>
            </a:r>
          </a:p>
          <a:p>
            <a:pPr lvl="1" defTabSz="1081088" eaLnBrk="1" hangingPunct="1">
              <a:lnSpc>
                <a:spcPct val="80000"/>
              </a:lnSpc>
              <a:buFontTx/>
              <a:buNone/>
              <a:defRPr/>
            </a:pPr>
            <a:r>
              <a:rPr lang="en-US" altLang="zh-CN" sz="2000" dirty="0" smtClean="0"/>
              <a:t>	p[count] = n;</a:t>
            </a:r>
          </a:p>
          <a:p>
            <a:pPr lvl="1" defTabSz="1081088" eaLnBrk="1" hangingPunct="1">
              <a:lnSpc>
                <a:spcPct val="80000"/>
              </a:lnSpc>
              <a:buFontTx/>
              <a:buNone/>
              <a:defRPr/>
            </a:pPr>
            <a:r>
              <a:rPr lang="en-US" altLang="zh-CN" sz="2000" dirty="0" smtClean="0"/>
              <a:t>	count++;</a:t>
            </a:r>
          </a:p>
          <a:p>
            <a:pPr lvl="1" defTabSz="1081088" eaLnBrk="1" hangingPunct="1">
              <a:lnSpc>
                <a:spcPct val="80000"/>
              </a:lnSpc>
              <a:buFontTx/>
              <a:buNone/>
              <a:defRPr/>
            </a:pPr>
            <a:r>
              <a:rPr lang="en-US" altLang="zh-CN" sz="2000" dirty="0" smtClean="0"/>
              <a:t>	</a:t>
            </a:r>
            <a:r>
              <a:rPr lang="en-US" altLang="zh-CN" sz="2000" dirty="0" err="1" smtClean="0"/>
              <a:t>cin</a:t>
            </a:r>
            <a:r>
              <a:rPr lang="en-US" altLang="zh-CN" sz="2000" dirty="0" smtClean="0"/>
              <a:t> &gt;&gt; n;</a:t>
            </a:r>
          </a:p>
          <a:p>
            <a:pPr lvl="1" defTabSz="1081088" eaLnBrk="1" hangingPunct="1">
              <a:lnSpc>
                <a:spcPct val="80000"/>
              </a:lnSpc>
              <a:buFontTx/>
              <a:buNone/>
              <a:defRPr/>
            </a:pPr>
            <a:r>
              <a:rPr lang="en-US" altLang="zh-CN" sz="2000" dirty="0" smtClean="0"/>
              <a:t>}</a:t>
            </a:r>
          </a:p>
          <a:p>
            <a:pPr lvl="1" defTabSz="1081088" eaLnBrk="1" hangingPunct="1">
              <a:lnSpc>
                <a:spcPct val="80000"/>
              </a:lnSpc>
              <a:buFontTx/>
              <a:buNone/>
              <a:defRPr/>
            </a:pPr>
            <a:r>
              <a:rPr lang="en-US" altLang="zh-CN" sz="2000" dirty="0" smtClean="0"/>
              <a:t>sort(</a:t>
            </a:r>
            <a:r>
              <a:rPr lang="en-US" altLang="zh-CN" sz="2000" dirty="0" err="1" smtClean="0"/>
              <a:t>p,count</a:t>
            </a:r>
            <a:r>
              <a:rPr lang="en-US" altLang="zh-CN" sz="2000" dirty="0" smtClean="0"/>
              <a:t>);</a:t>
            </a:r>
          </a:p>
          <a:p>
            <a:pPr lvl="1" defTabSz="1081088" eaLnBrk="1" hangingPunct="1">
              <a:lnSpc>
                <a:spcPct val="80000"/>
              </a:lnSpc>
              <a:buFontTx/>
              <a:buNone/>
              <a:defRPr/>
            </a:pPr>
            <a:r>
              <a:rPr lang="en-US" altLang="zh-CN" sz="2000" dirty="0" smtClean="0"/>
              <a:t>......</a:t>
            </a:r>
          </a:p>
          <a:p>
            <a:pPr lvl="1" defTabSz="1081088" eaLnBrk="1" hangingPunct="1">
              <a:lnSpc>
                <a:spcPct val="80000"/>
              </a:lnSpc>
              <a:buFontTx/>
              <a:buNone/>
              <a:defRPr/>
            </a:pPr>
            <a:r>
              <a:rPr lang="en-US" altLang="zh-CN" sz="2000" dirty="0" smtClean="0"/>
              <a:t>delete []p;</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p:txBody>
          <a:bodyPr/>
          <a:lstStyle/>
          <a:p>
            <a:pPr eaLnBrk="1" hangingPunct="1">
              <a:defRPr/>
            </a:pPr>
            <a:endParaRPr lang="zh-CN" altLang="zh-CN" smtClean="0"/>
          </a:p>
        </p:txBody>
      </p:sp>
      <p:sp>
        <p:nvSpPr>
          <p:cNvPr id="438275" name="Rectangle 3"/>
          <p:cNvSpPr>
            <a:spLocks noGrp="1" noChangeArrowheads="1"/>
          </p:cNvSpPr>
          <p:nvPr>
            <p:ph type="body" idx="1"/>
          </p:nvPr>
        </p:nvSpPr>
        <p:spPr/>
        <p:txBody>
          <a:bodyPr/>
          <a:lstStyle/>
          <a:p>
            <a:pPr eaLnBrk="1" hangingPunct="1">
              <a:defRPr/>
            </a:pPr>
            <a:r>
              <a:rPr lang="zh-CN" altLang="en-US" dirty="0" smtClean="0"/>
              <a:t>上面的实现方法虽然可行，但是，</a:t>
            </a:r>
          </a:p>
          <a:p>
            <a:pPr lvl="1" eaLnBrk="1" hangingPunct="1">
              <a:defRPr/>
            </a:pPr>
            <a:r>
              <a:rPr lang="zh-CN" altLang="en-US" dirty="0" smtClean="0"/>
              <a:t>当数组空间不够时，它需要重新申请空间、进行数据转移以及释放原有的空间，这样做比较麻烦并且效率有时不高。</a:t>
            </a:r>
          </a:p>
          <a:p>
            <a:pPr lvl="1" eaLnBrk="1" hangingPunct="1">
              <a:defRPr/>
            </a:pPr>
            <a:r>
              <a:rPr lang="zh-CN" altLang="en-US" dirty="0" smtClean="0"/>
              <a:t>当需要在数组中增加或删除元素时，它还将会面临数组元素的大量移动问题。</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body" idx="1"/>
          </p:nvPr>
        </p:nvSpPr>
        <p:spPr>
          <a:xfrm>
            <a:off x="457200" y="1117600"/>
            <a:ext cx="8229600" cy="237648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p>
            <a:pPr eaLnBrk="1" hangingPunct="1">
              <a:defRPr/>
            </a:pPr>
            <a:r>
              <a:rPr lang="zh-CN" altLang="en-US" smtClean="0">
                <a:effectLst>
                  <a:outerShdw blurRad="38100" dist="38100" dir="2700000" algn="tl">
                    <a:srgbClr val="000000">
                      <a:alpha val="43137"/>
                    </a:srgbClr>
                  </a:outerShdw>
                </a:effectLst>
              </a:rPr>
              <a:t>假设</a:t>
            </a:r>
            <a:r>
              <a:rPr lang="en-US" altLang="zh-CN" smtClean="0">
                <a:effectLst>
                  <a:outerShdw blurRad="38100" dist="38100" dir="2700000" algn="tl">
                    <a:srgbClr val="000000">
                      <a:alpha val="43137"/>
                    </a:srgbClr>
                  </a:outerShdw>
                </a:effectLst>
              </a:rPr>
              <a:t>a</a:t>
            </a:r>
            <a:r>
              <a:rPr lang="zh-CN" altLang="en-US" dirty="0" smtClean="0">
                <a:effectLst>
                  <a:outerShdw blurRad="38100" dist="38100" dir="2700000" algn="tl">
                    <a:srgbClr val="000000">
                      <a:alpha val="43137"/>
                    </a:srgbClr>
                  </a:outerShdw>
                </a:effectLst>
              </a:rPr>
              <a:t>为一个数组</a:t>
            </a:r>
            <a:r>
              <a:rPr lang="en-US" altLang="zh-CN" dirty="0" smtClean="0">
                <a:effectLst>
                  <a:outerShdw blurRad="38100" dist="38100" dir="2700000" algn="tl">
                    <a:srgbClr val="000000">
                      <a:alpha val="43137"/>
                    </a:srgbClr>
                  </a:outerShdw>
                </a:effectLst>
              </a:rPr>
              <a:t> </a:t>
            </a:r>
            <a:endParaRPr lang="en-US" altLang="zh-CN" dirty="0" smtClean="0">
              <a:solidFill>
                <a:srgbClr val="FFC000"/>
              </a:solidFill>
              <a:effectLst>
                <a:outerShdw blurRad="38100" dist="38100" dir="2700000" algn="tl">
                  <a:srgbClr val="000000">
                    <a:alpha val="43137"/>
                  </a:srgbClr>
                </a:outerShdw>
              </a:effectLst>
            </a:endParaRPr>
          </a:p>
          <a:p>
            <a:pPr lvl="1" eaLnBrk="1" hangingPunct="1">
              <a:defRPr/>
            </a:pPr>
            <a:r>
              <a:rPr lang="zh-CN" altLang="en-US" dirty="0">
                <a:effectLst>
                  <a:outerShdw blurRad="38100" dist="38100" dir="2700000" algn="tl">
                    <a:srgbClr val="000000">
                      <a:alpha val="43137"/>
                    </a:srgbClr>
                  </a:outerShdw>
                </a:effectLst>
              </a:rPr>
              <a:t>假设元素个数为</a:t>
            </a:r>
            <a:r>
              <a:rPr lang="en-US" altLang="zh-CN" dirty="0">
                <a:effectLst>
                  <a:outerShdw blurRad="38100" dist="38100" dir="2700000" algn="tl">
                    <a:srgbClr val="000000">
                      <a:alpha val="43137"/>
                    </a:srgbClr>
                  </a:outerShdw>
                </a:effectLst>
              </a:rPr>
              <a:t>n</a:t>
            </a:r>
            <a:r>
              <a:rPr lang="zh-CN" altLang="en-US" dirty="0">
                <a:effectLst>
                  <a:outerShdw blurRad="38100" dist="38100" dir="2700000" algn="tl">
                    <a:srgbClr val="000000">
                      <a:alpha val="43137"/>
                    </a:srgbClr>
                  </a:outerShdw>
                </a:effectLst>
              </a:rPr>
              <a:t>。</a:t>
            </a:r>
          </a:p>
          <a:p>
            <a:pPr lvl="1" eaLnBrk="1" hangingPunct="1">
              <a:defRPr/>
            </a:pPr>
            <a:r>
              <a:rPr lang="zh-CN" altLang="en-US" dirty="0" smtClean="0">
                <a:effectLst>
                  <a:outerShdw blurRad="38100" dist="38100" dir="2700000" algn="tl">
                    <a:srgbClr val="000000">
                      <a:alpha val="43137"/>
                    </a:srgbClr>
                  </a:outerShdw>
                </a:effectLst>
              </a:rPr>
              <a:t>删除数组</a:t>
            </a:r>
            <a:r>
              <a:rPr lang="en-US" altLang="zh-CN" dirty="0" smtClean="0">
                <a:effectLst>
                  <a:outerShdw blurRad="38100" dist="38100" dir="2700000" algn="tl">
                    <a:srgbClr val="000000">
                      <a:alpha val="43137"/>
                    </a:srgbClr>
                  </a:outerShdw>
                </a:effectLst>
              </a:rPr>
              <a:t>a</a:t>
            </a:r>
            <a:r>
              <a:rPr lang="zh-CN" altLang="en-US" dirty="0" smtClean="0">
                <a:effectLst>
                  <a:outerShdw blurRad="38100" dist="38100" dir="2700000" algn="tl">
                    <a:srgbClr val="000000">
                      <a:alpha val="43137"/>
                    </a:srgbClr>
                  </a:outerShdw>
                </a:effectLst>
              </a:rPr>
              <a:t>中位置</a:t>
            </a:r>
            <a:r>
              <a:rPr lang="en-US" altLang="zh-CN" dirty="0" smtClean="0">
                <a:effectLst>
                  <a:outerShdw blurRad="38100" dist="38100" dir="2700000" algn="tl">
                    <a:srgbClr val="000000">
                      <a:alpha val="43137"/>
                    </a:srgbClr>
                  </a:outerShdw>
                </a:effectLst>
              </a:rPr>
              <a:t>m</a:t>
            </a:r>
            <a:r>
              <a:rPr lang="zh-CN" altLang="en-US" dirty="0" smtClean="0">
                <a:effectLst>
                  <a:outerShdw blurRad="38100" dist="38100" dir="2700000" algn="tl">
                    <a:srgbClr val="000000">
                      <a:alpha val="43137"/>
                    </a:srgbClr>
                  </a:outerShdw>
                </a:effectLst>
              </a:rPr>
              <a:t>处的元素，赋给变量</a:t>
            </a:r>
            <a:r>
              <a:rPr lang="en-US" altLang="zh-CN" dirty="0" smtClean="0">
                <a:effectLst>
                  <a:outerShdw blurRad="38100" dist="38100" dir="2700000" algn="tl">
                    <a:srgbClr val="000000">
                      <a:alpha val="43137"/>
                    </a:srgbClr>
                  </a:outerShdw>
                </a:effectLst>
              </a:rPr>
              <a:t>x</a:t>
            </a:r>
            <a:r>
              <a:rPr lang="zh-CN" altLang="en-US" dirty="0" smtClean="0">
                <a:effectLst>
                  <a:outerShdw blurRad="38100" dist="38100" dir="2700000" algn="tl">
                    <a:srgbClr val="000000">
                      <a:alpha val="43137"/>
                    </a:srgbClr>
                  </a:outerShdw>
                </a:effectLst>
              </a:rPr>
              <a:t>。</a:t>
            </a:r>
            <a:endParaRPr lang="en-US" altLang="zh-CN" dirty="0" smtClean="0">
              <a:effectLst>
                <a:outerShdw blurRad="38100" dist="38100" dir="2700000" algn="tl">
                  <a:srgbClr val="000000">
                    <a:alpha val="43137"/>
                  </a:srgbClr>
                </a:outerShdw>
              </a:effectLst>
            </a:endParaRPr>
          </a:p>
          <a:p>
            <a:pPr lvl="1" eaLnBrk="1" hangingPunct="1">
              <a:defRPr/>
            </a:pPr>
            <a:r>
              <a:rPr lang="zh-CN" altLang="en-US" dirty="0" smtClean="0">
                <a:effectLst>
                  <a:outerShdw blurRad="38100" dist="38100" dir="2700000" algn="tl">
                    <a:srgbClr val="000000">
                      <a:alpha val="43137"/>
                    </a:srgbClr>
                  </a:outerShdw>
                </a:effectLst>
              </a:rPr>
              <a:t>在数组</a:t>
            </a:r>
            <a:r>
              <a:rPr lang="en-US" altLang="zh-CN" dirty="0" smtClean="0">
                <a:effectLst>
                  <a:outerShdw blurRad="38100" dist="38100" dir="2700000" algn="tl">
                    <a:srgbClr val="000000">
                      <a:alpha val="43137"/>
                    </a:srgbClr>
                  </a:outerShdw>
                </a:effectLst>
              </a:rPr>
              <a:t>a</a:t>
            </a:r>
            <a:r>
              <a:rPr lang="zh-CN" altLang="en-US" dirty="0" smtClean="0">
                <a:effectLst>
                  <a:outerShdw blurRad="38100" dist="38100" dir="2700000" algn="tl">
                    <a:srgbClr val="000000">
                      <a:alpha val="43137"/>
                    </a:srgbClr>
                  </a:outerShdw>
                </a:effectLst>
              </a:rPr>
              <a:t>中位置</a:t>
            </a:r>
            <a:r>
              <a:rPr lang="en-US" altLang="zh-CN" dirty="0" smtClean="0">
                <a:effectLst>
                  <a:outerShdw blurRad="38100" dist="38100" dir="2700000" algn="tl">
                    <a:srgbClr val="000000">
                      <a:alpha val="43137"/>
                    </a:srgbClr>
                  </a:outerShdw>
                </a:effectLst>
              </a:rPr>
              <a:t>m</a:t>
            </a:r>
            <a:r>
              <a:rPr lang="zh-CN" altLang="en-US" dirty="0" smtClean="0">
                <a:effectLst>
                  <a:outerShdw blurRad="38100" dist="38100" dir="2700000" algn="tl">
                    <a:srgbClr val="000000">
                      <a:alpha val="43137"/>
                    </a:srgbClr>
                  </a:outerShdw>
                </a:effectLst>
              </a:rPr>
              <a:t>处插入一个元素</a:t>
            </a:r>
            <a:r>
              <a:rPr lang="en-US" altLang="zh-CN" dirty="0" smtClean="0">
                <a:effectLst>
                  <a:outerShdw blurRad="38100" dist="38100" dir="2700000" algn="tl">
                    <a:srgbClr val="000000">
                      <a:alpha val="43137"/>
                    </a:srgbClr>
                  </a:outerShdw>
                </a:effectLst>
              </a:rPr>
              <a:t>x</a:t>
            </a:r>
            <a:r>
              <a:rPr lang="zh-CN" altLang="en-US" dirty="0" smtClean="0">
                <a:effectLst>
                  <a:outerShdw blurRad="38100" dist="38100" dir="2700000" algn="tl">
                    <a:srgbClr val="000000">
                      <a:alpha val="43137"/>
                    </a:srgbClr>
                  </a:outerShdw>
                </a:effectLst>
              </a:rPr>
              <a:t>。</a:t>
            </a:r>
            <a:endParaRPr lang="en-US" altLang="zh-CN" dirty="0" smtClean="0">
              <a:effectLst>
                <a:outerShdw blurRad="38100" dist="38100" dir="2700000" algn="tl">
                  <a:srgbClr val="000000">
                    <a:alpha val="43137"/>
                  </a:srgbClr>
                </a:outerShdw>
              </a:effectLst>
            </a:endParaRPr>
          </a:p>
          <a:p>
            <a:pPr eaLnBrk="1" hangingPunct="1">
              <a:defRPr/>
            </a:pPr>
            <a:r>
              <a:rPr lang="zh-CN" altLang="en-US" dirty="0" smtClean="0">
                <a:solidFill>
                  <a:srgbClr val="FFC000"/>
                </a:solidFill>
                <a:effectLst>
                  <a:outerShdw blurRad="38100" dist="38100" dir="2700000" algn="tl">
                    <a:srgbClr val="000000">
                      <a:alpha val="43137"/>
                    </a:srgbClr>
                  </a:outerShdw>
                </a:effectLst>
              </a:rPr>
              <a:t>循环怎么安排</a:t>
            </a:r>
            <a:r>
              <a:rPr lang="zh-CN" altLang="en-US" dirty="0" smtClean="0">
                <a:effectLst>
                  <a:outerShdw blurRad="38100" dist="38100" dir="2700000" algn="tl">
                    <a:srgbClr val="000000">
                      <a:alpha val="43137"/>
                    </a:srgbClr>
                  </a:outerShdw>
                </a:effectLst>
              </a:rPr>
              <a:t>？</a:t>
            </a:r>
            <a:endParaRPr lang="en-US" altLang="zh-CN" dirty="0" smtClean="0">
              <a:effectLst>
                <a:outerShdw blurRad="38100" dist="38100" dir="2700000" algn="tl">
                  <a:srgbClr val="000000">
                    <a:alpha val="43137"/>
                  </a:srgbClr>
                </a:outerShdw>
              </a:effectLst>
            </a:endParaRPr>
          </a:p>
        </p:txBody>
      </p:sp>
      <p:grpSp>
        <p:nvGrpSpPr>
          <p:cNvPr id="47109" name="组合 7168"/>
          <p:cNvGrpSpPr>
            <a:grpSpLocks/>
          </p:cNvGrpSpPr>
          <p:nvPr/>
        </p:nvGrpSpPr>
        <p:grpSpPr bwMode="auto">
          <a:xfrm>
            <a:off x="102529" y="3598863"/>
            <a:ext cx="4298020" cy="1201737"/>
            <a:chOff x="103248" y="3388930"/>
            <a:chExt cx="4297348" cy="1201490"/>
          </a:xfrm>
        </p:grpSpPr>
        <p:grpSp>
          <p:nvGrpSpPr>
            <p:cNvPr id="47124" name="组合 30"/>
            <p:cNvGrpSpPr>
              <a:grpSpLocks/>
            </p:cNvGrpSpPr>
            <p:nvPr/>
          </p:nvGrpSpPr>
          <p:grpSpPr bwMode="auto">
            <a:xfrm>
              <a:off x="251520" y="3501008"/>
              <a:ext cx="4149076" cy="1089412"/>
              <a:chOff x="251520" y="3501008"/>
              <a:chExt cx="4149076" cy="1089412"/>
            </a:xfrm>
          </p:grpSpPr>
          <p:sp>
            <p:nvSpPr>
              <p:cNvPr id="47126" name="矩形 3"/>
              <p:cNvSpPr>
                <a:spLocks noChangeArrowheads="1"/>
              </p:cNvSpPr>
              <p:nvPr/>
            </p:nvSpPr>
            <p:spPr bwMode="auto">
              <a:xfrm>
                <a:off x="251520" y="3789040"/>
                <a:ext cx="3960440" cy="432048"/>
              </a:xfrm>
              <a:prstGeom prst="rect">
                <a:avLst/>
              </a:prstGeom>
              <a:solidFill>
                <a:schemeClr val="accent1"/>
              </a:solidFill>
              <a:ln w="12700" cap="sq" algn="ctr">
                <a:solidFill>
                  <a:schemeClr val="tx1"/>
                </a:solidFill>
                <a:round/>
                <a:headEnd type="none" w="sm" len="sm"/>
                <a:tailEnd type="none" w="sm" len="sm"/>
              </a:ln>
            </p:spPr>
            <p:txBody>
              <a:bodyPr/>
              <a:lstStyle>
                <a:lvl1pPr eaLnBrk="0" hangingPunct="0">
                  <a:defRPr sz="3000">
                    <a:solidFill>
                      <a:schemeClr val="tx1"/>
                    </a:solidFill>
                    <a:latin typeface="Verdana" pitchFamily="34" charset="0"/>
                    <a:ea typeface="宋体" charset="-122"/>
                  </a:defRPr>
                </a:lvl1pPr>
                <a:lvl2pPr marL="742950" indent="-285750" eaLnBrk="0" hangingPunct="0">
                  <a:defRPr sz="3000">
                    <a:solidFill>
                      <a:schemeClr val="tx1"/>
                    </a:solidFill>
                    <a:latin typeface="Verdana" pitchFamily="34" charset="0"/>
                    <a:ea typeface="宋体" charset="-122"/>
                  </a:defRPr>
                </a:lvl2pPr>
                <a:lvl3pPr marL="1143000" indent="-228600" eaLnBrk="0" hangingPunct="0">
                  <a:defRPr sz="3000">
                    <a:solidFill>
                      <a:schemeClr val="tx1"/>
                    </a:solidFill>
                    <a:latin typeface="Verdana" pitchFamily="34" charset="0"/>
                    <a:ea typeface="宋体" charset="-122"/>
                  </a:defRPr>
                </a:lvl3pPr>
                <a:lvl4pPr marL="1600200" indent="-228600" eaLnBrk="0" hangingPunct="0">
                  <a:defRPr sz="3000">
                    <a:solidFill>
                      <a:schemeClr val="tx1"/>
                    </a:solidFill>
                    <a:latin typeface="Verdana" pitchFamily="34" charset="0"/>
                    <a:ea typeface="宋体" charset="-122"/>
                  </a:defRPr>
                </a:lvl4pPr>
                <a:lvl5pPr marL="2057400" indent="-228600" eaLnBrk="0" hangingPunct="0">
                  <a:defRPr sz="3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9pPr>
              </a:lstStyle>
              <a:p>
                <a:pPr eaLnBrk="1" hangingPunct="1">
                  <a:spcBef>
                    <a:spcPct val="0"/>
                  </a:spcBef>
                  <a:buClrTx/>
                  <a:buSzTx/>
                  <a:buFontTx/>
                  <a:buNone/>
                </a:pPr>
                <a:endParaRPr lang="zh-CN" altLang="en-US" sz="1800">
                  <a:effectLst/>
                </a:endParaRPr>
              </a:p>
            </p:txBody>
          </p:sp>
          <p:cxnSp>
            <p:nvCxnSpPr>
              <p:cNvPr id="47127" name="直接连接符 7"/>
              <p:cNvCxnSpPr>
                <a:cxnSpLocks noChangeShapeType="1"/>
              </p:cNvCxnSpPr>
              <p:nvPr/>
            </p:nvCxnSpPr>
            <p:spPr bwMode="auto">
              <a:xfrm>
                <a:off x="1619672" y="3789040"/>
                <a:ext cx="0" cy="432048"/>
              </a:xfrm>
              <a:prstGeom prst="line">
                <a:avLst/>
              </a:prstGeom>
              <a:noFill/>
              <a:ln w="12700" cap="sq"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7128" name="直接连接符 8"/>
              <p:cNvCxnSpPr>
                <a:cxnSpLocks noChangeShapeType="1"/>
              </p:cNvCxnSpPr>
              <p:nvPr/>
            </p:nvCxnSpPr>
            <p:spPr bwMode="auto">
              <a:xfrm>
                <a:off x="1979712" y="3789040"/>
                <a:ext cx="0" cy="432048"/>
              </a:xfrm>
              <a:prstGeom prst="line">
                <a:avLst/>
              </a:prstGeom>
              <a:noFill/>
              <a:ln w="12700" cap="sq"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7129" name="直接连接符 9"/>
              <p:cNvCxnSpPr>
                <a:cxnSpLocks noChangeShapeType="1"/>
              </p:cNvCxnSpPr>
              <p:nvPr/>
            </p:nvCxnSpPr>
            <p:spPr bwMode="auto">
              <a:xfrm>
                <a:off x="2339752" y="3789040"/>
                <a:ext cx="0" cy="432048"/>
              </a:xfrm>
              <a:prstGeom prst="line">
                <a:avLst/>
              </a:prstGeom>
              <a:noFill/>
              <a:ln w="12700" cap="sq"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47130" name="上弧形箭头 18"/>
              <p:cNvSpPr>
                <a:spLocks noChangeArrowheads="1"/>
              </p:cNvSpPr>
              <p:nvPr/>
            </p:nvSpPr>
            <p:spPr bwMode="auto">
              <a:xfrm flipH="1">
                <a:off x="1764241" y="3501008"/>
                <a:ext cx="396044" cy="288032"/>
              </a:xfrm>
              <a:prstGeom prst="curvedDownArrow">
                <a:avLst>
                  <a:gd name="adj1" fmla="val 24998"/>
                  <a:gd name="adj2" fmla="val 50003"/>
                  <a:gd name="adj3" fmla="val 25000"/>
                </a:avLst>
              </a:prstGeom>
              <a:solidFill>
                <a:schemeClr val="accent1"/>
              </a:solidFill>
              <a:ln w="12700" cap="sq" algn="ctr">
                <a:solidFill>
                  <a:schemeClr val="tx1"/>
                </a:solidFill>
                <a:round/>
                <a:headEnd type="none" w="sm" len="sm"/>
                <a:tailEnd type="none" w="sm" len="sm"/>
              </a:ln>
            </p:spPr>
            <p:txBody>
              <a:bodyPr/>
              <a:lstStyle>
                <a:lvl1pPr eaLnBrk="0" hangingPunct="0">
                  <a:defRPr sz="3000">
                    <a:solidFill>
                      <a:schemeClr val="tx1"/>
                    </a:solidFill>
                    <a:latin typeface="Verdana" pitchFamily="34" charset="0"/>
                    <a:ea typeface="宋体" charset="-122"/>
                  </a:defRPr>
                </a:lvl1pPr>
                <a:lvl2pPr marL="742950" indent="-285750" eaLnBrk="0" hangingPunct="0">
                  <a:defRPr sz="3000">
                    <a:solidFill>
                      <a:schemeClr val="tx1"/>
                    </a:solidFill>
                    <a:latin typeface="Verdana" pitchFamily="34" charset="0"/>
                    <a:ea typeface="宋体" charset="-122"/>
                  </a:defRPr>
                </a:lvl2pPr>
                <a:lvl3pPr marL="1143000" indent="-228600" eaLnBrk="0" hangingPunct="0">
                  <a:defRPr sz="3000">
                    <a:solidFill>
                      <a:schemeClr val="tx1"/>
                    </a:solidFill>
                    <a:latin typeface="Verdana" pitchFamily="34" charset="0"/>
                    <a:ea typeface="宋体" charset="-122"/>
                  </a:defRPr>
                </a:lvl3pPr>
                <a:lvl4pPr marL="1600200" indent="-228600" eaLnBrk="0" hangingPunct="0">
                  <a:defRPr sz="3000">
                    <a:solidFill>
                      <a:schemeClr val="tx1"/>
                    </a:solidFill>
                    <a:latin typeface="Verdana" pitchFamily="34" charset="0"/>
                    <a:ea typeface="宋体" charset="-122"/>
                  </a:defRPr>
                </a:lvl4pPr>
                <a:lvl5pPr marL="2057400" indent="-228600" eaLnBrk="0" hangingPunct="0">
                  <a:defRPr sz="3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9pPr>
              </a:lstStyle>
              <a:p>
                <a:pPr eaLnBrk="1" hangingPunct="1">
                  <a:spcBef>
                    <a:spcPct val="0"/>
                  </a:spcBef>
                  <a:buClrTx/>
                  <a:buSzTx/>
                  <a:buFontTx/>
                  <a:buNone/>
                </a:pPr>
                <a:endParaRPr lang="zh-CN" altLang="en-US" sz="1800">
                  <a:effectLst/>
                </a:endParaRPr>
              </a:p>
            </p:txBody>
          </p:sp>
          <p:cxnSp>
            <p:nvCxnSpPr>
              <p:cNvPr id="47131" name="直接连接符 20"/>
              <p:cNvCxnSpPr>
                <a:cxnSpLocks noChangeShapeType="1"/>
              </p:cNvCxnSpPr>
              <p:nvPr/>
            </p:nvCxnSpPr>
            <p:spPr bwMode="auto">
              <a:xfrm>
                <a:off x="3923928" y="3789040"/>
                <a:ext cx="0" cy="432048"/>
              </a:xfrm>
              <a:prstGeom prst="line">
                <a:avLst/>
              </a:prstGeom>
              <a:noFill/>
              <a:ln w="12700" cap="sq"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7132" name="直接连接符 21"/>
              <p:cNvCxnSpPr>
                <a:cxnSpLocks noChangeShapeType="1"/>
              </p:cNvCxnSpPr>
              <p:nvPr/>
            </p:nvCxnSpPr>
            <p:spPr bwMode="auto">
              <a:xfrm>
                <a:off x="3563888" y="3789040"/>
                <a:ext cx="0" cy="432048"/>
              </a:xfrm>
              <a:prstGeom prst="line">
                <a:avLst/>
              </a:prstGeom>
              <a:noFill/>
              <a:ln w="12700" cap="sq"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20" name="TextBox 19"/>
              <p:cNvSpPr txBox="1"/>
              <p:nvPr/>
            </p:nvSpPr>
            <p:spPr>
              <a:xfrm>
                <a:off x="1619731" y="4220609"/>
                <a:ext cx="409511" cy="369811"/>
              </a:xfrm>
              <a:prstGeom prst="rect">
                <a:avLst/>
              </a:prstGeom>
              <a:noFill/>
            </p:spPr>
            <p:txBody>
              <a:bodyPr wrap="none">
                <a:spAutoFit/>
              </a:bodyPr>
              <a:lstStyle/>
              <a:p>
                <a:pPr>
                  <a:buFont typeface="Wingdings" pitchFamily="2" charset="2"/>
                  <a:buNone/>
                  <a:defRPr/>
                </a:pPr>
                <a:r>
                  <a:rPr lang="en-US" altLang="zh-CN" sz="1800" dirty="0"/>
                  <a:t>m</a:t>
                </a:r>
                <a:endParaRPr lang="zh-CN" altLang="en-US" sz="1800" dirty="0"/>
              </a:p>
            </p:txBody>
          </p:sp>
          <p:sp>
            <p:nvSpPr>
              <p:cNvPr id="32" name="TextBox 31"/>
              <p:cNvSpPr txBox="1"/>
              <p:nvPr/>
            </p:nvSpPr>
            <p:spPr>
              <a:xfrm>
                <a:off x="3818075" y="4220609"/>
                <a:ext cx="582521" cy="369811"/>
              </a:xfrm>
              <a:prstGeom prst="rect">
                <a:avLst/>
              </a:prstGeom>
              <a:noFill/>
            </p:spPr>
            <p:txBody>
              <a:bodyPr wrap="none">
                <a:spAutoFit/>
              </a:bodyPr>
              <a:lstStyle/>
              <a:p>
                <a:pPr>
                  <a:buFont typeface="Wingdings" pitchFamily="2" charset="2"/>
                  <a:buNone/>
                  <a:defRPr/>
                </a:pPr>
                <a:r>
                  <a:rPr lang="en-US" altLang="zh-CN" sz="1800" dirty="0"/>
                  <a:t>n-1</a:t>
                </a:r>
                <a:endParaRPr lang="zh-CN" altLang="en-US" sz="1800" dirty="0"/>
              </a:p>
            </p:txBody>
          </p:sp>
          <p:sp>
            <p:nvSpPr>
              <p:cNvPr id="47135" name="上弧形箭头 34"/>
              <p:cNvSpPr>
                <a:spLocks noChangeArrowheads="1"/>
              </p:cNvSpPr>
              <p:nvPr/>
            </p:nvSpPr>
            <p:spPr bwMode="auto">
              <a:xfrm flipH="1">
                <a:off x="2232293" y="3501008"/>
                <a:ext cx="396044" cy="288032"/>
              </a:xfrm>
              <a:prstGeom prst="curvedDownArrow">
                <a:avLst>
                  <a:gd name="adj1" fmla="val 24998"/>
                  <a:gd name="adj2" fmla="val 50003"/>
                  <a:gd name="adj3" fmla="val 25000"/>
                </a:avLst>
              </a:prstGeom>
              <a:solidFill>
                <a:schemeClr val="accent1"/>
              </a:solidFill>
              <a:ln w="12700" cap="sq" algn="ctr">
                <a:solidFill>
                  <a:schemeClr val="tx1"/>
                </a:solidFill>
                <a:round/>
                <a:headEnd type="none" w="sm" len="sm"/>
                <a:tailEnd type="none" w="sm" len="sm"/>
              </a:ln>
            </p:spPr>
            <p:txBody>
              <a:bodyPr/>
              <a:lstStyle>
                <a:lvl1pPr eaLnBrk="0" hangingPunct="0">
                  <a:defRPr sz="3000">
                    <a:solidFill>
                      <a:schemeClr val="tx1"/>
                    </a:solidFill>
                    <a:latin typeface="Verdana" pitchFamily="34" charset="0"/>
                    <a:ea typeface="宋体" charset="-122"/>
                  </a:defRPr>
                </a:lvl1pPr>
                <a:lvl2pPr marL="742950" indent="-285750" eaLnBrk="0" hangingPunct="0">
                  <a:defRPr sz="3000">
                    <a:solidFill>
                      <a:schemeClr val="tx1"/>
                    </a:solidFill>
                    <a:latin typeface="Verdana" pitchFamily="34" charset="0"/>
                    <a:ea typeface="宋体" charset="-122"/>
                  </a:defRPr>
                </a:lvl2pPr>
                <a:lvl3pPr marL="1143000" indent="-228600" eaLnBrk="0" hangingPunct="0">
                  <a:defRPr sz="3000">
                    <a:solidFill>
                      <a:schemeClr val="tx1"/>
                    </a:solidFill>
                    <a:latin typeface="Verdana" pitchFamily="34" charset="0"/>
                    <a:ea typeface="宋体" charset="-122"/>
                  </a:defRPr>
                </a:lvl3pPr>
                <a:lvl4pPr marL="1600200" indent="-228600" eaLnBrk="0" hangingPunct="0">
                  <a:defRPr sz="3000">
                    <a:solidFill>
                      <a:schemeClr val="tx1"/>
                    </a:solidFill>
                    <a:latin typeface="Verdana" pitchFamily="34" charset="0"/>
                    <a:ea typeface="宋体" charset="-122"/>
                  </a:defRPr>
                </a:lvl4pPr>
                <a:lvl5pPr marL="2057400" indent="-228600" eaLnBrk="0" hangingPunct="0">
                  <a:defRPr sz="3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9pPr>
              </a:lstStyle>
              <a:p>
                <a:pPr eaLnBrk="1" hangingPunct="1">
                  <a:spcBef>
                    <a:spcPct val="0"/>
                  </a:spcBef>
                  <a:buClrTx/>
                  <a:buSzTx/>
                  <a:buFontTx/>
                  <a:buNone/>
                </a:pPr>
                <a:endParaRPr lang="zh-CN" altLang="en-US" sz="1800">
                  <a:effectLst/>
                </a:endParaRPr>
              </a:p>
            </p:txBody>
          </p:sp>
        </p:grpSp>
        <p:sp>
          <p:nvSpPr>
            <p:cNvPr id="39" name="TextBox 38"/>
            <p:cNvSpPr txBox="1"/>
            <p:nvPr/>
          </p:nvSpPr>
          <p:spPr>
            <a:xfrm>
              <a:off x="103248" y="3388930"/>
              <a:ext cx="1732896" cy="400028"/>
            </a:xfrm>
            <a:prstGeom prst="rect">
              <a:avLst/>
            </a:prstGeom>
            <a:noFill/>
          </p:spPr>
          <p:txBody>
            <a:bodyPr wrap="none">
              <a:spAutoFit/>
            </a:bodyPr>
            <a:lstStyle/>
            <a:p>
              <a:pPr>
                <a:buFont typeface="Wingdings" pitchFamily="2" charset="2"/>
                <a:buNone/>
                <a:defRPr/>
              </a:pPr>
              <a:r>
                <a:rPr lang="zh-CN" altLang="en-US" sz="2000" dirty="0" smtClean="0"/>
                <a:t>左移（删除）</a:t>
              </a:r>
              <a:endParaRPr lang="zh-CN" altLang="en-US" sz="2000" dirty="0"/>
            </a:p>
          </p:txBody>
        </p:sp>
      </p:grpSp>
      <p:grpSp>
        <p:nvGrpSpPr>
          <p:cNvPr id="47110" name="组合 7170"/>
          <p:cNvGrpSpPr>
            <a:grpSpLocks/>
          </p:cNvGrpSpPr>
          <p:nvPr/>
        </p:nvGrpSpPr>
        <p:grpSpPr bwMode="auto">
          <a:xfrm>
            <a:off x="4711041" y="3598863"/>
            <a:ext cx="4325009" cy="1201737"/>
            <a:chOff x="4855179" y="3388930"/>
            <a:chExt cx="4325130" cy="1201490"/>
          </a:xfrm>
        </p:grpSpPr>
        <p:grpSp>
          <p:nvGrpSpPr>
            <p:cNvPr id="47112" name="组合 7167"/>
            <p:cNvGrpSpPr>
              <a:grpSpLocks/>
            </p:cNvGrpSpPr>
            <p:nvPr/>
          </p:nvGrpSpPr>
          <p:grpSpPr bwMode="auto">
            <a:xfrm>
              <a:off x="4932040" y="3501008"/>
              <a:ext cx="4248269" cy="1089412"/>
              <a:chOff x="4932040" y="3501008"/>
              <a:chExt cx="4248269" cy="1089412"/>
            </a:xfrm>
          </p:grpSpPr>
          <p:sp>
            <p:nvSpPr>
              <p:cNvPr id="47114" name="矩形 22"/>
              <p:cNvSpPr>
                <a:spLocks noChangeArrowheads="1"/>
              </p:cNvSpPr>
              <p:nvPr/>
            </p:nvSpPr>
            <p:spPr bwMode="auto">
              <a:xfrm>
                <a:off x="4932040" y="3789040"/>
                <a:ext cx="3960440" cy="432048"/>
              </a:xfrm>
              <a:prstGeom prst="rect">
                <a:avLst/>
              </a:prstGeom>
              <a:solidFill>
                <a:schemeClr val="accent1"/>
              </a:solidFill>
              <a:ln w="12700" cap="sq" algn="ctr">
                <a:solidFill>
                  <a:schemeClr val="tx1"/>
                </a:solidFill>
                <a:round/>
                <a:headEnd type="none" w="sm" len="sm"/>
                <a:tailEnd type="none" w="sm" len="sm"/>
              </a:ln>
            </p:spPr>
            <p:txBody>
              <a:bodyPr/>
              <a:lstStyle>
                <a:lvl1pPr eaLnBrk="0" hangingPunct="0">
                  <a:defRPr sz="3000">
                    <a:solidFill>
                      <a:schemeClr val="tx1"/>
                    </a:solidFill>
                    <a:latin typeface="Verdana" pitchFamily="34" charset="0"/>
                    <a:ea typeface="宋体" charset="-122"/>
                  </a:defRPr>
                </a:lvl1pPr>
                <a:lvl2pPr marL="742950" indent="-285750" eaLnBrk="0" hangingPunct="0">
                  <a:defRPr sz="3000">
                    <a:solidFill>
                      <a:schemeClr val="tx1"/>
                    </a:solidFill>
                    <a:latin typeface="Verdana" pitchFamily="34" charset="0"/>
                    <a:ea typeface="宋体" charset="-122"/>
                  </a:defRPr>
                </a:lvl2pPr>
                <a:lvl3pPr marL="1143000" indent="-228600" eaLnBrk="0" hangingPunct="0">
                  <a:defRPr sz="3000">
                    <a:solidFill>
                      <a:schemeClr val="tx1"/>
                    </a:solidFill>
                    <a:latin typeface="Verdana" pitchFamily="34" charset="0"/>
                    <a:ea typeface="宋体" charset="-122"/>
                  </a:defRPr>
                </a:lvl3pPr>
                <a:lvl4pPr marL="1600200" indent="-228600" eaLnBrk="0" hangingPunct="0">
                  <a:defRPr sz="3000">
                    <a:solidFill>
                      <a:schemeClr val="tx1"/>
                    </a:solidFill>
                    <a:latin typeface="Verdana" pitchFamily="34" charset="0"/>
                    <a:ea typeface="宋体" charset="-122"/>
                  </a:defRPr>
                </a:lvl4pPr>
                <a:lvl5pPr marL="2057400" indent="-228600" eaLnBrk="0" hangingPunct="0">
                  <a:defRPr sz="3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9pPr>
              </a:lstStyle>
              <a:p>
                <a:pPr eaLnBrk="1" hangingPunct="1">
                  <a:spcBef>
                    <a:spcPct val="0"/>
                  </a:spcBef>
                  <a:buClrTx/>
                  <a:buSzTx/>
                  <a:buFontTx/>
                  <a:buNone/>
                </a:pPr>
                <a:endParaRPr lang="zh-CN" altLang="en-US" sz="1800">
                  <a:effectLst/>
                </a:endParaRPr>
              </a:p>
            </p:txBody>
          </p:sp>
          <p:cxnSp>
            <p:nvCxnSpPr>
              <p:cNvPr id="47115" name="直接连接符 24"/>
              <p:cNvCxnSpPr>
                <a:cxnSpLocks noChangeShapeType="1"/>
              </p:cNvCxnSpPr>
              <p:nvPr/>
            </p:nvCxnSpPr>
            <p:spPr bwMode="auto">
              <a:xfrm>
                <a:off x="6300192" y="3789040"/>
                <a:ext cx="0" cy="432048"/>
              </a:xfrm>
              <a:prstGeom prst="line">
                <a:avLst/>
              </a:prstGeom>
              <a:noFill/>
              <a:ln w="12700" cap="sq"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7116" name="直接连接符 25"/>
              <p:cNvCxnSpPr>
                <a:cxnSpLocks noChangeShapeType="1"/>
              </p:cNvCxnSpPr>
              <p:nvPr/>
            </p:nvCxnSpPr>
            <p:spPr bwMode="auto">
              <a:xfrm>
                <a:off x="6660232" y="3789040"/>
                <a:ext cx="0" cy="432048"/>
              </a:xfrm>
              <a:prstGeom prst="line">
                <a:avLst/>
              </a:prstGeom>
              <a:noFill/>
              <a:ln w="12700" cap="sq"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7117" name="直接连接符 26"/>
              <p:cNvCxnSpPr>
                <a:cxnSpLocks noChangeShapeType="1"/>
              </p:cNvCxnSpPr>
              <p:nvPr/>
            </p:nvCxnSpPr>
            <p:spPr bwMode="auto">
              <a:xfrm>
                <a:off x="7020272" y="3789040"/>
                <a:ext cx="0" cy="432048"/>
              </a:xfrm>
              <a:prstGeom prst="line">
                <a:avLst/>
              </a:prstGeom>
              <a:noFill/>
              <a:ln w="12700" cap="sq"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7118" name="直接连接符 27"/>
              <p:cNvCxnSpPr>
                <a:cxnSpLocks noChangeShapeType="1"/>
              </p:cNvCxnSpPr>
              <p:nvPr/>
            </p:nvCxnSpPr>
            <p:spPr bwMode="auto">
              <a:xfrm>
                <a:off x="8604448" y="3789040"/>
                <a:ext cx="0" cy="432048"/>
              </a:xfrm>
              <a:prstGeom prst="line">
                <a:avLst/>
              </a:prstGeom>
              <a:noFill/>
              <a:ln w="12700" cap="sq"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47119" name="直接连接符 28"/>
              <p:cNvCxnSpPr>
                <a:cxnSpLocks noChangeShapeType="1"/>
              </p:cNvCxnSpPr>
              <p:nvPr/>
            </p:nvCxnSpPr>
            <p:spPr bwMode="auto">
              <a:xfrm>
                <a:off x="8244408" y="3789040"/>
                <a:ext cx="0" cy="432048"/>
              </a:xfrm>
              <a:prstGeom prst="line">
                <a:avLst/>
              </a:prstGeom>
              <a:noFill/>
              <a:ln w="12700" cap="sq"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47120" name="上弧形箭头 29"/>
              <p:cNvSpPr>
                <a:spLocks noChangeArrowheads="1"/>
              </p:cNvSpPr>
              <p:nvPr/>
            </p:nvSpPr>
            <p:spPr bwMode="auto">
              <a:xfrm>
                <a:off x="8748261" y="3501008"/>
                <a:ext cx="432048" cy="288032"/>
              </a:xfrm>
              <a:prstGeom prst="curvedDownArrow">
                <a:avLst>
                  <a:gd name="adj1" fmla="val 25000"/>
                  <a:gd name="adj2" fmla="val 50000"/>
                  <a:gd name="adj3" fmla="val 25000"/>
                </a:avLst>
              </a:prstGeom>
              <a:solidFill>
                <a:schemeClr val="accent1"/>
              </a:solidFill>
              <a:ln w="12700" cap="sq" algn="ctr">
                <a:solidFill>
                  <a:schemeClr val="tx1"/>
                </a:solidFill>
                <a:round/>
                <a:headEnd type="none" w="sm" len="sm"/>
                <a:tailEnd type="none" w="sm" len="sm"/>
              </a:ln>
            </p:spPr>
            <p:txBody>
              <a:bodyPr/>
              <a:lstStyle>
                <a:lvl1pPr eaLnBrk="0" hangingPunct="0">
                  <a:defRPr sz="3000">
                    <a:solidFill>
                      <a:schemeClr val="tx1"/>
                    </a:solidFill>
                    <a:latin typeface="Verdana" pitchFamily="34" charset="0"/>
                    <a:ea typeface="宋体" charset="-122"/>
                  </a:defRPr>
                </a:lvl1pPr>
                <a:lvl2pPr marL="742950" indent="-285750" eaLnBrk="0" hangingPunct="0">
                  <a:defRPr sz="3000">
                    <a:solidFill>
                      <a:schemeClr val="tx1"/>
                    </a:solidFill>
                    <a:latin typeface="Verdana" pitchFamily="34" charset="0"/>
                    <a:ea typeface="宋体" charset="-122"/>
                  </a:defRPr>
                </a:lvl2pPr>
                <a:lvl3pPr marL="1143000" indent="-228600" eaLnBrk="0" hangingPunct="0">
                  <a:defRPr sz="3000">
                    <a:solidFill>
                      <a:schemeClr val="tx1"/>
                    </a:solidFill>
                    <a:latin typeface="Verdana" pitchFamily="34" charset="0"/>
                    <a:ea typeface="宋体" charset="-122"/>
                  </a:defRPr>
                </a:lvl3pPr>
                <a:lvl4pPr marL="1600200" indent="-228600" eaLnBrk="0" hangingPunct="0">
                  <a:defRPr sz="3000">
                    <a:solidFill>
                      <a:schemeClr val="tx1"/>
                    </a:solidFill>
                    <a:latin typeface="Verdana" pitchFamily="34" charset="0"/>
                    <a:ea typeface="宋体" charset="-122"/>
                  </a:defRPr>
                </a:lvl4pPr>
                <a:lvl5pPr marL="2057400" indent="-228600" eaLnBrk="0" hangingPunct="0">
                  <a:defRPr sz="3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9pPr>
              </a:lstStyle>
              <a:p>
                <a:pPr eaLnBrk="1" hangingPunct="1">
                  <a:spcBef>
                    <a:spcPct val="0"/>
                  </a:spcBef>
                  <a:buClrTx/>
                  <a:buSzTx/>
                  <a:buFontTx/>
                  <a:buNone/>
                </a:pPr>
                <a:endParaRPr lang="zh-CN" altLang="en-US" sz="1800">
                  <a:effectLst/>
                </a:endParaRPr>
              </a:p>
            </p:txBody>
          </p:sp>
          <p:sp>
            <p:nvSpPr>
              <p:cNvPr id="33" name="TextBox 32"/>
              <p:cNvSpPr txBox="1"/>
              <p:nvPr/>
            </p:nvSpPr>
            <p:spPr>
              <a:xfrm>
                <a:off x="8499253" y="4220609"/>
                <a:ext cx="582628" cy="369811"/>
              </a:xfrm>
              <a:prstGeom prst="rect">
                <a:avLst/>
              </a:prstGeom>
              <a:noFill/>
            </p:spPr>
            <p:txBody>
              <a:bodyPr wrap="none">
                <a:spAutoFit/>
              </a:bodyPr>
              <a:lstStyle/>
              <a:p>
                <a:pPr>
                  <a:buFont typeface="Wingdings" pitchFamily="2" charset="2"/>
                  <a:buNone/>
                  <a:defRPr/>
                </a:pPr>
                <a:r>
                  <a:rPr lang="en-US" altLang="zh-CN" sz="1800" dirty="0"/>
                  <a:t>n-1</a:t>
                </a:r>
                <a:endParaRPr lang="zh-CN" altLang="en-US" sz="1800" dirty="0"/>
              </a:p>
            </p:txBody>
          </p:sp>
          <p:sp>
            <p:nvSpPr>
              <p:cNvPr id="34" name="TextBox 33"/>
              <p:cNvSpPr txBox="1"/>
              <p:nvPr/>
            </p:nvSpPr>
            <p:spPr>
              <a:xfrm>
                <a:off x="6267165" y="4220609"/>
                <a:ext cx="409586" cy="369811"/>
              </a:xfrm>
              <a:prstGeom prst="rect">
                <a:avLst/>
              </a:prstGeom>
              <a:noFill/>
            </p:spPr>
            <p:txBody>
              <a:bodyPr wrap="none">
                <a:spAutoFit/>
              </a:bodyPr>
              <a:lstStyle/>
              <a:p>
                <a:pPr>
                  <a:buFont typeface="Wingdings" pitchFamily="2" charset="2"/>
                  <a:buNone/>
                  <a:defRPr/>
                </a:pPr>
                <a:r>
                  <a:rPr lang="en-US" altLang="zh-CN" sz="1800" dirty="0"/>
                  <a:t>m</a:t>
                </a:r>
                <a:endParaRPr lang="zh-CN" altLang="en-US" sz="1800" dirty="0"/>
              </a:p>
            </p:txBody>
          </p:sp>
          <p:sp>
            <p:nvSpPr>
              <p:cNvPr id="47123" name="上弧形箭头 35"/>
              <p:cNvSpPr>
                <a:spLocks noChangeArrowheads="1"/>
              </p:cNvSpPr>
              <p:nvPr/>
            </p:nvSpPr>
            <p:spPr bwMode="auto">
              <a:xfrm>
                <a:off x="8316215" y="3501008"/>
                <a:ext cx="432048" cy="288032"/>
              </a:xfrm>
              <a:prstGeom prst="curvedDownArrow">
                <a:avLst>
                  <a:gd name="adj1" fmla="val 25000"/>
                  <a:gd name="adj2" fmla="val 50000"/>
                  <a:gd name="adj3" fmla="val 25000"/>
                </a:avLst>
              </a:prstGeom>
              <a:solidFill>
                <a:schemeClr val="accent1"/>
              </a:solidFill>
              <a:ln w="12700" cap="sq" algn="ctr">
                <a:solidFill>
                  <a:schemeClr val="tx1"/>
                </a:solidFill>
                <a:round/>
                <a:headEnd type="none" w="sm" len="sm"/>
                <a:tailEnd type="none" w="sm" len="sm"/>
              </a:ln>
            </p:spPr>
            <p:txBody>
              <a:bodyPr/>
              <a:lstStyle>
                <a:lvl1pPr eaLnBrk="0" hangingPunct="0">
                  <a:defRPr sz="3000">
                    <a:solidFill>
                      <a:schemeClr val="tx1"/>
                    </a:solidFill>
                    <a:latin typeface="Verdana" pitchFamily="34" charset="0"/>
                    <a:ea typeface="宋体" charset="-122"/>
                  </a:defRPr>
                </a:lvl1pPr>
                <a:lvl2pPr marL="742950" indent="-285750" eaLnBrk="0" hangingPunct="0">
                  <a:defRPr sz="3000">
                    <a:solidFill>
                      <a:schemeClr val="tx1"/>
                    </a:solidFill>
                    <a:latin typeface="Verdana" pitchFamily="34" charset="0"/>
                    <a:ea typeface="宋体" charset="-122"/>
                  </a:defRPr>
                </a:lvl2pPr>
                <a:lvl3pPr marL="1143000" indent="-228600" eaLnBrk="0" hangingPunct="0">
                  <a:defRPr sz="3000">
                    <a:solidFill>
                      <a:schemeClr val="tx1"/>
                    </a:solidFill>
                    <a:latin typeface="Verdana" pitchFamily="34" charset="0"/>
                    <a:ea typeface="宋体" charset="-122"/>
                  </a:defRPr>
                </a:lvl3pPr>
                <a:lvl4pPr marL="1600200" indent="-228600" eaLnBrk="0" hangingPunct="0">
                  <a:defRPr sz="3000">
                    <a:solidFill>
                      <a:schemeClr val="tx1"/>
                    </a:solidFill>
                    <a:latin typeface="Verdana" pitchFamily="34" charset="0"/>
                    <a:ea typeface="宋体" charset="-122"/>
                  </a:defRPr>
                </a:lvl4pPr>
                <a:lvl5pPr marL="2057400" indent="-228600" eaLnBrk="0" hangingPunct="0">
                  <a:defRPr sz="3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hlink"/>
                  </a:buClr>
                  <a:buSzPct val="60000"/>
                  <a:buFont typeface="Wingdings" pitchFamily="2" charset="2"/>
                  <a:buChar char="n"/>
                  <a:defRPr sz="3000">
                    <a:solidFill>
                      <a:schemeClr val="tx1"/>
                    </a:solidFill>
                    <a:latin typeface="Verdana" pitchFamily="34" charset="0"/>
                    <a:ea typeface="宋体" charset="-122"/>
                  </a:defRPr>
                </a:lvl9pPr>
              </a:lstStyle>
              <a:p>
                <a:pPr eaLnBrk="1" hangingPunct="1">
                  <a:spcBef>
                    <a:spcPct val="0"/>
                  </a:spcBef>
                  <a:buClrTx/>
                  <a:buSzTx/>
                  <a:buFontTx/>
                  <a:buNone/>
                </a:pPr>
                <a:endParaRPr lang="zh-CN" altLang="en-US" sz="1800">
                  <a:effectLst/>
                </a:endParaRPr>
              </a:p>
            </p:txBody>
          </p:sp>
        </p:grpSp>
        <p:sp>
          <p:nvSpPr>
            <p:cNvPr id="41" name="TextBox 40"/>
            <p:cNvSpPr txBox="1"/>
            <p:nvPr/>
          </p:nvSpPr>
          <p:spPr>
            <a:xfrm>
              <a:off x="4855179" y="3388930"/>
              <a:ext cx="1733215" cy="400028"/>
            </a:xfrm>
            <a:prstGeom prst="rect">
              <a:avLst/>
            </a:prstGeom>
            <a:noFill/>
          </p:spPr>
          <p:txBody>
            <a:bodyPr wrap="none">
              <a:spAutoFit/>
            </a:bodyPr>
            <a:lstStyle/>
            <a:p>
              <a:pPr>
                <a:buFont typeface="Wingdings" pitchFamily="2" charset="2"/>
                <a:buNone/>
                <a:defRPr/>
              </a:pPr>
              <a:r>
                <a:rPr lang="zh-CN" altLang="en-US" sz="2000" dirty="0" smtClean="0"/>
                <a:t>右移（插入）</a:t>
              </a:r>
              <a:endParaRPr lang="zh-CN" altLang="en-US" sz="2000" dirty="0"/>
            </a:p>
          </p:txBody>
        </p:sp>
      </p:grpSp>
      <p:sp>
        <p:nvSpPr>
          <p:cNvPr id="31" name="标题 1"/>
          <p:cNvSpPr>
            <a:spLocks noGrp="1"/>
          </p:cNvSpPr>
          <p:nvPr>
            <p:ph type="title"/>
          </p:nvPr>
        </p:nvSpPr>
        <p:spPr>
          <a:xfrm>
            <a:off x="457200" y="115888"/>
            <a:ext cx="8229600" cy="865187"/>
          </a:xfrm>
        </p:spPr>
        <p:txBody>
          <a:bodyPr/>
          <a:lstStyle/>
          <a:p>
            <a:pPr>
              <a:defRPr/>
            </a:pPr>
            <a:r>
              <a:rPr lang="zh-CN" altLang="en-US" smtClean="0"/>
              <a:t>数组元素的插入</a:t>
            </a:r>
            <a:r>
              <a:rPr lang="en-US" altLang="zh-CN" smtClean="0"/>
              <a:t>/</a:t>
            </a:r>
            <a:r>
              <a:rPr lang="zh-CN" altLang="en-US" smtClean="0"/>
              <a:t>删除操作</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727971"/>
            <a:ext cx="8504237" cy="215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133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109"/>
                                        </p:tgtEl>
                                        <p:attrNameLst>
                                          <p:attrName>style.visibility</p:attrName>
                                        </p:attrNameLst>
                                      </p:cBhvr>
                                      <p:to>
                                        <p:strVal val="visible"/>
                                      </p:to>
                                    </p:set>
                                    <p:anim calcmode="lin" valueType="num">
                                      <p:cBhvr additive="base">
                                        <p:cTn id="7" dur="500" fill="hold"/>
                                        <p:tgtEl>
                                          <p:spTgt spid="47109"/>
                                        </p:tgtEl>
                                        <p:attrNameLst>
                                          <p:attrName>ppt_x</p:attrName>
                                        </p:attrNameLst>
                                      </p:cBhvr>
                                      <p:tavLst>
                                        <p:tav tm="0">
                                          <p:val>
                                            <p:strVal val="#ppt_x"/>
                                          </p:val>
                                        </p:tav>
                                        <p:tav tm="100000">
                                          <p:val>
                                            <p:strVal val="#ppt_x"/>
                                          </p:val>
                                        </p:tav>
                                      </p:tavLst>
                                    </p:anim>
                                    <p:anim calcmode="lin" valueType="num">
                                      <p:cBhvr additive="base">
                                        <p:cTn id="8" dur="500" fill="hold"/>
                                        <p:tgtEl>
                                          <p:spTgt spid="4710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7110"/>
                                        </p:tgtEl>
                                        <p:attrNameLst>
                                          <p:attrName>style.visibility</p:attrName>
                                        </p:attrNameLst>
                                      </p:cBhvr>
                                      <p:to>
                                        <p:strVal val="visible"/>
                                      </p:to>
                                    </p:set>
                                    <p:anim calcmode="lin" valueType="num">
                                      <p:cBhvr additive="base">
                                        <p:cTn id="11" dur="500" fill="hold"/>
                                        <p:tgtEl>
                                          <p:spTgt spid="47110"/>
                                        </p:tgtEl>
                                        <p:attrNameLst>
                                          <p:attrName>ppt_x</p:attrName>
                                        </p:attrNameLst>
                                      </p:cBhvr>
                                      <p:tavLst>
                                        <p:tav tm="0">
                                          <p:val>
                                            <p:strVal val="#ppt_x"/>
                                          </p:val>
                                        </p:tav>
                                        <p:tav tm="100000">
                                          <p:val>
                                            <p:strVal val="#ppt_x"/>
                                          </p:val>
                                        </p:tav>
                                      </p:tavLst>
                                    </p:anim>
                                    <p:anim calcmode="lin" valueType="num">
                                      <p:cBhvr additive="base">
                                        <p:cTn id="12" dur="500" fill="hold"/>
                                        <p:tgtEl>
                                          <p:spTgt spid="471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additive="base">
                                        <p:cTn id="15" dur="500" fill="hold"/>
                                        <p:tgtEl>
                                          <p:spTgt spid="1026"/>
                                        </p:tgtEl>
                                        <p:attrNameLst>
                                          <p:attrName>ppt_x</p:attrName>
                                        </p:attrNameLst>
                                      </p:cBhvr>
                                      <p:tavLst>
                                        <p:tav tm="0">
                                          <p:val>
                                            <p:strVal val="#ppt_x"/>
                                          </p:val>
                                        </p:tav>
                                        <p:tav tm="100000">
                                          <p:val>
                                            <p:strVal val="#ppt_x"/>
                                          </p:val>
                                        </p:tav>
                                      </p:tavLst>
                                    </p:anim>
                                    <p:anim calcmode="lin" valueType="num">
                                      <p:cBhvr additive="base">
                                        <p:cTn id="16"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7" name="Rectangle 3"/>
          <p:cNvSpPr>
            <a:spLocks noGrp="1" noChangeArrowheads="1"/>
          </p:cNvSpPr>
          <p:nvPr>
            <p:ph type="title"/>
          </p:nvPr>
        </p:nvSpPr>
        <p:spPr>
          <a:xfrm>
            <a:off x="457200" y="44450"/>
            <a:ext cx="8229600" cy="1139825"/>
          </a:xfrm>
        </p:spPr>
        <p:txBody>
          <a:bodyPr/>
          <a:lstStyle/>
          <a:p>
            <a:pPr eaLnBrk="1" hangingPunct="1">
              <a:defRPr/>
            </a:pPr>
            <a:r>
              <a:rPr lang="zh-CN" altLang="en-US" smtClean="0"/>
              <a:t>指针类型变量的定义</a:t>
            </a:r>
          </a:p>
        </p:txBody>
      </p:sp>
      <p:sp>
        <p:nvSpPr>
          <p:cNvPr id="400388" name="Rectangle 4"/>
          <p:cNvSpPr>
            <a:spLocks noGrp="1" noChangeArrowheads="1"/>
          </p:cNvSpPr>
          <p:nvPr>
            <p:ph type="body" idx="1"/>
          </p:nvPr>
        </p:nvSpPr>
        <p:spPr>
          <a:xfrm>
            <a:off x="251520" y="1268412"/>
            <a:ext cx="8435280" cy="5400947"/>
          </a:xfrm>
        </p:spPr>
        <p:txBody>
          <a:bodyPr/>
          <a:lstStyle/>
          <a:p>
            <a:pPr eaLnBrk="1" hangingPunct="1">
              <a:lnSpc>
                <a:spcPct val="90000"/>
              </a:lnSpc>
              <a:defRPr/>
            </a:pPr>
            <a:r>
              <a:rPr lang="zh-CN" altLang="en-US" sz="2800" dirty="0" smtClean="0"/>
              <a:t>指针类型变量（简称：指针变量）的定义格式：</a:t>
            </a:r>
          </a:p>
          <a:p>
            <a:pPr lvl="1" eaLnBrk="1" hangingPunct="1">
              <a:lnSpc>
                <a:spcPct val="90000"/>
              </a:lnSpc>
              <a:defRPr/>
            </a:pPr>
            <a:r>
              <a:rPr lang="en-US" altLang="zh-CN" sz="2400" dirty="0" smtClean="0"/>
              <a:t>&lt;</a:t>
            </a:r>
            <a:r>
              <a:rPr lang="zh-CN" altLang="en-US" sz="2400" dirty="0" smtClean="0"/>
              <a:t>指针类型名</a:t>
            </a:r>
            <a:r>
              <a:rPr lang="en-US" altLang="zh-CN" sz="2400" dirty="0" smtClean="0"/>
              <a:t>&gt; &lt;</a:t>
            </a:r>
            <a:r>
              <a:rPr lang="zh-CN" altLang="en-US" sz="2400" dirty="0" smtClean="0"/>
              <a:t>指针变量名</a:t>
            </a:r>
            <a:r>
              <a:rPr lang="en-US" altLang="zh-CN" sz="2400" dirty="0" smtClean="0"/>
              <a:t>&gt;</a:t>
            </a:r>
            <a:r>
              <a:rPr lang="zh-CN" altLang="en-US" sz="2400" dirty="0" smtClean="0"/>
              <a:t>；</a:t>
            </a:r>
          </a:p>
          <a:p>
            <a:pPr lvl="1" eaLnBrk="1" hangingPunct="1">
              <a:lnSpc>
                <a:spcPct val="90000"/>
              </a:lnSpc>
              <a:buFontTx/>
              <a:buNone/>
              <a:defRPr/>
            </a:pPr>
            <a:r>
              <a:rPr lang="zh-CN" altLang="en-US" sz="2400" dirty="0" smtClean="0"/>
              <a:t>或</a:t>
            </a:r>
          </a:p>
          <a:p>
            <a:pPr lvl="1" eaLnBrk="1" hangingPunct="1">
              <a:lnSpc>
                <a:spcPct val="90000"/>
              </a:lnSpc>
              <a:defRPr/>
            </a:pPr>
            <a:r>
              <a:rPr lang="en-US" altLang="zh-CN" sz="2400" dirty="0" smtClean="0"/>
              <a:t>&lt;</a:t>
            </a:r>
            <a:r>
              <a:rPr lang="zh-CN" altLang="en-US" sz="2400" dirty="0" smtClean="0"/>
              <a:t>类型</a:t>
            </a:r>
            <a:r>
              <a:rPr lang="en-US" altLang="zh-CN" sz="2400" dirty="0" smtClean="0"/>
              <a:t>&gt; *&lt;</a:t>
            </a:r>
            <a:r>
              <a:rPr lang="zh-CN" altLang="en-US" sz="2400" dirty="0" smtClean="0"/>
              <a:t>指针变量名</a:t>
            </a:r>
            <a:r>
              <a:rPr lang="en-US" altLang="zh-CN" sz="2400" dirty="0" smtClean="0"/>
              <a:t>&gt;; //</a:t>
            </a:r>
            <a:r>
              <a:rPr lang="zh-CN" altLang="en-US" sz="2400" dirty="0" smtClean="0">
                <a:solidFill>
                  <a:srgbClr val="FFC000"/>
                </a:solidFill>
              </a:rPr>
              <a:t>指针类型与变量定义合一</a:t>
            </a:r>
            <a:endParaRPr lang="en-US" altLang="zh-CN" sz="2400" dirty="0" smtClean="0">
              <a:solidFill>
                <a:srgbClr val="FFC000"/>
              </a:solidFill>
            </a:endParaRPr>
          </a:p>
          <a:p>
            <a:pPr eaLnBrk="1" hangingPunct="1">
              <a:lnSpc>
                <a:spcPct val="90000"/>
              </a:lnSpc>
              <a:defRPr/>
            </a:pPr>
            <a:r>
              <a:rPr lang="zh-CN" altLang="en-US" sz="2800" dirty="0" smtClean="0"/>
              <a:t>例如，下面定义了一个指针类型变量</a:t>
            </a:r>
            <a:r>
              <a:rPr lang="en-US" altLang="zh-CN" sz="2800" dirty="0" smtClean="0"/>
              <a:t>p</a:t>
            </a:r>
            <a:r>
              <a:rPr lang="zh-CN" altLang="en-US" sz="2800" dirty="0" smtClean="0"/>
              <a:t>：</a:t>
            </a:r>
            <a:endParaRPr lang="zh-CN" altLang="en-US" sz="2800" dirty="0"/>
          </a:p>
          <a:p>
            <a:pPr lvl="1" eaLnBrk="1" hangingPunct="1">
              <a:lnSpc>
                <a:spcPct val="90000"/>
              </a:lnSpc>
              <a:defRPr/>
            </a:pPr>
            <a:r>
              <a:rPr lang="en-US" altLang="zh-CN" sz="2400" dirty="0" err="1" smtClean="0"/>
              <a:t>typedef</a:t>
            </a:r>
            <a:r>
              <a:rPr lang="en-US" altLang="zh-CN" sz="2400" dirty="0" smtClean="0"/>
              <a:t> </a:t>
            </a:r>
            <a:r>
              <a:rPr lang="en-US" altLang="zh-CN" sz="2400" dirty="0" err="1" smtClean="0"/>
              <a:t>int</a:t>
            </a:r>
            <a:r>
              <a:rPr lang="en-US" altLang="zh-CN" sz="2400" dirty="0" smtClean="0"/>
              <a:t> *Pointer;</a:t>
            </a:r>
          </a:p>
          <a:p>
            <a:pPr lvl="1" eaLnBrk="1" hangingPunct="1">
              <a:lnSpc>
                <a:spcPct val="90000"/>
              </a:lnSpc>
              <a:defRPr/>
            </a:pPr>
            <a:r>
              <a:rPr lang="en-US" altLang="zh-CN" sz="2400" dirty="0" smtClean="0"/>
              <a:t>Pointer p; //p</a:t>
            </a:r>
            <a:r>
              <a:rPr lang="zh-CN" altLang="en-US" sz="2400" dirty="0" smtClean="0"/>
              <a:t>为一个指向整数类型数据的</a:t>
            </a:r>
            <a:r>
              <a:rPr lang="zh-CN" altLang="en-US" sz="2400" dirty="0" smtClean="0">
                <a:solidFill>
                  <a:srgbClr val="FFC000"/>
                </a:solidFill>
              </a:rPr>
              <a:t>指针变量</a:t>
            </a:r>
          </a:p>
          <a:p>
            <a:pPr lvl="1" eaLnBrk="1" hangingPunct="1">
              <a:lnSpc>
                <a:spcPct val="90000"/>
              </a:lnSpc>
              <a:buFontTx/>
              <a:buNone/>
              <a:defRPr/>
            </a:pPr>
            <a:r>
              <a:rPr lang="zh-CN" altLang="en-US" sz="2400" dirty="0" smtClean="0"/>
              <a:t>或</a:t>
            </a:r>
          </a:p>
          <a:p>
            <a:pPr lvl="1" eaLnBrk="1" hangingPunct="1">
              <a:lnSpc>
                <a:spcPct val="90000"/>
              </a:lnSpc>
              <a:defRPr/>
            </a:pPr>
            <a:r>
              <a:rPr lang="en-US" altLang="zh-CN" sz="2400" dirty="0" err="1" smtClean="0"/>
              <a:t>int</a:t>
            </a:r>
            <a:r>
              <a:rPr lang="en-US" altLang="zh-CN" sz="2400" dirty="0" smtClean="0"/>
              <a:t> *p; //p</a:t>
            </a:r>
            <a:r>
              <a:rPr lang="zh-CN" altLang="en-US" sz="2400" dirty="0" smtClean="0"/>
              <a:t>为一个指向整数类型数据的</a:t>
            </a:r>
            <a:r>
              <a:rPr lang="zh-CN" altLang="en-US" sz="2400" dirty="0" smtClean="0">
                <a:solidFill>
                  <a:srgbClr val="FFC000"/>
                </a:solidFill>
              </a:rPr>
              <a:t>指针变量</a:t>
            </a:r>
            <a:endParaRPr lang="en-US" altLang="zh-CN" sz="2400" dirty="0" smtClean="0">
              <a:solidFill>
                <a:srgbClr val="FFC000"/>
              </a:solidFill>
            </a:endParaRPr>
          </a:p>
          <a:p>
            <a:pPr marL="457200" lvl="1" indent="0" eaLnBrk="1" hangingPunct="1">
              <a:lnSpc>
                <a:spcPct val="90000"/>
              </a:lnSpc>
              <a:buNone/>
              <a:defRPr/>
            </a:pPr>
            <a:r>
              <a:rPr lang="en-US" altLang="zh-CN" sz="2400" dirty="0" smtClean="0"/>
              <a:t>p</a:t>
            </a:r>
            <a:r>
              <a:rPr lang="zh-CN" altLang="en-US" sz="2400" dirty="0" smtClean="0"/>
              <a:t>的取值可以是下面</a:t>
            </a:r>
            <a:r>
              <a:rPr lang="en-US" altLang="zh-CN" sz="2400" dirty="0" err="1" smtClean="0"/>
              <a:t>int</a:t>
            </a:r>
            <a:r>
              <a:rPr lang="zh-CN" altLang="en-US" sz="2400" dirty="0" smtClean="0"/>
              <a:t>型变量</a:t>
            </a:r>
            <a:r>
              <a:rPr lang="en-US" altLang="zh-CN" sz="2400" dirty="0" smtClean="0"/>
              <a:t>x</a:t>
            </a:r>
            <a:r>
              <a:rPr lang="zh-CN" altLang="en-US" sz="2400" dirty="0" smtClean="0"/>
              <a:t>的地址：</a:t>
            </a:r>
            <a:endParaRPr lang="en-US" altLang="zh-CN" sz="2400" dirty="0" smtClean="0"/>
          </a:p>
          <a:p>
            <a:pPr lvl="1" eaLnBrk="1" hangingPunct="1">
              <a:lnSpc>
                <a:spcPct val="90000"/>
              </a:lnSpc>
              <a:defRPr/>
            </a:pPr>
            <a:r>
              <a:rPr lang="en-US" altLang="zh-CN" sz="2400" dirty="0" err="1" smtClean="0"/>
              <a:t>int</a:t>
            </a:r>
            <a:r>
              <a:rPr lang="en-US" altLang="zh-CN" sz="2400" dirty="0" smtClean="0"/>
              <a:t> x;</a:t>
            </a:r>
          </a:p>
          <a:p>
            <a:pPr lvl="1" eaLnBrk="1" hangingPunct="1">
              <a:lnSpc>
                <a:spcPct val="90000"/>
              </a:lnSpc>
              <a:defRPr/>
            </a:pPr>
            <a:r>
              <a:rPr lang="en-US" altLang="zh-CN" sz="2400" dirty="0" smtClean="0"/>
              <a:t>p = &amp;x;</a:t>
            </a:r>
          </a:p>
          <a:p>
            <a:pPr lvl="1" eaLnBrk="1" hangingPunct="1">
              <a:lnSpc>
                <a:spcPct val="90000"/>
              </a:lnSpc>
              <a:defRPr/>
            </a:pPr>
            <a:endParaRPr lang="zh-CN" altLang="en-US" sz="2400"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ChangeArrowheads="1"/>
          </p:cNvSpPr>
          <p:nvPr>
            <p:ph type="title"/>
          </p:nvPr>
        </p:nvSpPr>
        <p:spPr/>
        <p:txBody>
          <a:bodyPr/>
          <a:lstStyle/>
          <a:p>
            <a:pPr eaLnBrk="1" hangingPunct="1">
              <a:defRPr/>
            </a:pPr>
            <a:r>
              <a:rPr lang="zh-CN" altLang="en-US" smtClean="0"/>
              <a:t>动态变量的应用</a:t>
            </a:r>
            <a:r>
              <a:rPr lang="en-US" altLang="zh-CN" smtClean="0"/>
              <a:t>――</a:t>
            </a:r>
            <a:r>
              <a:rPr lang="zh-CN" altLang="en-US" smtClean="0"/>
              <a:t>链表</a:t>
            </a:r>
          </a:p>
        </p:txBody>
      </p:sp>
      <p:sp>
        <p:nvSpPr>
          <p:cNvPr id="439299" name="Rectangle 3"/>
          <p:cNvSpPr>
            <a:spLocks noGrp="1" noChangeArrowheads="1"/>
          </p:cNvSpPr>
          <p:nvPr>
            <p:ph type="body" idx="1"/>
          </p:nvPr>
        </p:nvSpPr>
        <p:spPr>
          <a:xfrm>
            <a:off x="457200" y="1600200"/>
            <a:ext cx="8229600" cy="4924425"/>
          </a:xfrm>
        </p:spPr>
        <p:txBody>
          <a:bodyPr/>
          <a:lstStyle/>
          <a:p>
            <a:pPr eaLnBrk="1" hangingPunct="1">
              <a:lnSpc>
                <a:spcPct val="90000"/>
              </a:lnSpc>
              <a:defRPr/>
            </a:pPr>
            <a:r>
              <a:rPr lang="zh-CN" altLang="en-US" dirty="0" smtClean="0"/>
              <a:t>链表用于表示由</a:t>
            </a:r>
            <a:r>
              <a:rPr lang="zh-CN" altLang="en-US" dirty="0" smtClean="0">
                <a:solidFill>
                  <a:srgbClr val="FFC000"/>
                </a:solidFill>
              </a:rPr>
              <a:t>数量不定</a:t>
            </a:r>
            <a:r>
              <a:rPr lang="zh-CN" altLang="en-US" dirty="0" smtClean="0"/>
              <a:t>的同类型元素所构成的具有线性结构的复合数据。</a:t>
            </a:r>
          </a:p>
          <a:p>
            <a:pPr eaLnBrk="1" hangingPunct="1">
              <a:lnSpc>
                <a:spcPct val="90000"/>
              </a:lnSpc>
              <a:defRPr/>
            </a:pPr>
            <a:r>
              <a:rPr lang="zh-CN" altLang="en-US" dirty="0" smtClean="0"/>
              <a:t>链表元素在内存中不必存放在连续的空间内。链表中的每一个元素除了本身的数据外，还</a:t>
            </a:r>
            <a:r>
              <a:rPr lang="zh-CN" altLang="en-US" dirty="0" smtClean="0">
                <a:solidFill>
                  <a:schemeClr val="folHlink"/>
                </a:solidFill>
              </a:rPr>
              <a:t>包含一个（或多个）指针</a:t>
            </a:r>
            <a:r>
              <a:rPr lang="zh-CN" altLang="en-US" dirty="0" smtClean="0"/>
              <a:t>，它（们）指向链表中下一个（和其它）元素的内存位置。</a:t>
            </a:r>
          </a:p>
          <a:p>
            <a:pPr eaLnBrk="1" hangingPunct="1">
              <a:lnSpc>
                <a:spcPct val="90000"/>
              </a:lnSpc>
              <a:defRPr/>
            </a:pPr>
            <a:r>
              <a:rPr lang="zh-CN" altLang="en-US" dirty="0" smtClean="0"/>
              <a:t>如果每个元素只包含一个指针，则称为</a:t>
            </a:r>
            <a:r>
              <a:rPr lang="zh-CN" altLang="en-US" dirty="0" smtClean="0">
                <a:solidFill>
                  <a:schemeClr val="folHlink"/>
                </a:solidFill>
              </a:rPr>
              <a:t>单链表</a:t>
            </a:r>
            <a:r>
              <a:rPr lang="zh-CN" altLang="en-US" dirty="0" smtClean="0"/>
              <a:t>，否则称为</a:t>
            </a:r>
            <a:r>
              <a:rPr lang="zh-CN" altLang="en-US" dirty="0" smtClean="0">
                <a:solidFill>
                  <a:schemeClr val="folHlink"/>
                </a:solidFill>
              </a:rPr>
              <a:t>多链表</a:t>
            </a:r>
            <a:r>
              <a:rPr lang="zh-CN" altLang="en-US" dirty="0" smtClean="0"/>
              <a:t>。</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ChangeArrowheads="1"/>
          </p:cNvSpPr>
          <p:nvPr>
            <p:ph type="title"/>
          </p:nvPr>
        </p:nvSpPr>
        <p:spPr>
          <a:xfrm>
            <a:off x="457200" y="44450"/>
            <a:ext cx="8229600" cy="1139825"/>
          </a:xfrm>
        </p:spPr>
        <p:txBody>
          <a:bodyPr/>
          <a:lstStyle/>
          <a:p>
            <a:pPr eaLnBrk="1" hangingPunct="1">
              <a:defRPr/>
            </a:pPr>
            <a:r>
              <a:rPr lang="zh-CN" altLang="en-US" smtClean="0"/>
              <a:t>单链表</a:t>
            </a:r>
          </a:p>
        </p:txBody>
      </p:sp>
      <p:sp>
        <p:nvSpPr>
          <p:cNvPr id="440323" name="Rectangle 3"/>
          <p:cNvSpPr>
            <a:spLocks noGrp="1" noChangeArrowheads="1"/>
          </p:cNvSpPr>
          <p:nvPr>
            <p:ph type="body" idx="1"/>
          </p:nvPr>
        </p:nvSpPr>
        <p:spPr>
          <a:xfrm>
            <a:off x="250825" y="2924175"/>
            <a:ext cx="8686800" cy="3933825"/>
          </a:xfrm>
        </p:spPr>
        <p:txBody>
          <a:bodyPr>
            <a:normAutofit/>
          </a:bodyPr>
          <a:lstStyle/>
          <a:p>
            <a:pPr eaLnBrk="1" hangingPunct="1">
              <a:lnSpc>
                <a:spcPct val="90000"/>
              </a:lnSpc>
              <a:defRPr/>
            </a:pPr>
            <a:r>
              <a:rPr lang="zh-CN" altLang="en-US" sz="2800" dirty="0" smtClean="0"/>
              <a:t>单链表的每个</a:t>
            </a:r>
            <a:r>
              <a:rPr lang="zh-CN" altLang="en-US" sz="2800" dirty="0"/>
              <a:t>元素（又称</a:t>
            </a:r>
            <a:r>
              <a:rPr lang="zh-CN" altLang="en-US" sz="2800" dirty="0">
                <a:solidFill>
                  <a:srgbClr val="FFC000"/>
                </a:solidFill>
              </a:rPr>
              <a:t>结点</a:t>
            </a:r>
            <a:r>
              <a:rPr lang="zh-CN" altLang="en-US" sz="2800" dirty="0"/>
              <a:t>）只</a:t>
            </a:r>
            <a:r>
              <a:rPr lang="zh-CN" altLang="en-US" sz="2800" dirty="0" smtClean="0"/>
              <a:t>包含一个指针。</a:t>
            </a:r>
          </a:p>
          <a:p>
            <a:pPr eaLnBrk="1" hangingPunct="1">
              <a:lnSpc>
                <a:spcPct val="90000"/>
              </a:lnSpc>
              <a:defRPr/>
            </a:pPr>
            <a:r>
              <a:rPr lang="zh-CN" altLang="en-US" sz="2800" dirty="0" smtClean="0"/>
              <a:t>需要一个</a:t>
            </a:r>
            <a:r>
              <a:rPr lang="zh-CN" altLang="en-US" sz="2800" dirty="0" smtClean="0">
                <a:solidFill>
                  <a:schemeClr val="folHlink"/>
                </a:solidFill>
              </a:rPr>
              <a:t>头指针</a:t>
            </a:r>
            <a:r>
              <a:rPr lang="zh-CN" altLang="en-US" sz="2800" dirty="0" smtClean="0"/>
              <a:t>，指向第一个结点。</a:t>
            </a:r>
          </a:p>
          <a:p>
            <a:pPr eaLnBrk="1" hangingPunct="1">
              <a:lnSpc>
                <a:spcPct val="90000"/>
              </a:lnSpc>
              <a:defRPr/>
            </a:pPr>
            <a:r>
              <a:rPr lang="zh-CN" altLang="en-US" sz="2800" dirty="0" smtClean="0"/>
              <a:t>单链表中的结点类型和头指针变量可定义如下：</a:t>
            </a:r>
          </a:p>
          <a:p>
            <a:pPr lvl="1" eaLnBrk="1" hangingPunct="1">
              <a:lnSpc>
                <a:spcPct val="90000"/>
              </a:lnSpc>
              <a:buFontTx/>
              <a:buNone/>
              <a:defRPr/>
            </a:pPr>
            <a:r>
              <a:rPr lang="en-US" altLang="zh-CN" sz="2400" dirty="0" err="1" smtClean="0"/>
              <a:t>struct</a:t>
            </a:r>
            <a:r>
              <a:rPr lang="en-US" altLang="zh-CN" sz="2400" dirty="0" smtClean="0"/>
              <a:t> </a:t>
            </a:r>
            <a:r>
              <a:rPr lang="en-US" altLang="zh-CN" sz="2400" dirty="0" smtClean="0">
                <a:solidFill>
                  <a:schemeClr val="folHlink"/>
                </a:solidFill>
              </a:rPr>
              <a:t>Node </a:t>
            </a:r>
            <a:r>
              <a:rPr lang="en-US" altLang="zh-CN" sz="2400" dirty="0" smtClean="0"/>
              <a:t>//</a:t>
            </a:r>
            <a:r>
              <a:rPr lang="zh-CN" altLang="en-US" sz="2400" dirty="0"/>
              <a:t>结点的类型定义</a:t>
            </a:r>
            <a:endParaRPr lang="en-US" altLang="zh-CN" sz="2400" dirty="0" smtClean="0">
              <a:solidFill>
                <a:schemeClr val="folHlink"/>
              </a:solidFill>
            </a:endParaRPr>
          </a:p>
          <a:p>
            <a:pPr lvl="1" eaLnBrk="1" hangingPunct="1">
              <a:lnSpc>
                <a:spcPct val="90000"/>
              </a:lnSpc>
              <a:buFontTx/>
              <a:buNone/>
              <a:defRPr/>
            </a:pPr>
            <a:r>
              <a:rPr lang="en-US" altLang="zh-CN" sz="2400" dirty="0" smtClean="0"/>
              <a:t>{	</a:t>
            </a:r>
            <a:r>
              <a:rPr lang="en-US" altLang="zh-CN" sz="2400" dirty="0" err="1" smtClean="0"/>
              <a:t>int</a:t>
            </a:r>
            <a:r>
              <a:rPr lang="en-US" altLang="zh-CN" sz="2400" dirty="0" smtClean="0"/>
              <a:t> content;  //</a:t>
            </a:r>
            <a:r>
              <a:rPr lang="zh-CN" altLang="en-US" sz="2400" dirty="0" smtClean="0"/>
              <a:t>代表结点的数据</a:t>
            </a:r>
          </a:p>
          <a:p>
            <a:pPr lvl="1" eaLnBrk="1" hangingPunct="1">
              <a:lnSpc>
                <a:spcPct val="90000"/>
              </a:lnSpc>
              <a:buFontTx/>
              <a:buNone/>
              <a:defRPr/>
            </a:pPr>
            <a:r>
              <a:rPr lang="zh-CN" altLang="en-US" sz="2400" dirty="0" smtClean="0"/>
              <a:t>	</a:t>
            </a:r>
            <a:r>
              <a:rPr lang="en-US" altLang="zh-CN" sz="2400" dirty="0" smtClean="0"/>
              <a:t>Node *</a:t>
            </a:r>
            <a:r>
              <a:rPr lang="en-US" altLang="zh-CN" sz="2400" dirty="0" smtClean="0">
                <a:solidFill>
                  <a:schemeClr val="folHlink"/>
                </a:solidFill>
              </a:rPr>
              <a:t>next</a:t>
            </a:r>
            <a:r>
              <a:rPr lang="en-US" altLang="zh-CN" sz="2400" dirty="0" smtClean="0"/>
              <a:t>;  //</a:t>
            </a:r>
            <a:r>
              <a:rPr lang="zh-CN" altLang="en-US" sz="2400" dirty="0" smtClean="0"/>
              <a:t>代表后一个结点的地址</a:t>
            </a:r>
          </a:p>
          <a:p>
            <a:pPr lvl="1" eaLnBrk="1" hangingPunct="1">
              <a:lnSpc>
                <a:spcPct val="90000"/>
              </a:lnSpc>
              <a:buFontTx/>
              <a:buNone/>
              <a:defRPr/>
            </a:pPr>
            <a:r>
              <a:rPr lang="en-US" altLang="zh-CN" sz="2400" dirty="0" smtClean="0"/>
              <a:t>};  </a:t>
            </a:r>
            <a:endParaRPr lang="zh-CN" altLang="en-US" sz="2400" dirty="0" smtClean="0"/>
          </a:p>
          <a:p>
            <a:pPr lvl="1" eaLnBrk="1" hangingPunct="1">
              <a:lnSpc>
                <a:spcPct val="90000"/>
              </a:lnSpc>
              <a:buFontTx/>
              <a:buNone/>
              <a:defRPr/>
            </a:pPr>
            <a:r>
              <a:rPr lang="en-US" altLang="zh-CN" sz="2400" dirty="0" smtClean="0"/>
              <a:t>Node *</a:t>
            </a:r>
            <a:r>
              <a:rPr lang="en-US" altLang="zh-CN" sz="2400" dirty="0" smtClean="0">
                <a:solidFill>
                  <a:schemeClr val="folHlink"/>
                </a:solidFill>
              </a:rPr>
              <a:t>head</a:t>
            </a:r>
            <a:r>
              <a:rPr lang="en-US" altLang="zh-CN" sz="2400" dirty="0" smtClean="0"/>
              <a:t>=NULL;  //</a:t>
            </a:r>
            <a:r>
              <a:rPr lang="zh-CN" altLang="en-US" sz="2400" dirty="0" smtClean="0"/>
              <a:t>头指针变量定义，初始状态下</a:t>
            </a:r>
          </a:p>
          <a:p>
            <a:pPr lvl="1" eaLnBrk="1" hangingPunct="1">
              <a:lnSpc>
                <a:spcPct val="90000"/>
              </a:lnSpc>
              <a:buFontTx/>
              <a:buNone/>
              <a:defRPr/>
            </a:pPr>
            <a:r>
              <a:rPr lang="zh-CN" altLang="en-US" sz="2400" dirty="0" smtClean="0"/>
              <a:t>				</a:t>
            </a:r>
            <a:r>
              <a:rPr lang="en-US" altLang="zh-CN" sz="2400" dirty="0" smtClean="0"/>
              <a:t>//</a:t>
            </a:r>
            <a:r>
              <a:rPr lang="zh-CN" altLang="en-US" sz="2400" dirty="0" smtClean="0"/>
              <a:t>为空值。</a:t>
            </a:r>
            <a:r>
              <a:rPr lang="en-US" altLang="zh-CN" sz="2400" dirty="0" smtClean="0"/>
              <a:t>NULL</a:t>
            </a:r>
            <a:r>
              <a:rPr lang="zh-CN" altLang="en-US" sz="2400" dirty="0" smtClean="0"/>
              <a:t>在</a:t>
            </a:r>
            <a:r>
              <a:rPr lang="en-US" altLang="zh-CN" sz="2400" dirty="0" err="1" smtClean="0"/>
              <a:t>cstdio</a:t>
            </a:r>
            <a:r>
              <a:rPr lang="zh-CN" altLang="en-US" sz="2400" dirty="0" smtClean="0"/>
              <a:t>中定义为</a:t>
            </a:r>
            <a:r>
              <a:rPr lang="en-US" altLang="zh-CN" sz="2400" dirty="0" smtClean="0"/>
              <a:t>0</a:t>
            </a:r>
            <a:r>
              <a:rPr lang="zh-CN" altLang="en-US" sz="2400" dirty="0" smtClean="0"/>
              <a:t> </a:t>
            </a:r>
          </a:p>
        </p:txBody>
      </p:sp>
      <p:sp>
        <p:nvSpPr>
          <p:cNvPr id="124932" name="Rectangle 5"/>
          <p:cNvSpPr>
            <a:spLocks noChangeArrowheads="1"/>
          </p:cNvSpPr>
          <p:nvPr/>
        </p:nvSpPr>
        <p:spPr bwMode="auto">
          <a:xfrm>
            <a:off x="2841625" y="1621929"/>
            <a:ext cx="673100" cy="936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4933" name="Rectangle 6"/>
          <p:cNvSpPr>
            <a:spLocks noChangeArrowheads="1"/>
          </p:cNvSpPr>
          <p:nvPr/>
        </p:nvSpPr>
        <p:spPr bwMode="auto">
          <a:xfrm>
            <a:off x="4187825" y="1621929"/>
            <a:ext cx="673100" cy="936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4934" name="Rectangle 7"/>
          <p:cNvSpPr>
            <a:spLocks noChangeArrowheads="1"/>
          </p:cNvSpPr>
          <p:nvPr/>
        </p:nvSpPr>
        <p:spPr bwMode="auto">
          <a:xfrm>
            <a:off x="6654800" y="1621929"/>
            <a:ext cx="673100" cy="936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4935" name="Line 8"/>
          <p:cNvSpPr>
            <a:spLocks noChangeShapeType="1"/>
          </p:cNvSpPr>
          <p:nvPr/>
        </p:nvSpPr>
        <p:spPr bwMode="auto">
          <a:xfrm>
            <a:off x="2841625" y="2088654"/>
            <a:ext cx="6731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36" name="Line 9"/>
          <p:cNvSpPr>
            <a:spLocks noChangeShapeType="1"/>
          </p:cNvSpPr>
          <p:nvPr/>
        </p:nvSpPr>
        <p:spPr bwMode="auto">
          <a:xfrm>
            <a:off x="4187825" y="2088654"/>
            <a:ext cx="6731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37" name="Line 10"/>
          <p:cNvSpPr>
            <a:spLocks noChangeShapeType="1"/>
          </p:cNvSpPr>
          <p:nvPr/>
        </p:nvSpPr>
        <p:spPr bwMode="auto">
          <a:xfrm>
            <a:off x="6654800" y="2088654"/>
            <a:ext cx="6731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38" name="Rectangle 11"/>
          <p:cNvSpPr>
            <a:spLocks noChangeArrowheads="1"/>
          </p:cNvSpPr>
          <p:nvPr/>
        </p:nvSpPr>
        <p:spPr bwMode="auto">
          <a:xfrm>
            <a:off x="1495425" y="2088654"/>
            <a:ext cx="673100" cy="469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4939" name="Line 12"/>
          <p:cNvSpPr>
            <a:spLocks noChangeShapeType="1"/>
          </p:cNvSpPr>
          <p:nvPr/>
        </p:nvSpPr>
        <p:spPr bwMode="auto">
          <a:xfrm>
            <a:off x="1944688" y="2325191"/>
            <a:ext cx="447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40" name="Line 13"/>
          <p:cNvSpPr>
            <a:spLocks noChangeShapeType="1"/>
          </p:cNvSpPr>
          <p:nvPr/>
        </p:nvSpPr>
        <p:spPr bwMode="auto">
          <a:xfrm flipV="1">
            <a:off x="2392363" y="1855291"/>
            <a:ext cx="0" cy="469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41" name="Line 14"/>
          <p:cNvSpPr>
            <a:spLocks noChangeShapeType="1"/>
          </p:cNvSpPr>
          <p:nvPr/>
        </p:nvSpPr>
        <p:spPr bwMode="auto">
          <a:xfrm>
            <a:off x="2392363" y="1855291"/>
            <a:ext cx="449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4942" name="Line 15"/>
          <p:cNvSpPr>
            <a:spLocks noChangeShapeType="1"/>
          </p:cNvSpPr>
          <p:nvPr/>
        </p:nvSpPr>
        <p:spPr bwMode="auto">
          <a:xfrm>
            <a:off x="3289300" y="2325191"/>
            <a:ext cx="4492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43" name="Line 16"/>
          <p:cNvSpPr>
            <a:spLocks noChangeShapeType="1"/>
          </p:cNvSpPr>
          <p:nvPr/>
        </p:nvSpPr>
        <p:spPr bwMode="auto">
          <a:xfrm flipV="1">
            <a:off x="3738563" y="1855291"/>
            <a:ext cx="0" cy="469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44" name="Line 17"/>
          <p:cNvSpPr>
            <a:spLocks noChangeShapeType="1"/>
          </p:cNvSpPr>
          <p:nvPr/>
        </p:nvSpPr>
        <p:spPr bwMode="auto">
          <a:xfrm>
            <a:off x="3738563" y="1855291"/>
            <a:ext cx="449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4945" name="Line 18"/>
          <p:cNvSpPr>
            <a:spLocks noChangeShapeType="1"/>
          </p:cNvSpPr>
          <p:nvPr/>
        </p:nvSpPr>
        <p:spPr bwMode="auto">
          <a:xfrm>
            <a:off x="4635500" y="2325191"/>
            <a:ext cx="4492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46" name="Line 19"/>
          <p:cNvSpPr>
            <a:spLocks noChangeShapeType="1"/>
          </p:cNvSpPr>
          <p:nvPr/>
        </p:nvSpPr>
        <p:spPr bwMode="auto">
          <a:xfrm flipV="1">
            <a:off x="5084763" y="1855291"/>
            <a:ext cx="0" cy="469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47" name="Line 20"/>
          <p:cNvSpPr>
            <a:spLocks noChangeShapeType="1"/>
          </p:cNvSpPr>
          <p:nvPr/>
        </p:nvSpPr>
        <p:spPr bwMode="auto">
          <a:xfrm>
            <a:off x="5084763" y="1855291"/>
            <a:ext cx="449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4948" name="Line 21"/>
          <p:cNvSpPr>
            <a:spLocks noChangeShapeType="1"/>
          </p:cNvSpPr>
          <p:nvPr/>
        </p:nvSpPr>
        <p:spPr bwMode="auto">
          <a:xfrm>
            <a:off x="5757863" y="2325191"/>
            <a:ext cx="447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49" name="Line 22"/>
          <p:cNvSpPr>
            <a:spLocks noChangeShapeType="1"/>
          </p:cNvSpPr>
          <p:nvPr/>
        </p:nvSpPr>
        <p:spPr bwMode="auto">
          <a:xfrm flipV="1">
            <a:off x="6205538" y="1855291"/>
            <a:ext cx="0" cy="469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50" name="Line 23"/>
          <p:cNvSpPr>
            <a:spLocks noChangeShapeType="1"/>
          </p:cNvSpPr>
          <p:nvPr/>
        </p:nvSpPr>
        <p:spPr bwMode="auto">
          <a:xfrm>
            <a:off x="6205538" y="1855291"/>
            <a:ext cx="449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4951" name="Text Box 24"/>
          <p:cNvSpPr txBox="1">
            <a:spLocks noChangeArrowheads="1"/>
          </p:cNvSpPr>
          <p:nvPr/>
        </p:nvSpPr>
        <p:spPr bwMode="auto">
          <a:xfrm>
            <a:off x="1403648" y="1269618"/>
            <a:ext cx="1085554"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None/>
            </a:pPr>
            <a:r>
              <a:rPr lang="en-US" altLang="zh-CN" sz="1800" b="0" dirty="0" smtClean="0"/>
              <a:t>(</a:t>
            </a:r>
            <a:r>
              <a:rPr lang="zh-CN" altLang="en-US" sz="1800" b="0" dirty="0"/>
              <a:t>头指针</a:t>
            </a:r>
            <a:r>
              <a:rPr lang="en-US" altLang="zh-CN" sz="1800" b="0" dirty="0"/>
              <a:t>)</a:t>
            </a:r>
          </a:p>
          <a:p>
            <a:pPr eaLnBrk="1" hangingPunct="1">
              <a:spcBef>
                <a:spcPct val="50000"/>
              </a:spcBef>
              <a:buClrTx/>
              <a:buSzTx/>
              <a:buFontTx/>
              <a:buNone/>
            </a:pPr>
            <a:r>
              <a:rPr lang="en-US" altLang="zh-CN" sz="1800" b="0" dirty="0" smtClean="0"/>
              <a:t>head</a:t>
            </a:r>
            <a:endParaRPr lang="en-US" altLang="zh-CN" sz="1800" b="0" dirty="0"/>
          </a:p>
        </p:txBody>
      </p:sp>
      <p:sp>
        <p:nvSpPr>
          <p:cNvPr id="124952" name="Text Box 25"/>
          <p:cNvSpPr txBox="1">
            <a:spLocks noChangeArrowheads="1"/>
          </p:cNvSpPr>
          <p:nvPr/>
        </p:nvSpPr>
        <p:spPr bwMode="auto">
          <a:xfrm>
            <a:off x="2914650" y="1636216"/>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1</a:t>
            </a:r>
          </a:p>
        </p:txBody>
      </p:sp>
      <p:sp>
        <p:nvSpPr>
          <p:cNvPr id="124953" name="Text Box 26"/>
          <p:cNvSpPr txBox="1">
            <a:spLocks noChangeArrowheads="1"/>
          </p:cNvSpPr>
          <p:nvPr/>
        </p:nvSpPr>
        <p:spPr bwMode="auto">
          <a:xfrm>
            <a:off x="4303713" y="1621929"/>
            <a:ext cx="4175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2</a:t>
            </a:r>
          </a:p>
        </p:txBody>
      </p:sp>
      <p:sp>
        <p:nvSpPr>
          <p:cNvPr id="124954" name="Text Box 27"/>
          <p:cNvSpPr txBox="1">
            <a:spLocks noChangeArrowheads="1"/>
          </p:cNvSpPr>
          <p:nvPr/>
        </p:nvSpPr>
        <p:spPr bwMode="auto">
          <a:xfrm>
            <a:off x="6765925" y="1636216"/>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n</a:t>
            </a:r>
          </a:p>
        </p:txBody>
      </p:sp>
      <p:sp>
        <p:nvSpPr>
          <p:cNvPr id="124955" name="Line 28"/>
          <p:cNvSpPr>
            <a:spLocks noChangeShapeType="1"/>
          </p:cNvSpPr>
          <p:nvPr/>
        </p:nvSpPr>
        <p:spPr bwMode="auto">
          <a:xfrm>
            <a:off x="5383213" y="2125166"/>
            <a:ext cx="431800"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24956" name="Text Box 29"/>
          <p:cNvSpPr txBox="1">
            <a:spLocks noChangeArrowheads="1"/>
          </p:cNvSpPr>
          <p:nvPr/>
        </p:nvSpPr>
        <p:spPr bwMode="auto">
          <a:xfrm>
            <a:off x="6640513" y="2198191"/>
            <a:ext cx="7762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NULL</a:t>
            </a:r>
          </a:p>
        </p:txBody>
      </p:sp>
      <p:sp>
        <p:nvSpPr>
          <p:cNvPr id="29" name="Text Box 24"/>
          <p:cNvSpPr txBox="1">
            <a:spLocks noChangeArrowheads="1"/>
          </p:cNvSpPr>
          <p:nvPr/>
        </p:nvSpPr>
        <p:spPr bwMode="auto">
          <a:xfrm>
            <a:off x="2627784" y="1190352"/>
            <a:ext cx="139814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None/>
            </a:pPr>
            <a:r>
              <a:rPr lang="en-US" altLang="zh-CN" sz="1800" b="0" dirty="0" smtClean="0"/>
              <a:t> (</a:t>
            </a:r>
            <a:r>
              <a:rPr lang="zh-CN" altLang="en-US" sz="1800" b="0" dirty="0" smtClean="0"/>
              <a:t>链表元素</a:t>
            </a:r>
            <a:r>
              <a:rPr lang="en-US" altLang="zh-CN" sz="1800" b="0" dirty="0" smtClean="0"/>
              <a:t>)</a:t>
            </a:r>
            <a:endParaRPr lang="en-US" altLang="zh-CN" sz="1800" b="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ChangeArrowheads="1"/>
          </p:cNvSpPr>
          <p:nvPr>
            <p:ph type="title"/>
          </p:nvPr>
        </p:nvSpPr>
        <p:spPr/>
        <p:txBody>
          <a:bodyPr/>
          <a:lstStyle/>
          <a:p>
            <a:pPr eaLnBrk="1" hangingPunct="1">
              <a:defRPr/>
            </a:pPr>
            <a:r>
              <a:rPr lang="zh-CN" altLang="en-US" smtClean="0"/>
              <a:t>在链表中插入一个结点 </a:t>
            </a:r>
          </a:p>
        </p:txBody>
      </p:sp>
      <p:sp>
        <p:nvSpPr>
          <p:cNvPr id="441347" name="Rectangle 3"/>
          <p:cNvSpPr>
            <a:spLocks noGrp="1" noChangeArrowheads="1"/>
          </p:cNvSpPr>
          <p:nvPr>
            <p:ph type="body" idx="1"/>
          </p:nvPr>
        </p:nvSpPr>
        <p:spPr>
          <a:xfrm>
            <a:off x="457200" y="1600201"/>
            <a:ext cx="8229600" cy="1972816"/>
          </a:xfrm>
        </p:spPr>
        <p:txBody>
          <a:bodyPr>
            <a:normAutofit fontScale="85000" lnSpcReduction="10000"/>
          </a:bodyPr>
          <a:lstStyle/>
          <a:p>
            <a:pPr marL="609600" indent="-609600" eaLnBrk="1" hangingPunct="1">
              <a:defRPr/>
            </a:pPr>
            <a:r>
              <a:rPr lang="zh-CN" altLang="en-US" dirty="0" smtClean="0"/>
              <a:t>首先产生一个新结点：</a:t>
            </a:r>
          </a:p>
          <a:p>
            <a:pPr lvl="1" eaLnBrk="1" hangingPunct="1">
              <a:defRPr/>
            </a:pPr>
            <a:r>
              <a:rPr lang="en-US" altLang="zh-CN" dirty="0" smtClean="0"/>
              <a:t>Node *p=new Node;  </a:t>
            </a:r>
            <a:r>
              <a:rPr lang="en-US" altLang="zh-CN" sz="2400" dirty="0" smtClean="0"/>
              <a:t>//</a:t>
            </a:r>
            <a:r>
              <a:rPr lang="zh-CN" altLang="en-US" sz="2400" dirty="0" smtClean="0"/>
              <a:t>产生一个动态变量来表示新结点</a:t>
            </a:r>
          </a:p>
          <a:p>
            <a:pPr lvl="1" eaLnBrk="1" hangingPunct="1">
              <a:defRPr/>
            </a:pPr>
            <a:r>
              <a:rPr lang="en-US" altLang="zh-CN" dirty="0" smtClean="0"/>
              <a:t>p-&gt;content = a;  </a:t>
            </a:r>
            <a:r>
              <a:rPr lang="en-US" altLang="zh-CN" sz="2400" dirty="0" smtClean="0"/>
              <a:t>//</a:t>
            </a:r>
            <a:r>
              <a:rPr lang="zh-CN" altLang="en-US" sz="2400" dirty="0" smtClean="0"/>
              <a:t>把</a:t>
            </a:r>
            <a:r>
              <a:rPr lang="en-US" altLang="zh-CN" sz="2400" dirty="0" smtClean="0"/>
              <a:t>a</a:t>
            </a:r>
            <a:r>
              <a:rPr lang="zh-CN" altLang="en-US" sz="2400" dirty="0" smtClean="0"/>
              <a:t>赋给新结点中表示结点值的成员</a:t>
            </a:r>
          </a:p>
          <a:p>
            <a:pPr marL="609600" indent="-609600" eaLnBrk="1" hangingPunct="1">
              <a:defRPr/>
            </a:pPr>
            <a:r>
              <a:rPr lang="zh-CN" altLang="en-US" dirty="0" smtClean="0"/>
              <a:t>图示为：</a:t>
            </a:r>
          </a:p>
        </p:txBody>
      </p:sp>
      <p:grpSp>
        <p:nvGrpSpPr>
          <p:cNvPr id="125956" name="Group 4"/>
          <p:cNvGrpSpPr>
            <a:grpSpLocks/>
          </p:cNvGrpSpPr>
          <p:nvPr/>
        </p:nvGrpSpPr>
        <p:grpSpPr bwMode="auto">
          <a:xfrm>
            <a:off x="3781425" y="4724400"/>
            <a:ext cx="862013" cy="1557338"/>
            <a:chOff x="886" y="3624"/>
            <a:chExt cx="216" cy="499"/>
          </a:xfrm>
        </p:grpSpPr>
        <p:sp>
          <p:nvSpPr>
            <p:cNvPr id="125959" name="Rectangle 5"/>
            <p:cNvSpPr>
              <a:spLocks noChangeArrowheads="1"/>
            </p:cNvSpPr>
            <p:nvPr/>
          </p:nvSpPr>
          <p:spPr bwMode="auto">
            <a:xfrm>
              <a:off x="886" y="3873"/>
              <a:ext cx="216" cy="2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5960" name="Line 6"/>
            <p:cNvSpPr>
              <a:spLocks noChangeShapeType="1"/>
            </p:cNvSpPr>
            <p:nvPr/>
          </p:nvSpPr>
          <p:spPr bwMode="auto">
            <a:xfrm>
              <a:off x="886" y="3998"/>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5961" name="Rectangle 7"/>
            <p:cNvSpPr>
              <a:spLocks noChangeArrowheads="1"/>
            </p:cNvSpPr>
            <p:nvPr/>
          </p:nvSpPr>
          <p:spPr bwMode="auto">
            <a:xfrm>
              <a:off x="886" y="3624"/>
              <a:ext cx="216" cy="12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5962" name="Line 8"/>
            <p:cNvSpPr>
              <a:spLocks noChangeShapeType="1"/>
            </p:cNvSpPr>
            <p:nvPr/>
          </p:nvSpPr>
          <p:spPr bwMode="auto">
            <a:xfrm>
              <a:off x="991" y="3686"/>
              <a:ext cx="0" cy="18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25957" name="Text Box 9"/>
          <p:cNvSpPr txBox="1">
            <a:spLocks noChangeArrowheads="1"/>
          </p:cNvSpPr>
          <p:nvPr/>
        </p:nvSpPr>
        <p:spPr bwMode="auto">
          <a:xfrm>
            <a:off x="3308350" y="4718050"/>
            <a:ext cx="3270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p</a:t>
            </a:r>
          </a:p>
        </p:txBody>
      </p:sp>
      <p:sp>
        <p:nvSpPr>
          <p:cNvPr id="125958" name="Text Box 10"/>
          <p:cNvSpPr txBox="1">
            <a:spLocks noChangeArrowheads="1"/>
          </p:cNvSpPr>
          <p:nvPr/>
        </p:nvSpPr>
        <p:spPr bwMode="auto">
          <a:xfrm>
            <a:off x="4035425" y="55324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Grp="1" noChangeArrowheads="1"/>
          </p:cNvSpPr>
          <p:nvPr>
            <p:ph type="body" idx="1"/>
          </p:nvPr>
        </p:nvSpPr>
        <p:spPr>
          <a:xfrm>
            <a:off x="468313" y="333375"/>
            <a:ext cx="8229600" cy="3382963"/>
          </a:xfrm>
        </p:spPr>
        <p:txBody>
          <a:bodyPr/>
          <a:lstStyle/>
          <a:p>
            <a:pPr eaLnBrk="1" hangingPunct="1">
              <a:lnSpc>
                <a:spcPct val="90000"/>
              </a:lnSpc>
              <a:defRPr/>
            </a:pPr>
            <a:r>
              <a:rPr lang="zh-CN" altLang="en-US" sz="2800" dirty="0" smtClean="0"/>
              <a:t>如果链表为空（创建链表的第一个结点时），则进行下面的操作：</a:t>
            </a:r>
          </a:p>
          <a:p>
            <a:pPr lvl="1" eaLnBrk="1" hangingPunct="1">
              <a:lnSpc>
                <a:spcPct val="90000"/>
              </a:lnSpc>
              <a:buFontTx/>
              <a:buNone/>
              <a:defRPr/>
            </a:pPr>
            <a:r>
              <a:rPr lang="en-US" altLang="zh-CN" sz="2400" dirty="0" smtClean="0"/>
              <a:t>if (head == NULL) //</a:t>
            </a:r>
            <a:r>
              <a:rPr lang="zh-CN" altLang="en-US" sz="2400" dirty="0" smtClean="0"/>
              <a:t>表头指针为空</a:t>
            </a:r>
            <a:endParaRPr lang="en-US" altLang="zh-CN" sz="2400" dirty="0" smtClean="0"/>
          </a:p>
          <a:p>
            <a:pPr lvl="1" eaLnBrk="1" hangingPunct="1">
              <a:lnSpc>
                <a:spcPct val="90000"/>
              </a:lnSpc>
              <a:buFontTx/>
              <a:buNone/>
              <a:defRPr/>
            </a:pPr>
            <a:r>
              <a:rPr lang="en-US" altLang="zh-CN" sz="2400" dirty="0" smtClean="0"/>
              <a:t>{ head = p; //</a:t>
            </a:r>
            <a:r>
              <a:rPr lang="zh-CN" altLang="en-US" sz="2400" dirty="0" smtClean="0"/>
              <a:t>头指针指向新结点。</a:t>
            </a:r>
          </a:p>
          <a:p>
            <a:pPr lvl="1" eaLnBrk="1" hangingPunct="1">
              <a:lnSpc>
                <a:spcPct val="90000"/>
              </a:lnSpc>
              <a:buFontTx/>
              <a:buNone/>
              <a:defRPr/>
            </a:pPr>
            <a:r>
              <a:rPr lang="zh-CN" altLang="en-US" sz="2400" dirty="0" smtClean="0"/>
              <a:t>   </a:t>
            </a:r>
            <a:r>
              <a:rPr lang="en-US" altLang="zh-CN" sz="2400" dirty="0" smtClean="0"/>
              <a:t>p-&gt;next = NULL;  //</a:t>
            </a:r>
            <a:r>
              <a:rPr lang="zh-CN" altLang="en-US" sz="2400" dirty="0" smtClean="0"/>
              <a:t>或</a:t>
            </a:r>
            <a:r>
              <a:rPr lang="zh-CN" altLang="en-GB" sz="2400" dirty="0" smtClean="0"/>
              <a:t>，</a:t>
            </a:r>
            <a:r>
              <a:rPr lang="en-US" altLang="zh-CN" sz="2400" dirty="0" smtClean="0"/>
              <a:t>head-&gt;next = NULL;  </a:t>
            </a:r>
          </a:p>
          <a:p>
            <a:pPr lvl="1" eaLnBrk="1" hangingPunct="1">
              <a:lnSpc>
                <a:spcPct val="90000"/>
              </a:lnSpc>
              <a:buFontTx/>
              <a:buNone/>
              <a:defRPr/>
            </a:pPr>
            <a:r>
              <a:rPr lang="en-US" altLang="zh-CN" sz="2400" dirty="0" smtClean="0"/>
              <a:t>				    //</a:t>
            </a:r>
            <a:r>
              <a:rPr lang="zh-CN" altLang="en-US" sz="2400" dirty="0" smtClean="0"/>
              <a:t>把新结点的</a:t>
            </a:r>
            <a:r>
              <a:rPr lang="en-US" altLang="zh-CN" sz="2400" dirty="0" smtClean="0"/>
              <a:t>next</a:t>
            </a:r>
            <a:r>
              <a:rPr lang="zh-CN" altLang="en-US" sz="2400" dirty="0" smtClean="0"/>
              <a:t>成员置为</a:t>
            </a:r>
            <a:r>
              <a:rPr lang="en-US" altLang="zh-CN" sz="2400" dirty="0" smtClean="0"/>
              <a:t>NULL</a:t>
            </a:r>
            <a:r>
              <a:rPr lang="zh-CN" altLang="en-US" sz="2400" dirty="0" smtClean="0"/>
              <a:t>。</a:t>
            </a:r>
          </a:p>
          <a:p>
            <a:pPr lvl="1" eaLnBrk="1" hangingPunct="1">
              <a:lnSpc>
                <a:spcPct val="90000"/>
              </a:lnSpc>
              <a:buFontTx/>
              <a:buNone/>
              <a:defRPr/>
            </a:pPr>
            <a:r>
              <a:rPr lang="zh-CN" altLang="en-US" sz="1600" dirty="0" smtClean="0"/>
              <a:t> </a:t>
            </a:r>
            <a:r>
              <a:rPr lang="en-US" altLang="zh-CN" sz="2400" dirty="0" smtClean="0"/>
              <a:t>} </a:t>
            </a:r>
          </a:p>
          <a:p>
            <a:pPr eaLnBrk="1" hangingPunct="1">
              <a:lnSpc>
                <a:spcPct val="90000"/>
              </a:lnSpc>
              <a:defRPr/>
            </a:pPr>
            <a:r>
              <a:rPr lang="zh-CN" altLang="en-US" sz="2800" dirty="0" smtClean="0"/>
              <a:t>图示为：</a:t>
            </a:r>
          </a:p>
        </p:txBody>
      </p:sp>
      <p:sp>
        <p:nvSpPr>
          <p:cNvPr id="126985" name="Rectangle 5"/>
          <p:cNvSpPr>
            <a:spLocks noChangeArrowheads="1"/>
          </p:cNvSpPr>
          <p:nvPr/>
        </p:nvSpPr>
        <p:spPr bwMode="auto">
          <a:xfrm>
            <a:off x="4033781" y="4935620"/>
            <a:ext cx="898582" cy="101433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6986" name="Line 6"/>
          <p:cNvSpPr>
            <a:spLocks noChangeShapeType="1"/>
          </p:cNvSpPr>
          <p:nvPr/>
        </p:nvSpPr>
        <p:spPr bwMode="auto">
          <a:xfrm>
            <a:off x="4033781" y="5442785"/>
            <a:ext cx="89858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6987" name="Rectangle 7"/>
          <p:cNvSpPr>
            <a:spLocks noChangeArrowheads="1"/>
          </p:cNvSpPr>
          <p:nvPr/>
        </p:nvSpPr>
        <p:spPr bwMode="auto">
          <a:xfrm>
            <a:off x="2136775" y="5442785"/>
            <a:ext cx="898582" cy="50716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6988" name="Line 8"/>
          <p:cNvSpPr>
            <a:spLocks noChangeShapeType="1"/>
          </p:cNvSpPr>
          <p:nvPr/>
        </p:nvSpPr>
        <p:spPr bwMode="auto">
          <a:xfrm>
            <a:off x="2835672" y="5694339"/>
            <a:ext cx="59905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6989" name="Line 9"/>
          <p:cNvSpPr>
            <a:spLocks noChangeShapeType="1"/>
          </p:cNvSpPr>
          <p:nvPr/>
        </p:nvSpPr>
        <p:spPr bwMode="auto">
          <a:xfrm flipV="1">
            <a:off x="3434727" y="5187173"/>
            <a:ext cx="0" cy="50716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6990" name="Line 10"/>
          <p:cNvSpPr>
            <a:spLocks noChangeShapeType="1"/>
          </p:cNvSpPr>
          <p:nvPr/>
        </p:nvSpPr>
        <p:spPr bwMode="auto">
          <a:xfrm>
            <a:off x="3434727" y="5187173"/>
            <a:ext cx="59905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6991" name="Rectangle 11"/>
          <p:cNvSpPr>
            <a:spLocks noChangeArrowheads="1"/>
          </p:cNvSpPr>
          <p:nvPr/>
        </p:nvSpPr>
        <p:spPr bwMode="auto">
          <a:xfrm>
            <a:off x="4033781" y="4059238"/>
            <a:ext cx="898582" cy="50716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6992" name="Line 12"/>
          <p:cNvSpPr>
            <a:spLocks noChangeShapeType="1"/>
          </p:cNvSpPr>
          <p:nvPr/>
        </p:nvSpPr>
        <p:spPr bwMode="auto">
          <a:xfrm>
            <a:off x="4470592" y="4428454"/>
            <a:ext cx="0" cy="50716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6981" name="Text Box 13"/>
          <p:cNvSpPr txBox="1">
            <a:spLocks noChangeArrowheads="1"/>
          </p:cNvSpPr>
          <p:nvPr/>
        </p:nvSpPr>
        <p:spPr bwMode="auto">
          <a:xfrm>
            <a:off x="3597275" y="4076700"/>
            <a:ext cx="3270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p</a:t>
            </a:r>
          </a:p>
        </p:txBody>
      </p:sp>
      <p:sp>
        <p:nvSpPr>
          <p:cNvPr id="126982" name="Text Box 14"/>
          <p:cNvSpPr txBox="1">
            <a:spLocks noChangeArrowheads="1"/>
          </p:cNvSpPr>
          <p:nvPr/>
        </p:nvSpPr>
        <p:spPr bwMode="auto">
          <a:xfrm>
            <a:off x="2176463" y="5006975"/>
            <a:ext cx="7445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head</a:t>
            </a:r>
          </a:p>
        </p:txBody>
      </p:sp>
      <p:sp>
        <p:nvSpPr>
          <p:cNvPr id="126983" name="Text Box 15"/>
          <p:cNvSpPr txBox="1">
            <a:spLocks noChangeArrowheads="1"/>
          </p:cNvSpPr>
          <p:nvPr/>
        </p:nvSpPr>
        <p:spPr bwMode="auto">
          <a:xfrm>
            <a:off x="4083050" y="5516563"/>
            <a:ext cx="776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NULL</a:t>
            </a:r>
          </a:p>
        </p:txBody>
      </p:sp>
      <p:sp>
        <p:nvSpPr>
          <p:cNvPr id="126984" name="Text Box 16"/>
          <p:cNvSpPr txBox="1">
            <a:spLocks noChangeArrowheads="1"/>
          </p:cNvSpPr>
          <p:nvPr/>
        </p:nvSpPr>
        <p:spPr bwMode="auto">
          <a:xfrm>
            <a:off x="4284663" y="5013325"/>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p>
        </p:txBody>
      </p:sp>
      <p:sp>
        <p:nvSpPr>
          <p:cNvPr id="17" name="Text Box 15"/>
          <p:cNvSpPr txBox="1">
            <a:spLocks noChangeArrowheads="1"/>
          </p:cNvSpPr>
          <p:nvPr/>
        </p:nvSpPr>
        <p:spPr bwMode="auto">
          <a:xfrm>
            <a:off x="2195736" y="5517232"/>
            <a:ext cx="776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NULL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7"/>
                                        </p:tgtEl>
                                        <p:attrNameLst>
                                          <p:attrName>ppt_x</p:attrName>
                                        </p:attrNameLst>
                                      </p:cBhvr>
                                      <p:tavLst>
                                        <p:tav tm="0">
                                          <p:val>
                                            <p:strVal val="ppt_x"/>
                                          </p:val>
                                        </p:tav>
                                        <p:tav tm="100000">
                                          <p:val>
                                            <p:strVal val="ppt_x"/>
                                          </p:val>
                                        </p:tav>
                                      </p:tavLst>
                                    </p:anim>
                                    <p:anim calcmode="lin" valueType="num">
                                      <p:cBhvr additive="base">
                                        <p:cTn id="7" dur="500"/>
                                        <p:tgtEl>
                                          <p:spTgt spid="17"/>
                                        </p:tgtEl>
                                        <p:attrNameLst>
                                          <p:attrName>ppt_y</p:attrName>
                                        </p:attrNameLst>
                                      </p:cBhvr>
                                      <p:tavLst>
                                        <p:tav tm="0">
                                          <p:val>
                                            <p:strVal val="ppt_y"/>
                                          </p:val>
                                        </p:tav>
                                        <p:tav tm="100000">
                                          <p:val>
                                            <p:strVal val="1+ppt_h/2"/>
                                          </p:val>
                                        </p:tav>
                                      </p:tavLst>
                                    </p:anim>
                                    <p:set>
                                      <p:cBhvr>
                                        <p:cTn id="8" dur="1" fill="hold">
                                          <p:stCondLst>
                                            <p:cond delay="499"/>
                                          </p:stCondLst>
                                        </p:cTn>
                                        <p:tgtEl>
                                          <p:spTgt spid="17"/>
                                        </p:tgtEl>
                                        <p:attrNameLst>
                                          <p:attrName>style.visibility</p:attrName>
                                        </p:attrNameLst>
                                      </p:cBhvr>
                                      <p:to>
                                        <p:strVal val="hidden"/>
                                      </p:to>
                                    </p:set>
                                  </p:childTnLst>
                                </p:cTn>
                              </p:par>
                              <p:par>
                                <p:cTn id="9" presetID="2" presetClass="entr" presetSubtype="4" fill="hold" grpId="0" nodeType="withEffect">
                                  <p:stCondLst>
                                    <p:cond delay="0"/>
                                  </p:stCondLst>
                                  <p:childTnLst>
                                    <p:set>
                                      <p:cBhvr>
                                        <p:cTn id="10" dur="1" fill="hold">
                                          <p:stCondLst>
                                            <p:cond delay="0"/>
                                          </p:stCondLst>
                                        </p:cTn>
                                        <p:tgtEl>
                                          <p:spTgt spid="126988"/>
                                        </p:tgtEl>
                                        <p:attrNameLst>
                                          <p:attrName>style.visibility</p:attrName>
                                        </p:attrNameLst>
                                      </p:cBhvr>
                                      <p:to>
                                        <p:strVal val="visible"/>
                                      </p:to>
                                    </p:set>
                                    <p:anim calcmode="lin" valueType="num">
                                      <p:cBhvr additive="base">
                                        <p:cTn id="11" dur="500" fill="hold"/>
                                        <p:tgtEl>
                                          <p:spTgt spid="126988"/>
                                        </p:tgtEl>
                                        <p:attrNameLst>
                                          <p:attrName>ppt_x</p:attrName>
                                        </p:attrNameLst>
                                      </p:cBhvr>
                                      <p:tavLst>
                                        <p:tav tm="0">
                                          <p:val>
                                            <p:strVal val="#ppt_x"/>
                                          </p:val>
                                        </p:tav>
                                        <p:tav tm="100000">
                                          <p:val>
                                            <p:strVal val="#ppt_x"/>
                                          </p:val>
                                        </p:tav>
                                      </p:tavLst>
                                    </p:anim>
                                    <p:anim calcmode="lin" valueType="num">
                                      <p:cBhvr additive="base">
                                        <p:cTn id="12" dur="500" fill="hold"/>
                                        <p:tgtEl>
                                          <p:spTgt spid="12698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6989"/>
                                        </p:tgtEl>
                                        <p:attrNameLst>
                                          <p:attrName>style.visibility</p:attrName>
                                        </p:attrNameLst>
                                      </p:cBhvr>
                                      <p:to>
                                        <p:strVal val="visible"/>
                                      </p:to>
                                    </p:set>
                                    <p:anim calcmode="lin" valueType="num">
                                      <p:cBhvr additive="base">
                                        <p:cTn id="15" dur="500" fill="hold"/>
                                        <p:tgtEl>
                                          <p:spTgt spid="126989"/>
                                        </p:tgtEl>
                                        <p:attrNameLst>
                                          <p:attrName>ppt_x</p:attrName>
                                        </p:attrNameLst>
                                      </p:cBhvr>
                                      <p:tavLst>
                                        <p:tav tm="0">
                                          <p:val>
                                            <p:strVal val="#ppt_x"/>
                                          </p:val>
                                        </p:tav>
                                        <p:tav tm="100000">
                                          <p:val>
                                            <p:strVal val="#ppt_x"/>
                                          </p:val>
                                        </p:tav>
                                      </p:tavLst>
                                    </p:anim>
                                    <p:anim calcmode="lin" valueType="num">
                                      <p:cBhvr additive="base">
                                        <p:cTn id="16" dur="500" fill="hold"/>
                                        <p:tgtEl>
                                          <p:spTgt spid="12698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6990"/>
                                        </p:tgtEl>
                                        <p:attrNameLst>
                                          <p:attrName>style.visibility</p:attrName>
                                        </p:attrNameLst>
                                      </p:cBhvr>
                                      <p:to>
                                        <p:strVal val="visible"/>
                                      </p:to>
                                    </p:set>
                                    <p:anim calcmode="lin" valueType="num">
                                      <p:cBhvr additive="base">
                                        <p:cTn id="19" dur="500" fill="hold"/>
                                        <p:tgtEl>
                                          <p:spTgt spid="126990"/>
                                        </p:tgtEl>
                                        <p:attrNameLst>
                                          <p:attrName>ppt_x</p:attrName>
                                        </p:attrNameLst>
                                      </p:cBhvr>
                                      <p:tavLst>
                                        <p:tav tm="0">
                                          <p:val>
                                            <p:strVal val="#ppt_x"/>
                                          </p:val>
                                        </p:tav>
                                        <p:tav tm="100000">
                                          <p:val>
                                            <p:strVal val="#ppt_x"/>
                                          </p:val>
                                        </p:tav>
                                      </p:tavLst>
                                    </p:anim>
                                    <p:anim calcmode="lin" valueType="num">
                                      <p:cBhvr additive="base">
                                        <p:cTn id="20" dur="500" fill="hold"/>
                                        <p:tgtEl>
                                          <p:spTgt spid="1269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6983"/>
                                        </p:tgtEl>
                                        <p:attrNameLst>
                                          <p:attrName>style.visibility</p:attrName>
                                        </p:attrNameLst>
                                      </p:cBhvr>
                                      <p:to>
                                        <p:strVal val="visible"/>
                                      </p:to>
                                    </p:set>
                                    <p:anim calcmode="lin" valueType="num">
                                      <p:cBhvr additive="base">
                                        <p:cTn id="25" dur="500" fill="hold"/>
                                        <p:tgtEl>
                                          <p:spTgt spid="126983"/>
                                        </p:tgtEl>
                                        <p:attrNameLst>
                                          <p:attrName>ppt_x</p:attrName>
                                        </p:attrNameLst>
                                      </p:cBhvr>
                                      <p:tavLst>
                                        <p:tav tm="0">
                                          <p:val>
                                            <p:strVal val="#ppt_x"/>
                                          </p:val>
                                        </p:tav>
                                        <p:tav tm="100000">
                                          <p:val>
                                            <p:strVal val="#ppt_x"/>
                                          </p:val>
                                        </p:tav>
                                      </p:tavLst>
                                    </p:anim>
                                    <p:anim calcmode="lin" valueType="num">
                                      <p:cBhvr additive="base">
                                        <p:cTn id="26" dur="500" fill="hold"/>
                                        <p:tgtEl>
                                          <p:spTgt spid="1269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8" grpId="0" animBg="1"/>
      <p:bldP spid="126989" grpId="0" animBg="1"/>
      <p:bldP spid="126990" grpId="0" animBg="1"/>
      <p:bldP spid="126983" grpId="0"/>
      <p:bldP spid="1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en-US" altLang="zh-CN" dirty="0" smtClean="0"/>
          </a:p>
          <a:p>
            <a:endParaRPr lang="en-US" altLang="zh-CN" dirty="0"/>
          </a:p>
          <a:p>
            <a:endParaRPr lang="en-US" altLang="zh-CN" dirty="0" smtClean="0"/>
          </a:p>
          <a:p>
            <a:pPr marL="0" indent="0" algn="ctr">
              <a:buNone/>
            </a:pPr>
            <a:r>
              <a:rPr lang="zh-CN" altLang="en-US" dirty="0" smtClean="0"/>
              <a:t>以下操作均假设链表不为空！</a:t>
            </a:r>
            <a:endParaRPr lang="zh-CN" altLang="en-US" dirty="0"/>
          </a:p>
        </p:txBody>
      </p:sp>
    </p:spTree>
    <p:extLst>
      <p:ext uri="{BB962C8B-B14F-4D97-AF65-F5344CB8AC3E}">
        <p14:creationId xmlns:p14="http://schemas.microsoft.com/office/powerpoint/2010/main" val="30495691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ChangeArrowheads="1"/>
          </p:cNvSpPr>
          <p:nvPr>
            <p:ph type="body" idx="1"/>
          </p:nvPr>
        </p:nvSpPr>
        <p:spPr>
          <a:xfrm>
            <a:off x="323850" y="188913"/>
            <a:ext cx="8604250" cy="2663825"/>
          </a:xfrm>
        </p:spPr>
        <p:txBody>
          <a:bodyPr/>
          <a:lstStyle/>
          <a:p>
            <a:pPr eaLnBrk="1" hangingPunct="1">
              <a:defRPr/>
            </a:pPr>
            <a:r>
              <a:rPr lang="zh-CN" altLang="en-US" dirty="0" smtClean="0"/>
              <a:t>如果新结点插在表头，则进行下面的操作： </a:t>
            </a:r>
          </a:p>
          <a:p>
            <a:pPr lvl="2" eaLnBrk="1" hangingPunct="1">
              <a:buFont typeface="Wingdings" pitchFamily="2" charset="2"/>
              <a:buNone/>
              <a:defRPr/>
            </a:pPr>
            <a:r>
              <a:rPr lang="en-US" altLang="zh-CN" dirty="0" smtClean="0"/>
              <a:t>p-&gt;next = head;  //</a:t>
            </a:r>
            <a:r>
              <a:rPr lang="zh-CN" altLang="en-US" dirty="0" smtClean="0"/>
              <a:t>把新结点的下一个结点指定为</a:t>
            </a:r>
          </a:p>
          <a:p>
            <a:pPr lvl="2" eaLnBrk="1" hangingPunct="1">
              <a:buFont typeface="Wingdings" pitchFamily="2" charset="2"/>
              <a:buNone/>
              <a:defRPr/>
            </a:pPr>
            <a:r>
              <a:rPr lang="zh-CN" altLang="en-US" dirty="0" smtClean="0"/>
              <a:t>				</a:t>
            </a:r>
            <a:r>
              <a:rPr lang="en-US" altLang="zh-CN" dirty="0" smtClean="0"/>
              <a:t>//</a:t>
            </a:r>
            <a:r>
              <a:rPr lang="zh-CN" altLang="en-US" dirty="0" smtClean="0"/>
              <a:t>链表原来的第一个结点。</a:t>
            </a:r>
          </a:p>
          <a:p>
            <a:pPr lvl="2" eaLnBrk="1" hangingPunct="1">
              <a:buFont typeface="Wingdings" pitchFamily="2" charset="2"/>
              <a:buNone/>
              <a:defRPr/>
            </a:pPr>
            <a:r>
              <a:rPr lang="en-US" altLang="zh-CN" dirty="0" smtClean="0"/>
              <a:t>head = p;  //</a:t>
            </a:r>
            <a:r>
              <a:rPr lang="zh-CN" altLang="en-US" dirty="0" smtClean="0"/>
              <a:t>表头指针指向新结点。</a:t>
            </a:r>
          </a:p>
          <a:p>
            <a:pPr eaLnBrk="1" hangingPunct="1">
              <a:defRPr/>
            </a:pPr>
            <a:r>
              <a:rPr lang="zh-CN" altLang="en-US" dirty="0" smtClean="0"/>
              <a:t>图示为：</a:t>
            </a:r>
          </a:p>
        </p:txBody>
      </p:sp>
      <p:sp>
        <p:nvSpPr>
          <p:cNvPr id="128004" name="Rectangle 4"/>
          <p:cNvSpPr>
            <a:spLocks noChangeArrowheads="1"/>
          </p:cNvSpPr>
          <p:nvPr/>
        </p:nvSpPr>
        <p:spPr bwMode="auto">
          <a:xfrm>
            <a:off x="2439988" y="5505451"/>
            <a:ext cx="860425" cy="9477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8005" name="Rectangle 5"/>
          <p:cNvSpPr>
            <a:spLocks noChangeArrowheads="1"/>
          </p:cNvSpPr>
          <p:nvPr/>
        </p:nvSpPr>
        <p:spPr bwMode="auto">
          <a:xfrm>
            <a:off x="4159250" y="5505451"/>
            <a:ext cx="860425" cy="9477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8006" name="Rectangle 6"/>
          <p:cNvSpPr>
            <a:spLocks noChangeArrowheads="1"/>
          </p:cNvSpPr>
          <p:nvPr/>
        </p:nvSpPr>
        <p:spPr bwMode="auto">
          <a:xfrm>
            <a:off x="7312025" y="5505451"/>
            <a:ext cx="860425" cy="9477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8007" name="Line 7"/>
          <p:cNvSpPr>
            <a:spLocks noChangeShapeType="1"/>
          </p:cNvSpPr>
          <p:nvPr/>
        </p:nvSpPr>
        <p:spPr bwMode="auto">
          <a:xfrm>
            <a:off x="2439988" y="5981701"/>
            <a:ext cx="860425" cy="31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08" name="Line 8"/>
          <p:cNvSpPr>
            <a:spLocks noChangeShapeType="1"/>
          </p:cNvSpPr>
          <p:nvPr/>
        </p:nvSpPr>
        <p:spPr bwMode="auto">
          <a:xfrm>
            <a:off x="4159250" y="5981701"/>
            <a:ext cx="860425" cy="31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09" name="Line 9"/>
          <p:cNvSpPr>
            <a:spLocks noChangeShapeType="1"/>
          </p:cNvSpPr>
          <p:nvPr/>
        </p:nvSpPr>
        <p:spPr bwMode="auto">
          <a:xfrm>
            <a:off x="7312025" y="5981701"/>
            <a:ext cx="860425" cy="31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10" name="Rectangle 10"/>
          <p:cNvSpPr>
            <a:spLocks noChangeArrowheads="1"/>
          </p:cNvSpPr>
          <p:nvPr/>
        </p:nvSpPr>
        <p:spPr bwMode="auto">
          <a:xfrm>
            <a:off x="720725" y="5981701"/>
            <a:ext cx="860425" cy="4714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8011" name="Line 11"/>
          <p:cNvSpPr>
            <a:spLocks noChangeShapeType="1"/>
          </p:cNvSpPr>
          <p:nvPr/>
        </p:nvSpPr>
        <p:spPr bwMode="auto">
          <a:xfrm>
            <a:off x="1293813" y="6216651"/>
            <a:ext cx="573088" cy="4763"/>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12" name="Line 12"/>
          <p:cNvSpPr>
            <a:spLocks noChangeShapeType="1"/>
          </p:cNvSpPr>
          <p:nvPr/>
        </p:nvSpPr>
        <p:spPr bwMode="auto">
          <a:xfrm flipV="1">
            <a:off x="1866900" y="4316413"/>
            <a:ext cx="4763" cy="190023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13" name="Line 13"/>
          <p:cNvSpPr>
            <a:spLocks noChangeShapeType="1"/>
          </p:cNvSpPr>
          <p:nvPr/>
        </p:nvSpPr>
        <p:spPr bwMode="auto">
          <a:xfrm>
            <a:off x="1866900" y="4316413"/>
            <a:ext cx="573088" cy="4763"/>
          </a:xfrm>
          <a:prstGeom prst="line">
            <a:avLst/>
          </a:prstGeom>
          <a:noFill/>
          <a:ln w="9525">
            <a:solidFill>
              <a:schemeClr val="folHlink"/>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8014" name="Line 14"/>
          <p:cNvSpPr>
            <a:spLocks noChangeShapeType="1"/>
          </p:cNvSpPr>
          <p:nvPr/>
        </p:nvSpPr>
        <p:spPr bwMode="auto">
          <a:xfrm>
            <a:off x="3013075" y="6216651"/>
            <a:ext cx="573088" cy="47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15" name="Line 15"/>
          <p:cNvSpPr>
            <a:spLocks noChangeShapeType="1"/>
          </p:cNvSpPr>
          <p:nvPr/>
        </p:nvSpPr>
        <p:spPr bwMode="auto">
          <a:xfrm flipV="1">
            <a:off x="3586163" y="5740401"/>
            <a:ext cx="4763" cy="4762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16" name="Line 16"/>
          <p:cNvSpPr>
            <a:spLocks noChangeShapeType="1"/>
          </p:cNvSpPr>
          <p:nvPr/>
        </p:nvSpPr>
        <p:spPr bwMode="auto">
          <a:xfrm>
            <a:off x="3586163" y="5740401"/>
            <a:ext cx="573088" cy="47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8017" name="Line 17"/>
          <p:cNvSpPr>
            <a:spLocks noChangeShapeType="1"/>
          </p:cNvSpPr>
          <p:nvPr/>
        </p:nvSpPr>
        <p:spPr bwMode="auto">
          <a:xfrm>
            <a:off x="4733925" y="6216651"/>
            <a:ext cx="573088" cy="47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18" name="Line 18"/>
          <p:cNvSpPr>
            <a:spLocks noChangeShapeType="1"/>
          </p:cNvSpPr>
          <p:nvPr/>
        </p:nvSpPr>
        <p:spPr bwMode="auto">
          <a:xfrm flipV="1">
            <a:off x="5307013" y="5740401"/>
            <a:ext cx="3175" cy="4762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19" name="Line 19"/>
          <p:cNvSpPr>
            <a:spLocks noChangeShapeType="1"/>
          </p:cNvSpPr>
          <p:nvPr/>
        </p:nvSpPr>
        <p:spPr bwMode="auto">
          <a:xfrm>
            <a:off x="5307013" y="5740401"/>
            <a:ext cx="573088" cy="47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8020" name="Line 20"/>
          <p:cNvSpPr>
            <a:spLocks noChangeShapeType="1"/>
          </p:cNvSpPr>
          <p:nvPr/>
        </p:nvSpPr>
        <p:spPr bwMode="auto">
          <a:xfrm>
            <a:off x="6165850" y="6216651"/>
            <a:ext cx="573088" cy="47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21" name="Line 21"/>
          <p:cNvSpPr>
            <a:spLocks noChangeShapeType="1"/>
          </p:cNvSpPr>
          <p:nvPr/>
        </p:nvSpPr>
        <p:spPr bwMode="auto">
          <a:xfrm flipV="1">
            <a:off x="6738938" y="5740401"/>
            <a:ext cx="4763" cy="4762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22" name="Line 22"/>
          <p:cNvSpPr>
            <a:spLocks noChangeShapeType="1"/>
          </p:cNvSpPr>
          <p:nvPr/>
        </p:nvSpPr>
        <p:spPr bwMode="auto">
          <a:xfrm>
            <a:off x="6738938" y="5740401"/>
            <a:ext cx="573088" cy="47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8023" name="Rectangle 23"/>
          <p:cNvSpPr>
            <a:spLocks noChangeArrowheads="1"/>
          </p:cNvSpPr>
          <p:nvPr/>
        </p:nvSpPr>
        <p:spPr bwMode="auto">
          <a:xfrm>
            <a:off x="2439988" y="4076701"/>
            <a:ext cx="860425" cy="9525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8024" name="Line 24"/>
          <p:cNvSpPr>
            <a:spLocks noChangeShapeType="1"/>
          </p:cNvSpPr>
          <p:nvPr/>
        </p:nvSpPr>
        <p:spPr bwMode="auto">
          <a:xfrm>
            <a:off x="2439988" y="4552951"/>
            <a:ext cx="860425" cy="31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25" name="Rectangle 25"/>
          <p:cNvSpPr>
            <a:spLocks noChangeArrowheads="1"/>
          </p:cNvSpPr>
          <p:nvPr/>
        </p:nvSpPr>
        <p:spPr bwMode="auto">
          <a:xfrm>
            <a:off x="2439988" y="3128963"/>
            <a:ext cx="860425" cy="4762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8026" name="Line 26"/>
          <p:cNvSpPr>
            <a:spLocks noChangeShapeType="1"/>
          </p:cNvSpPr>
          <p:nvPr/>
        </p:nvSpPr>
        <p:spPr bwMode="auto">
          <a:xfrm>
            <a:off x="2859088" y="3365501"/>
            <a:ext cx="3175" cy="711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8027" name="Line 27"/>
          <p:cNvSpPr>
            <a:spLocks noChangeShapeType="1"/>
          </p:cNvSpPr>
          <p:nvPr/>
        </p:nvSpPr>
        <p:spPr bwMode="auto">
          <a:xfrm>
            <a:off x="2878138" y="4792663"/>
            <a:ext cx="4763" cy="712788"/>
          </a:xfrm>
          <a:prstGeom prst="line">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8029" name="Text Box 29"/>
          <p:cNvSpPr txBox="1">
            <a:spLocks noChangeArrowheads="1"/>
          </p:cNvSpPr>
          <p:nvPr/>
        </p:nvSpPr>
        <p:spPr bwMode="auto">
          <a:xfrm>
            <a:off x="735013" y="5532438"/>
            <a:ext cx="7445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head</a:t>
            </a:r>
          </a:p>
        </p:txBody>
      </p:sp>
      <p:sp>
        <p:nvSpPr>
          <p:cNvPr id="128030" name="Text Box 30"/>
          <p:cNvSpPr txBox="1">
            <a:spLocks noChangeArrowheads="1"/>
          </p:cNvSpPr>
          <p:nvPr/>
        </p:nvSpPr>
        <p:spPr bwMode="auto">
          <a:xfrm>
            <a:off x="1816100" y="3155951"/>
            <a:ext cx="3270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p</a:t>
            </a:r>
          </a:p>
        </p:txBody>
      </p:sp>
      <p:sp>
        <p:nvSpPr>
          <p:cNvPr id="128031" name="Text Box 31"/>
          <p:cNvSpPr txBox="1">
            <a:spLocks noChangeArrowheads="1"/>
          </p:cNvSpPr>
          <p:nvPr/>
        </p:nvSpPr>
        <p:spPr bwMode="auto">
          <a:xfrm>
            <a:off x="2608263" y="5532438"/>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1</a:t>
            </a:r>
          </a:p>
        </p:txBody>
      </p:sp>
      <p:sp>
        <p:nvSpPr>
          <p:cNvPr id="128032" name="Text Box 32"/>
          <p:cNvSpPr txBox="1">
            <a:spLocks noChangeArrowheads="1"/>
          </p:cNvSpPr>
          <p:nvPr/>
        </p:nvSpPr>
        <p:spPr bwMode="auto">
          <a:xfrm>
            <a:off x="4335463" y="5532438"/>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2</a:t>
            </a:r>
          </a:p>
        </p:txBody>
      </p:sp>
      <p:sp>
        <p:nvSpPr>
          <p:cNvPr id="128033" name="Text Box 33"/>
          <p:cNvSpPr txBox="1">
            <a:spLocks noChangeArrowheads="1"/>
          </p:cNvSpPr>
          <p:nvPr/>
        </p:nvSpPr>
        <p:spPr bwMode="auto">
          <a:xfrm>
            <a:off x="7504113" y="5532438"/>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n</a:t>
            </a:r>
          </a:p>
        </p:txBody>
      </p:sp>
      <p:sp>
        <p:nvSpPr>
          <p:cNvPr id="128034" name="Text Box 34"/>
          <p:cNvSpPr txBox="1">
            <a:spLocks noChangeArrowheads="1"/>
          </p:cNvSpPr>
          <p:nvPr/>
        </p:nvSpPr>
        <p:spPr bwMode="auto">
          <a:xfrm>
            <a:off x="7359650" y="6035676"/>
            <a:ext cx="7762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NULL</a:t>
            </a:r>
          </a:p>
        </p:txBody>
      </p:sp>
      <p:sp>
        <p:nvSpPr>
          <p:cNvPr id="128035" name="Text Box 35"/>
          <p:cNvSpPr txBox="1">
            <a:spLocks noChangeArrowheads="1"/>
          </p:cNvSpPr>
          <p:nvPr/>
        </p:nvSpPr>
        <p:spPr bwMode="auto">
          <a:xfrm>
            <a:off x="2679700" y="4092576"/>
            <a:ext cx="3206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p>
        </p:txBody>
      </p:sp>
      <p:sp>
        <p:nvSpPr>
          <p:cNvPr id="36" name="Line 14"/>
          <p:cNvSpPr>
            <a:spLocks noChangeShapeType="1"/>
          </p:cNvSpPr>
          <p:nvPr/>
        </p:nvSpPr>
        <p:spPr bwMode="auto">
          <a:xfrm>
            <a:off x="1265584" y="6304557"/>
            <a:ext cx="573088" cy="47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Line 15"/>
          <p:cNvSpPr>
            <a:spLocks noChangeShapeType="1"/>
          </p:cNvSpPr>
          <p:nvPr/>
        </p:nvSpPr>
        <p:spPr bwMode="auto">
          <a:xfrm flipV="1">
            <a:off x="1838672" y="5828307"/>
            <a:ext cx="4763" cy="4762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Line 16"/>
          <p:cNvSpPr>
            <a:spLocks noChangeShapeType="1"/>
          </p:cNvSpPr>
          <p:nvPr/>
        </p:nvSpPr>
        <p:spPr bwMode="auto">
          <a:xfrm>
            <a:off x="1838672" y="5828307"/>
            <a:ext cx="573088" cy="47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8027"/>
                                        </p:tgtEl>
                                        <p:attrNameLst>
                                          <p:attrName>style.visibility</p:attrName>
                                        </p:attrNameLst>
                                      </p:cBhvr>
                                      <p:to>
                                        <p:strVal val="visible"/>
                                      </p:to>
                                    </p:set>
                                    <p:anim calcmode="lin" valueType="num">
                                      <p:cBhvr additive="base">
                                        <p:cTn id="7" dur="500" fill="hold"/>
                                        <p:tgtEl>
                                          <p:spTgt spid="128027"/>
                                        </p:tgtEl>
                                        <p:attrNameLst>
                                          <p:attrName>ppt_x</p:attrName>
                                        </p:attrNameLst>
                                      </p:cBhvr>
                                      <p:tavLst>
                                        <p:tav tm="0">
                                          <p:val>
                                            <p:strVal val="#ppt_x"/>
                                          </p:val>
                                        </p:tav>
                                        <p:tav tm="100000">
                                          <p:val>
                                            <p:strVal val="#ppt_x"/>
                                          </p:val>
                                        </p:tav>
                                      </p:tavLst>
                                    </p:anim>
                                    <p:anim calcmode="lin" valueType="num">
                                      <p:cBhvr additive="base">
                                        <p:cTn id="8" dur="500" fill="hold"/>
                                        <p:tgtEl>
                                          <p:spTgt spid="1280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36"/>
                                        </p:tgtEl>
                                        <p:attrNameLst>
                                          <p:attrName>ppt_x</p:attrName>
                                        </p:attrNameLst>
                                      </p:cBhvr>
                                      <p:tavLst>
                                        <p:tav tm="0">
                                          <p:val>
                                            <p:strVal val="ppt_x"/>
                                          </p:val>
                                        </p:tav>
                                        <p:tav tm="100000">
                                          <p:val>
                                            <p:strVal val="ppt_x"/>
                                          </p:val>
                                        </p:tav>
                                      </p:tavLst>
                                    </p:anim>
                                    <p:anim calcmode="lin" valueType="num">
                                      <p:cBhvr additive="base">
                                        <p:cTn id="13" dur="500"/>
                                        <p:tgtEl>
                                          <p:spTgt spid="36"/>
                                        </p:tgtEl>
                                        <p:attrNameLst>
                                          <p:attrName>ppt_y</p:attrName>
                                        </p:attrNameLst>
                                      </p:cBhvr>
                                      <p:tavLst>
                                        <p:tav tm="0">
                                          <p:val>
                                            <p:strVal val="ppt_y"/>
                                          </p:val>
                                        </p:tav>
                                        <p:tav tm="100000">
                                          <p:val>
                                            <p:strVal val="1+ppt_h/2"/>
                                          </p:val>
                                        </p:tav>
                                      </p:tavLst>
                                    </p:anim>
                                    <p:set>
                                      <p:cBhvr>
                                        <p:cTn id="14" dur="1" fill="hold">
                                          <p:stCondLst>
                                            <p:cond delay="499"/>
                                          </p:stCondLst>
                                        </p:cTn>
                                        <p:tgtEl>
                                          <p:spTgt spid="36"/>
                                        </p:tgtEl>
                                        <p:attrNameLst>
                                          <p:attrName>style.visibility</p:attrName>
                                        </p:attrNameLst>
                                      </p:cBhvr>
                                      <p:to>
                                        <p:strVal val="hidden"/>
                                      </p:to>
                                    </p:set>
                                  </p:childTnLst>
                                </p:cTn>
                              </p:par>
                              <p:par>
                                <p:cTn id="15" presetID="2" presetClass="exit" presetSubtype="4" fill="hold" grpId="0" nodeType="withEffect">
                                  <p:stCondLst>
                                    <p:cond delay="0"/>
                                  </p:stCondLst>
                                  <p:childTnLst>
                                    <p:anim calcmode="lin" valueType="num">
                                      <p:cBhvr additive="base">
                                        <p:cTn id="16" dur="500"/>
                                        <p:tgtEl>
                                          <p:spTgt spid="37"/>
                                        </p:tgtEl>
                                        <p:attrNameLst>
                                          <p:attrName>ppt_x</p:attrName>
                                        </p:attrNameLst>
                                      </p:cBhvr>
                                      <p:tavLst>
                                        <p:tav tm="0">
                                          <p:val>
                                            <p:strVal val="ppt_x"/>
                                          </p:val>
                                        </p:tav>
                                        <p:tav tm="100000">
                                          <p:val>
                                            <p:strVal val="ppt_x"/>
                                          </p:val>
                                        </p:tav>
                                      </p:tavLst>
                                    </p:anim>
                                    <p:anim calcmode="lin" valueType="num">
                                      <p:cBhvr additive="base">
                                        <p:cTn id="17" dur="500"/>
                                        <p:tgtEl>
                                          <p:spTgt spid="37"/>
                                        </p:tgtEl>
                                        <p:attrNameLst>
                                          <p:attrName>ppt_y</p:attrName>
                                        </p:attrNameLst>
                                      </p:cBhvr>
                                      <p:tavLst>
                                        <p:tav tm="0">
                                          <p:val>
                                            <p:strVal val="ppt_y"/>
                                          </p:val>
                                        </p:tav>
                                        <p:tav tm="100000">
                                          <p:val>
                                            <p:strVal val="1+ppt_h/2"/>
                                          </p:val>
                                        </p:tav>
                                      </p:tavLst>
                                    </p:anim>
                                    <p:set>
                                      <p:cBhvr>
                                        <p:cTn id="18" dur="1" fill="hold">
                                          <p:stCondLst>
                                            <p:cond delay="499"/>
                                          </p:stCondLst>
                                        </p:cTn>
                                        <p:tgtEl>
                                          <p:spTgt spid="37"/>
                                        </p:tgtEl>
                                        <p:attrNameLst>
                                          <p:attrName>style.visibility</p:attrName>
                                        </p:attrNameLst>
                                      </p:cBhvr>
                                      <p:to>
                                        <p:strVal val="hidden"/>
                                      </p:to>
                                    </p:set>
                                  </p:childTnLst>
                                </p:cTn>
                              </p:par>
                              <p:par>
                                <p:cTn id="19" presetID="2" presetClass="exit" presetSubtype="4" fill="hold" grpId="0" nodeType="withEffect">
                                  <p:stCondLst>
                                    <p:cond delay="0"/>
                                  </p:stCondLst>
                                  <p:childTnLst>
                                    <p:anim calcmode="lin" valueType="num">
                                      <p:cBhvr additive="base">
                                        <p:cTn id="20" dur="500"/>
                                        <p:tgtEl>
                                          <p:spTgt spid="38"/>
                                        </p:tgtEl>
                                        <p:attrNameLst>
                                          <p:attrName>ppt_x</p:attrName>
                                        </p:attrNameLst>
                                      </p:cBhvr>
                                      <p:tavLst>
                                        <p:tav tm="0">
                                          <p:val>
                                            <p:strVal val="ppt_x"/>
                                          </p:val>
                                        </p:tav>
                                        <p:tav tm="100000">
                                          <p:val>
                                            <p:strVal val="ppt_x"/>
                                          </p:val>
                                        </p:tav>
                                      </p:tavLst>
                                    </p:anim>
                                    <p:anim calcmode="lin" valueType="num">
                                      <p:cBhvr additive="base">
                                        <p:cTn id="21" dur="500"/>
                                        <p:tgtEl>
                                          <p:spTgt spid="38"/>
                                        </p:tgtEl>
                                        <p:attrNameLst>
                                          <p:attrName>ppt_y</p:attrName>
                                        </p:attrNameLst>
                                      </p:cBhvr>
                                      <p:tavLst>
                                        <p:tav tm="0">
                                          <p:val>
                                            <p:strVal val="ppt_y"/>
                                          </p:val>
                                        </p:tav>
                                        <p:tav tm="100000">
                                          <p:val>
                                            <p:strVal val="1+ppt_h/2"/>
                                          </p:val>
                                        </p:tav>
                                      </p:tavLst>
                                    </p:anim>
                                    <p:set>
                                      <p:cBhvr>
                                        <p:cTn id="22" dur="1" fill="hold">
                                          <p:stCondLst>
                                            <p:cond delay="499"/>
                                          </p:stCondLst>
                                        </p:cTn>
                                        <p:tgtEl>
                                          <p:spTgt spid="38"/>
                                        </p:tgtEl>
                                        <p:attrNameLst>
                                          <p:attrName>style.visibility</p:attrName>
                                        </p:attrNameLst>
                                      </p:cBhvr>
                                      <p:to>
                                        <p:strVal val="hidden"/>
                                      </p:to>
                                    </p:set>
                                  </p:childTnLst>
                                </p:cTn>
                              </p:par>
                              <p:par>
                                <p:cTn id="23" presetID="2" presetClass="entr" presetSubtype="4" fill="hold" grpId="0" nodeType="withEffect">
                                  <p:stCondLst>
                                    <p:cond delay="0"/>
                                  </p:stCondLst>
                                  <p:childTnLst>
                                    <p:set>
                                      <p:cBhvr>
                                        <p:cTn id="24" dur="1" fill="hold">
                                          <p:stCondLst>
                                            <p:cond delay="0"/>
                                          </p:stCondLst>
                                        </p:cTn>
                                        <p:tgtEl>
                                          <p:spTgt spid="128011"/>
                                        </p:tgtEl>
                                        <p:attrNameLst>
                                          <p:attrName>style.visibility</p:attrName>
                                        </p:attrNameLst>
                                      </p:cBhvr>
                                      <p:to>
                                        <p:strVal val="visible"/>
                                      </p:to>
                                    </p:set>
                                    <p:anim calcmode="lin" valueType="num">
                                      <p:cBhvr additive="base">
                                        <p:cTn id="25" dur="500" fill="hold"/>
                                        <p:tgtEl>
                                          <p:spTgt spid="128011"/>
                                        </p:tgtEl>
                                        <p:attrNameLst>
                                          <p:attrName>ppt_x</p:attrName>
                                        </p:attrNameLst>
                                      </p:cBhvr>
                                      <p:tavLst>
                                        <p:tav tm="0">
                                          <p:val>
                                            <p:strVal val="#ppt_x"/>
                                          </p:val>
                                        </p:tav>
                                        <p:tav tm="100000">
                                          <p:val>
                                            <p:strVal val="#ppt_x"/>
                                          </p:val>
                                        </p:tav>
                                      </p:tavLst>
                                    </p:anim>
                                    <p:anim calcmode="lin" valueType="num">
                                      <p:cBhvr additive="base">
                                        <p:cTn id="26" dur="500" fill="hold"/>
                                        <p:tgtEl>
                                          <p:spTgt spid="1280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8012"/>
                                        </p:tgtEl>
                                        <p:attrNameLst>
                                          <p:attrName>style.visibility</p:attrName>
                                        </p:attrNameLst>
                                      </p:cBhvr>
                                      <p:to>
                                        <p:strVal val="visible"/>
                                      </p:to>
                                    </p:set>
                                    <p:anim calcmode="lin" valueType="num">
                                      <p:cBhvr additive="base">
                                        <p:cTn id="29" dur="500" fill="hold"/>
                                        <p:tgtEl>
                                          <p:spTgt spid="128012"/>
                                        </p:tgtEl>
                                        <p:attrNameLst>
                                          <p:attrName>ppt_x</p:attrName>
                                        </p:attrNameLst>
                                      </p:cBhvr>
                                      <p:tavLst>
                                        <p:tav tm="0">
                                          <p:val>
                                            <p:strVal val="#ppt_x"/>
                                          </p:val>
                                        </p:tav>
                                        <p:tav tm="100000">
                                          <p:val>
                                            <p:strVal val="#ppt_x"/>
                                          </p:val>
                                        </p:tav>
                                      </p:tavLst>
                                    </p:anim>
                                    <p:anim calcmode="lin" valueType="num">
                                      <p:cBhvr additive="base">
                                        <p:cTn id="30" dur="500" fill="hold"/>
                                        <p:tgtEl>
                                          <p:spTgt spid="1280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8013"/>
                                        </p:tgtEl>
                                        <p:attrNameLst>
                                          <p:attrName>style.visibility</p:attrName>
                                        </p:attrNameLst>
                                      </p:cBhvr>
                                      <p:to>
                                        <p:strVal val="visible"/>
                                      </p:to>
                                    </p:set>
                                    <p:anim calcmode="lin" valueType="num">
                                      <p:cBhvr additive="base">
                                        <p:cTn id="33" dur="500" fill="hold"/>
                                        <p:tgtEl>
                                          <p:spTgt spid="128013"/>
                                        </p:tgtEl>
                                        <p:attrNameLst>
                                          <p:attrName>ppt_x</p:attrName>
                                        </p:attrNameLst>
                                      </p:cBhvr>
                                      <p:tavLst>
                                        <p:tav tm="0">
                                          <p:val>
                                            <p:strVal val="#ppt_x"/>
                                          </p:val>
                                        </p:tav>
                                        <p:tav tm="100000">
                                          <p:val>
                                            <p:strVal val="#ppt_x"/>
                                          </p:val>
                                        </p:tav>
                                      </p:tavLst>
                                    </p:anim>
                                    <p:anim calcmode="lin" valueType="num">
                                      <p:cBhvr additive="base">
                                        <p:cTn id="34" dur="500" fill="hold"/>
                                        <p:tgtEl>
                                          <p:spTgt spid="1280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11" grpId="0" animBg="1"/>
      <p:bldP spid="128012" grpId="0" animBg="1"/>
      <p:bldP spid="128013" grpId="0" animBg="1"/>
      <p:bldP spid="128027" grpId="0" animBg="1"/>
      <p:bldP spid="36" grpId="0" animBg="1"/>
      <p:bldP spid="37" grpId="0" animBg="1"/>
      <p:bldP spid="3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p:cNvSpPr>
            <a:spLocks noGrp="1" noChangeArrowheads="1"/>
          </p:cNvSpPr>
          <p:nvPr>
            <p:ph type="body" idx="1"/>
          </p:nvPr>
        </p:nvSpPr>
        <p:spPr>
          <a:xfrm>
            <a:off x="395288" y="115888"/>
            <a:ext cx="8569325" cy="3457575"/>
          </a:xfrm>
        </p:spPr>
        <p:txBody>
          <a:bodyPr/>
          <a:lstStyle/>
          <a:p>
            <a:pPr marL="361950" indent="-361950" eaLnBrk="1" hangingPunct="1">
              <a:lnSpc>
                <a:spcPct val="90000"/>
              </a:lnSpc>
              <a:defRPr/>
            </a:pPr>
            <a:r>
              <a:rPr lang="zh-CN" altLang="en-US" sz="2800" dirty="0" smtClean="0"/>
              <a:t>如果新结点插在表尾，则进行下面的操作：</a:t>
            </a:r>
          </a:p>
          <a:p>
            <a:pPr marL="1074738" lvl="1" indent="-533400" eaLnBrk="1" hangingPunct="1">
              <a:lnSpc>
                <a:spcPct val="90000"/>
              </a:lnSpc>
              <a:buFontTx/>
              <a:buNone/>
              <a:defRPr/>
            </a:pPr>
            <a:r>
              <a:rPr lang="en-US" altLang="zh-CN" sz="2400" dirty="0" smtClean="0"/>
              <a:t>Node *q=head;  //q</a:t>
            </a:r>
            <a:r>
              <a:rPr lang="zh-CN" altLang="en-US" sz="2400" dirty="0" smtClean="0"/>
              <a:t>指向第一个结点</a:t>
            </a:r>
          </a:p>
          <a:p>
            <a:pPr marL="1074738" lvl="1" indent="-533400" eaLnBrk="1" hangingPunct="1">
              <a:lnSpc>
                <a:spcPct val="90000"/>
              </a:lnSpc>
              <a:buFontTx/>
              <a:buNone/>
              <a:defRPr/>
            </a:pPr>
            <a:r>
              <a:rPr lang="en-US" altLang="zh-CN" sz="2400" dirty="0" smtClean="0"/>
              <a:t>while (q-&gt;next != NULL)  //</a:t>
            </a:r>
            <a:r>
              <a:rPr lang="zh-CN" altLang="en-US" sz="2400" dirty="0" smtClean="0"/>
              <a:t>循环查找最后一个结点</a:t>
            </a:r>
          </a:p>
          <a:p>
            <a:pPr marL="1074738" lvl="1" indent="-533400" eaLnBrk="1" hangingPunct="1">
              <a:lnSpc>
                <a:spcPct val="90000"/>
              </a:lnSpc>
              <a:buFontTx/>
              <a:buNone/>
              <a:defRPr/>
            </a:pPr>
            <a:r>
              <a:rPr lang="zh-CN" altLang="en-US" sz="2400" dirty="0" smtClean="0"/>
              <a:t>	</a:t>
            </a:r>
            <a:r>
              <a:rPr lang="en-US" altLang="zh-CN" sz="2400" dirty="0" smtClean="0"/>
              <a:t>q = q-&gt;next;</a:t>
            </a:r>
          </a:p>
          <a:p>
            <a:pPr marL="1074738" lvl="1" indent="-533400" eaLnBrk="1" hangingPunct="1">
              <a:lnSpc>
                <a:spcPct val="90000"/>
              </a:lnSpc>
              <a:buFontTx/>
              <a:buNone/>
              <a:defRPr/>
            </a:pPr>
            <a:r>
              <a:rPr lang="en-US" altLang="zh-CN" sz="2400" dirty="0" smtClean="0"/>
              <a:t>//</a:t>
            </a:r>
            <a:r>
              <a:rPr lang="zh-CN" altLang="en-US" sz="2400" dirty="0" smtClean="0"/>
              <a:t>循环结束后，</a:t>
            </a:r>
            <a:r>
              <a:rPr lang="en-US" altLang="zh-CN" sz="2400" dirty="0" smtClean="0"/>
              <a:t>q</a:t>
            </a:r>
            <a:r>
              <a:rPr lang="zh-CN" altLang="en-US" sz="2400" dirty="0" smtClean="0"/>
              <a:t>指向链表最后一个结点</a:t>
            </a:r>
          </a:p>
          <a:p>
            <a:pPr marL="1074738" lvl="1" indent="-533400" eaLnBrk="1" hangingPunct="1">
              <a:lnSpc>
                <a:spcPct val="90000"/>
              </a:lnSpc>
              <a:buFontTx/>
              <a:buNone/>
              <a:defRPr/>
            </a:pPr>
            <a:r>
              <a:rPr lang="en-US" altLang="zh-CN" sz="2400" dirty="0" smtClean="0"/>
              <a:t>q-&gt;next = p;  //</a:t>
            </a:r>
            <a:r>
              <a:rPr lang="zh-CN" altLang="en-US" sz="2400" dirty="0" smtClean="0"/>
              <a:t>把新结点加到链表的尾部。</a:t>
            </a:r>
          </a:p>
          <a:p>
            <a:pPr marL="1074738" lvl="1" indent="-533400" eaLnBrk="1" hangingPunct="1">
              <a:lnSpc>
                <a:spcPct val="90000"/>
              </a:lnSpc>
              <a:buFontTx/>
              <a:buNone/>
              <a:defRPr/>
            </a:pPr>
            <a:r>
              <a:rPr lang="en-US" altLang="zh-CN" sz="2400" dirty="0" smtClean="0"/>
              <a:t>p-&gt;next = NULL; //</a:t>
            </a:r>
            <a:r>
              <a:rPr lang="zh-CN" altLang="en-US" sz="2400" dirty="0" smtClean="0"/>
              <a:t>把新结点的</a:t>
            </a:r>
            <a:r>
              <a:rPr lang="en-US" altLang="zh-CN" sz="2400" dirty="0" smtClean="0"/>
              <a:t>next</a:t>
            </a:r>
            <a:r>
              <a:rPr lang="zh-CN" altLang="en-US" sz="2400" dirty="0" smtClean="0"/>
              <a:t>成员置为</a:t>
            </a:r>
            <a:r>
              <a:rPr lang="en-US" altLang="zh-CN" sz="2400" dirty="0" smtClean="0"/>
              <a:t>NULL</a:t>
            </a:r>
            <a:r>
              <a:rPr lang="zh-CN" altLang="en-US" sz="2400" dirty="0" smtClean="0"/>
              <a:t>。</a:t>
            </a:r>
          </a:p>
          <a:p>
            <a:pPr marL="361950" indent="-361950" eaLnBrk="1" hangingPunct="1">
              <a:lnSpc>
                <a:spcPct val="90000"/>
              </a:lnSpc>
              <a:defRPr/>
            </a:pPr>
            <a:r>
              <a:rPr lang="zh-CN" altLang="en-US" sz="2800" dirty="0" smtClean="0"/>
              <a:t>图示为：</a:t>
            </a:r>
            <a:r>
              <a:rPr lang="zh-CN" altLang="en-US" sz="1800" dirty="0" smtClean="0"/>
              <a:t> </a:t>
            </a:r>
          </a:p>
        </p:txBody>
      </p:sp>
      <p:sp>
        <p:nvSpPr>
          <p:cNvPr id="129037" name="Rectangle 4"/>
          <p:cNvSpPr>
            <a:spLocks noChangeArrowheads="1"/>
          </p:cNvSpPr>
          <p:nvPr/>
        </p:nvSpPr>
        <p:spPr bwMode="auto">
          <a:xfrm>
            <a:off x="2145010" y="5753042"/>
            <a:ext cx="712143" cy="84460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9038" name="Rectangle 5"/>
          <p:cNvSpPr>
            <a:spLocks noChangeArrowheads="1"/>
          </p:cNvSpPr>
          <p:nvPr/>
        </p:nvSpPr>
        <p:spPr bwMode="auto">
          <a:xfrm>
            <a:off x="3569296" y="5753042"/>
            <a:ext cx="712143" cy="84460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9039" name="Rectangle 6"/>
          <p:cNvSpPr>
            <a:spLocks noChangeArrowheads="1"/>
          </p:cNvSpPr>
          <p:nvPr/>
        </p:nvSpPr>
        <p:spPr bwMode="auto">
          <a:xfrm>
            <a:off x="6180485" y="5753042"/>
            <a:ext cx="712143" cy="84460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9040" name="Line 7"/>
          <p:cNvSpPr>
            <a:spLocks noChangeShapeType="1"/>
          </p:cNvSpPr>
          <p:nvPr/>
        </p:nvSpPr>
        <p:spPr bwMode="auto">
          <a:xfrm>
            <a:off x="2145010" y="6175346"/>
            <a:ext cx="71214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41" name="Line 8"/>
          <p:cNvSpPr>
            <a:spLocks noChangeShapeType="1"/>
          </p:cNvSpPr>
          <p:nvPr/>
        </p:nvSpPr>
        <p:spPr bwMode="auto">
          <a:xfrm>
            <a:off x="3569296" y="6175346"/>
            <a:ext cx="71214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42" name="Line 9"/>
          <p:cNvSpPr>
            <a:spLocks noChangeShapeType="1"/>
          </p:cNvSpPr>
          <p:nvPr/>
        </p:nvSpPr>
        <p:spPr bwMode="auto">
          <a:xfrm>
            <a:off x="6180485" y="6175346"/>
            <a:ext cx="71214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43" name="Rectangle 10"/>
          <p:cNvSpPr>
            <a:spLocks noChangeArrowheads="1"/>
          </p:cNvSpPr>
          <p:nvPr/>
        </p:nvSpPr>
        <p:spPr bwMode="auto">
          <a:xfrm>
            <a:off x="720725" y="6175346"/>
            <a:ext cx="712143" cy="42230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9044" name="Line 11"/>
          <p:cNvSpPr>
            <a:spLocks noChangeShapeType="1"/>
          </p:cNvSpPr>
          <p:nvPr/>
        </p:nvSpPr>
        <p:spPr bwMode="auto">
          <a:xfrm>
            <a:off x="1195487" y="6384809"/>
            <a:ext cx="4747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45" name="Line 12"/>
          <p:cNvSpPr>
            <a:spLocks noChangeShapeType="1"/>
          </p:cNvSpPr>
          <p:nvPr/>
        </p:nvSpPr>
        <p:spPr bwMode="auto">
          <a:xfrm flipV="1">
            <a:off x="1670249" y="5965883"/>
            <a:ext cx="0" cy="41892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46" name="Line 13"/>
          <p:cNvSpPr>
            <a:spLocks noChangeShapeType="1"/>
          </p:cNvSpPr>
          <p:nvPr/>
        </p:nvSpPr>
        <p:spPr bwMode="auto">
          <a:xfrm>
            <a:off x="1670249" y="5965883"/>
            <a:ext cx="4747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9047" name="Line 14"/>
          <p:cNvSpPr>
            <a:spLocks noChangeShapeType="1"/>
          </p:cNvSpPr>
          <p:nvPr/>
        </p:nvSpPr>
        <p:spPr bwMode="auto">
          <a:xfrm>
            <a:off x="2619772" y="6384809"/>
            <a:ext cx="4747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48" name="Line 15"/>
          <p:cNvSpPr>
            <a:spLocks noChangeShapeType="1"/>
          </p:cNvSpPr>
          <p:nvPr/>
        </p:nvSpPr>
        <p:spPr bwMode="auto">
          <a:xfrm flipV="1">
            <a:off x="3094534" y="5965883"/>
            <a:ext cx="0" cy="41892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49" name="Line 16"/>
          <p:cNvSpPr>
            <a:spLocks noChangeShapeType="1"/>
          </p:cNvSpPr>
          <p:nvPr/>
        </p:nvSpPr>
        <p:spPr bwMode="auto">
          <a:xfrm>
            <a:off x="3094534" y="5965883"/>
            <a:ext cx="4747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9050" name="Line 17"/>
          <p:cNvSpPr>
            <a:spLocks noChangeShapeType="1"/>
          </p:cNvSpPr>
          <p:nvPr/>
        </p:nvSpPr>
        <p:spPr bwMode="auto">
          <a:xfrm>
            <a:off x="4044057" y="6384809"/>
            <a:ext cx="4747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51" name="Line 18"/>
          <p:cNvSpPr>
            <a:spLocks noChangeShapeType="1"/>
          </p:cNvSpPr>
          <p:nvPr/>
        </p:nvSpPr>
        <p:spPr bwMode="auto">
          <a:xfrm flipV="1">
            <a:off x="4518819" y="5965883"/>
            <a:ext cx="0" cy="41892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52" name="Line 19"/>
          <p:cNvSpPr>
            <a:spLocks noChangeShapeType="1"/>
          </p:cNvSpPr>
          <p:nvPr/>
        </p:nvSpPr>
        <p:spPr bwMode="auto">
          <a:xfrm>
            <a:off x="4518819" y="5965883"/>
            <a:ext cx="4747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9053" name="Line 20"/>
          <p:cNvSpPr>
            <a:spLocks noChangeShapeType="1"/>
          </p:cNvSpPr>
          <p:nvPr/>
        </p:nvSpPr>
        <p:spPr bwMode="auto">
          <a:xfrm>
            <a:off x="5230962" y="6384809"/>
            <a:ext cx="4747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54" name="Line 21"/>
          <p:cNvSpPr>
            <a:spLocks noChangeShapeType="1"/>
          </p:cNvSpPr>
          <p:nvPr/>
        </p:nvSpPr>
        <p:spPr bwMode="auto">
          <a:xfrm flipV="1">
            <a:off x="5705723" y="5965883"/>
            <a:ext cx="0" cy="41892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55" name="Line 22"/>
          <p:cNvSpPr>
            <a:spLocks noChangeShapeType="1"/>
          </p:cNvSpPr>
          <p:nvPr/>
        </p:nvSpPr>
        <p:spPr bwMode="auto">
          <a:xfrm>
            <a:off x="5705723" y="5965883"/>
            <a:ext cx="4747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9056" name="Rectangle 23"/>
          <p:cNvSpPr>
            <a:spLocks noChangeArrowheads="1"/>
          </p:cNvSpPr>
          <p:nvPr/>
        </p:nvSpPr>
        <p:spPr bwMode="auto">
          <a:xfrm>
            <a:off x="7604770" y="4489508"/>
            <a:ext cx="712143" cy="84123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9057" name="Line 24"/>
          <p:cNvSpPr>
            <a:spLocks noChangeShapeType="1"/>
          </p:cNvSpPr>
          <p:nvPr/>
        </p:nvSpPr>
        <p:spPr bwMode="auto">
          <a:xfrm>
            <a:off x="7604770" y="4911812"/>
            <a:ext cx="71214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58" name="Rectangle 25"/>
          <p:cNvSpPr>
            <a:spLocks noChangeArrowheads="1"/>
          </p:cNvSpPr>
          <p:nvPr/>
        </p:nvSpPr>
        <p:spPr bwMode="auto">
          <a:xfrm>
            <a:off x="7604770" y="3644900"/>
            <a:ext cx="712143" cy="42230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9059" name="Line 26"/>
          <p:cNvSpPr>
            <a:spLocks noChangeShapeType="1"/>
          </p:cNvSpPr>
          <p:nvPr/>
        </p:nvSpPr>
        <p:spPr bwMode="auto">
          <a:xfrm>
            <a:off x="7950951" y="3857741"/>
            <a:ext cx="0" cy="6317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9060" name="Line 27"/>
          <p:cNvSpPr>
            <a:spLocks noChangeShapeType="1"/>
          </p:cNvSpPr>
          <p:nvPr/>
        </p:nvSpPr>
        <p:spPr bwMode="auto">
          <a:xfrm>
            <a:off x="6655247" y="6384809"/>
            <a:ext cx="4747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61" name="Line 28"/>
          <p:cNvSpPr>
            <a:spLocks noChangeShapeType="1"/>
          </p:cNvSpPr>
          <p:nvPr/>
        </p:nvSpPr>
        <p:spPr bwMode="auto">
          <a:xfrm flipV="1">
            <a:off x="7130009" y="4698971"/>
            <a:ext cx="0" cy="16858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9062" name="Line 29"/>
          <p:cNvSpPr>
            <a:spLocks noChangeShapeType="1"/>
          </p:cNvSpPr>
          <p:nvPr/>
        </p:nvSpPr>
        <p:spPr bwMode="auto">
          <a:xfrm>
            <a:off x="7130009" y="4698971"/>
            <a:ext cx="4747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9063" name="Rectangle 30"/>
          <p:cNvSpPr>
            <a:spLocks noChangeArrowheads="1"/>
          </p:cNvSpPr>
          <p:nvPr/>
        </p:nvSpPr>
        <p:spPr bwMode="auto">
          <a:xfrm>
            <a:off x="3569296" y="4067204"/>
            <a:ext cx="712143" cy="42230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29064" name="Line 31"/>
          <p:cNvSpPr>
            <a:spLocks noChangeShapeType="1"/>
          </p:cNvSpPr>
          <p:nvPr/>
        </p:nvSpPr>
        <p:spPr bwMode="auto">
          <a:xfrm flipH="1">
            <a:off x="2382391" y="4276667"/>
            <a:ext cx="1424285" cy="1476375"/>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9067" name="Line 34"/>
          <p:cNvSpPr>
            <a:spLocks noChangeShapeType="1"/>
          </p:cNvSpPr>
          <p:nvPr/>
        </p:nvSpPr>
        <p:spPr bwMode="auto">
          <a:xfrm>
            <a:off x="3806676" y="4276667"/>
            <a:ext cx="2611190" cy="14763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9028" name="Text Box 35"/>
          <p:cNvSpPr txBox="1">
            <a:spLocks noChangeArrowheads="1"/>
          </p:cNvSpPr>
          <p:nvPr/>
        </p:nvSpPr>
        <p:spPr bwMode="auto">
          <a:xfrm>
            <a:off x="7072313" y="3660775"/>
            <a:ext cx="3270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p</a:t>
            </a:r>
          </a:p>
        </p:txBody>
      </p:sp>
      <p:sp>
        <p:nvSpPr>
          <p:cNvPr id="129029" name="Text Box 36"/>
          <p:cNvSpPr txBox="1">
            <a:spLocks noChangeArrowheads="1"/>
          </p:cNvSpPr>
          <p:nvPr/>
        </p:nvSpPr>
        <p:spPr bwMode="auto">
          <a:xfrm>
            <a:off x="7793038" y="4524375"/>
            <a:ext cx="3206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p>
        </p:txBody>
      </p:sp>
      <p:sp>
        <p:nvSpPr>
          <p:cNvPr id="129030" name="Text Box 37"/>
          <p:cNvSpPr txBox="1">
            <a:spLocks noChangeArrowheads="1"/>
          </p:cNvSpPr>
          <p:nvPr/>
        </p:nvSpPr>
        <p:spPr bwMode="auto">
          <a:xfrm>
            <a:off x="7575550" y="4956175"/>
            <a:ext cx="7762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NULL</a:t>
            </a:r>
          </a:p>
        </p:txBody>
      </p:sp>
      <p:sp>
        <p:nvSpPr>
          <p:cNvPr id="129031" name="Text Box 38"/>
          <p:cNvSpPr txBox="1">
            <a:spLocks noChangeArrowheads="1"/>
          </p:cNvSpPr>
          <p:nvPr/>
        </p:nvSpPr>
        <p:spPr bwMode="auto">
          <a:xfrm>
            <a:off x="6156325" y="6230938"/>
            <a:ext cx="776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NULL</a:t>
            </a:r>
          </a:p>
        </p:txBody>
      </p:sp>
      <p:sp>
        <p:nvSpPr>
          <p:cNvPr id="129032" name="Text Box 39"/>
          <p:cNvSpPr txBox="1">
            <a:spLocks noChangeArrowheads="1"/>
          </p:cNvSpPr>
          <p:nvPr/>
        </p:nvSpPr>
        <p:spPr bwMode="auto">
          <a:xfrm>
            <a:off x="735013" y="5748338"/>
            <a:ext cx="7445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head</a:t>
            </a:r>
          </a:p>
        </p:txBody>
      </p:sp>
      <p:sp>
        <p:nvSpPr>
          <p:cNvPr id="129033" name="Text Box 40"/>
          <p:cNvSpPr txBox="1">
            <a:spLocks noChangeArrowheads="1"/>
          </p:cNvSpPr>
          <p:nvPr/>
        </p:nvSpPr>
        <p:spPr bwMode="auto">
          <a:xfrm>
            <a:off x="2247900" y="5748338"/>
            <a:ext cx="4175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1</a:t>
            </a:r>
          </a:p>
        </p:txBody>
      </p:sp>
      <p:sp>
        <p:nvSpPr>
          <p:cNvPr id="129034" name="Text Box 41"/>
          <p:cNvSpPr txBox="1">
            <a:spLocks noChangeArrowheads="1"/>
          </p:cNvSpPr>
          <p:nvPr/>
        </p:nvSpPr>
        <p:spPr bwMode="auto">
          <a:xfrm>
            <a:off x="3687763" y="5748338"/>
            <a:ext cx="4175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2</a:t>
            </a:r>
          </a:p>
        </p:txBody>
      </p:sp>
      <p:sp>
        <p:nvSpPr>
          <p:cNvPr id="129035" name="Text Box 42"/>
          <p:cNvSpPr txBox="1">
            <a:spLocks noChangeArrowheads="1"/>
          </p:cNvSpPr>
          <p:nvPr/>
        </p:nvSpPr>
        <p:spPr bwMode="auto">
          <a:xfrm>
            <a:off x="6351588" y="5748338"/>
            <a:ext cx="4175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n</a:t>
            </a:r>
          </a:p>
        </p:txBody>
      </p:sp>
      <p:sp>
        <p:nvSpPr>
          <p:cNvPr id="129036" name="Text Box 43"/>
          <p:cNvSpPr txBox="1">
            <a:spLocks noChangeArrowheads="1"/>
          </p:cNvSpPr>
          <p:nvPr/>
        </p:nvSpPr>
        <p:spPr bwMode="auto">
          <a:xfrm>
            <a:off x="3092450" y="4070350"/>
            <a:ext cx="3270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q</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29064"/>
                                        </p:tgtEl>
                                        <p:attrNameLst>
                                          <p:attrName>style.visibility</p:attrName>
                                        </p:attrNameLst>
                                      </p:cBhvr>
                                      <p:to>
                                        <p:strVal val="visible"/>
                                      </p:to>
                                    </p:set>
                                    <p:anim calcmode="lin" valueType="num">
                                      <p:cBhvr additive="base">
                                        <p:cTn id="7" dur="500" fill="hold"/>
                                        <p:tgtEl>
                                          <p:spTgt spid="129064"/>
                                        </p:tgtEl>
                                        <p:attrNameLst>
                                          <p:attrName>ppt_x</p:attrName>
                                        </p:attrNameLst>
                                      </p:cBhvr>
                                      <p:tavLst>
                                        <p:tav tm="0">
                                          <p:val>
                                            <p:strVal val="#ppt_x"/>
                                          </p:val>
                                        </p:tav>
                                        <p:tav tm="100000">
                                          <p:val>
                                            <p:strVal val="#ppt_x"/>
                                          </p:val>
                                        </p:tav>
                                      </p:tavLst>
                                    </p:anim>
                                    <p:anim calcmode="lin" valueType="num">
                                      <p:cBhvr additive="base">
                                        <p:cTn id="8" dur="500" fill="hold"/>
                                        <p:tgtEl>
                                          <p:spTgt spid="12906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9036"/>
                                        </p:tgtEl>
                                        <p:attrNameLst>
                                          <p:attrName>style.visibility</p:attrName>
                                        </p:attrNameLst>
                                      </p:cBhvr>
                                      <p:to>
                                        <p:strVal val="visible"/>
                                      </p:to>
                                    </p:set>
                                    <p:anim calcmode="lin" valueType="num">
                                      <p:cBhvr additive="base">
                                        <p:cTn id="11" dur="500" fill="hold"/>
                                        <p:tgtEl>
                                          <p:spTgt spid="129036"/>
                                        </p:tgtEl>
                                        <p:attrNameLst>
                                          <p:attrName>ppt_x</p:attrName>
                                        </p:attrNameLst>
                                      </p:cBhvr>
                                      <p:tavLst>
                                        <p:tav tm="0">
                                          <p:val>
                                            <p:strVal val="#ppt_x"/>
                                          </p:val>
                                        </p:tav>
                                        <p:tav tm="100000">
                                          <p:val>
                                            <p:strVal val="#ppt_x"/>
                                          </p:val>
                                        </p:tav>
                                      </p:tavLst>
                                    </p:anim>
                                    <p:anim calcmode="lin" valueType="num">
                                      <p:cBhvr additive="base">
                                        <p:cTn id="12" dur="500" fill="hold"/>
                                        <p:tgtEl>
                                          <p:spTgt spid="1290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9063"/>
                                        </p:tgtEl>
                                        <p:attrNameLst>
                                          <p:attrName>style.visibility</p:attrName>
                                        </p:attrNameLst>
                                      </p:cBhvr>
                                      <p:to>
                                        <p:strVal val="visible"/>
                                      </p:to>
                                    </p:set>
                                    <p:anim calcmode="lin" valueType="num">
                                      <p:cBhvr additive="base">
                                        <p:cTn id="15" dur="500" fill="hold"/>
                                        <p:tgtEl>
                                          <p:spTgt spid="129063"/>
                                        </p:tgtEl>
                                        <p:attrNameLst>
                                          <p:attrName>ppt_x</p:attrName>
                                        </p:attrNameLst>
                                      </p:cBhvr>
                                      <p:tavLst>
                                        <p:tav tm="0">
                                          <p:val>
                                            <p:strVal val="#ppt_x"/>
                                          </p:val>
                                        </p:tav>
                                        <p:tav tm="100000">
                                          <p:val>
                                            <p:strVal val="#ppt_x"/>
                                          </p:val>
                                        </p:tav>
                                      </p:tavLst>
                                    </p:anim>
                                    <p:anim calcmode="lin" valueType="num">
                                      <p:cBhvr additive="base">
                                        <p:cTn id="16" dur="500" fill="hold"/>
                                        <p:tgtEl>
                                          <p:spTgt spid="12906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9067"/>
                                        </p:tgtEl>
                                        <p:attrNameLst>
                                          <p:attrName>style.visibility</p:attrName>
                                        </p:attrNameLst>
                                      </p:cBhvr>
                                      <p:to>
                                        <p:strVal val="visible"/>
                                      </p:to>
                                    </p:set>
                                    <p:anim calcmode="lin" valueType="num">
                                      <p:cBhvr additive="base">
                                        <p:cTn id="21" dur="500" fill="hold"/>
                                        <p:tgtEl>
                                          <p:spTgt spid="129067"/>
                                        </p:tgtEl>
                                        <p:attrNameLst>
                                          <p:attrName>ppt_x</p:attrName>
                                        </p:attrNameLst>
                                      </p:cBhvr>
                                      <p:tavLst>
                                        <p:tav tm="0">
                                          <p:val>
                                            <p:strVal val="#ppt_x"/>
                                          </p:val>
                                        </p:tav>
                                        <p:tav tm="100000">
                                          <p:val>
                                            <p:strVal val="#ppt_x"/>
                                          </p:val>
                                        </p:tav>
                                      </p:tavLst>
                                    </p:anim>
                                    <p:anim calcmode="lin" valueType="num">
                                      <p:cBhvr additive="base">
                                        <p:cTn id="22" dur="500" fill="hold"/>
                                        <p:tgtEl>
                                          <p:spTgt spid="129067"/>
                                        </p:tgtEl>
                                        <p:attrNameLst>
                                          <p:attrName>ppt_y</p:attrName>
                                        </p:attrNameLst>
                                      </p:cBhvr>
                                      <p:tavLst>
                                        <p:tav tm="0">
                                          <p:val>
                                            <p:strVal val="1+#ppt_h/2"/>
                                          </p:val>
                                        </p:tav>
                                        <p:tav tm="100000">
                                          <p:val>
                                            <p:strVal val="#ppt_y"/>
                                          </p:val>
                                        </p:tav>
                                      </p:tavLst>
                                    </p:anim>
                                  </p:childTnLst>
                                </p:cTn>
                              </p:par>
                              <p:par>
                                <p:cTn id="23" presetID="2" presetClass="exit" presetSubtype="4" fill="hold" grpId="0" nodeType="withEffect">
                                  <p:stCondLst>
                                    <p:cond delay="0"/>
                                  </p:stCondLst>
                                  <p:childTnLst>
                                    <p:anim calcmode="lin" valueType="num">
                                      <p:cBhvr additive="base">
                                        <p:cTn id="24" dur="500"/>
                                        <p:tgtEl>
                                          <p:spTgt spid="129064"/>
                                        </p:tgtEl>
                                        <p:attrNameLst>
                                          <p:attrName>ppt_x</p:attrName>
                                        </p:attrNameLst>
                                      </p:cBhvr>
                                      <p:tavLst>
                                        <p:tav tm="0">
                                          <p:val>
                                            <p:strVal val="ppt_x"/>
                                          </p:val>
                                        </p:tav>
                                        <p:tav tm="100000">
                                          <p:val>
                                            <p:strVal val="ppt_x"/>
                                          </p:val>
                                        </p:tav>
                                      </p:tavLst>
                                    </p:anim>
                                    <p:anim calcmode="lin" valueType="num">
                                      <p:cBhvr additive="base">
                                        <p:cTn id="25" dur="500"/>
                                        <p:tgtEl>
                                          <p:spTgt spid="129064"/>
                                        </p:tgtEl>
                                        <p:attrNameLst>
                                          <p:attrName>ppt_y</p:attrName>
                                        </p:attrNameLst>
                                      </p:cBhvr>
                                      <p:tavLst>
                                        <p:tav tm="0">
                                          <p:val>
                                            <p:strVal val="ppt_y"/>
                                          </p:val>
                                        </p:tav>
                                        <p:tav tm="100000">
                                          <p:val>
                                            <p:strVal val="1+ppt_h/2"/>
                                          </p:val>
                                        </p:tav>
                                      </p:tavLst>
                                    </p:anim>
                                    <p:set>
                                      <p:cBhvr>
                                        <p:cTn id="26" dur="1" fill="hold">
                                          <p:stCondLst>
                                            <p:cond delay="499"/>
                                          </p:stCondLst>
                                        </p:cTn>
                                        <p:tgtEl>
                                          <p:spTgt spid="12906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grpId="0" nodeType="clickEffect">
                                  <p:stCondLst>
                                    <p:cond delay="0"/>
                                  </p:stCondLst>
                                  <p:childTnLst>
                                    <p:anim calcmode="lin" valueType="num">
                                      <p:cBhvr additive="base">
                                        <p:cTn id="30" dur="500"/>
                                        <p:tgtEl>
                                          <p:spTgt spid="129031"/>
                                        </p:tgtEl>
                                        <p:attrNameLst>
                                          <p:attrName>ppt_x</p:attrName>
                                        </p:attrNameLst>
                                      </p:cBhvr>
                                      <p:tavLst>
                                        <p:tav tm="0">
                                          <p:val>
                                            <p:strVal val="ppt_x"/>
                                          </p:val>
                                        </p:tav>
                                        <p:tav tm="100000">
                                          <p:val>
                                            <p:strVal val="ppt_x"/>
                                          </p:val>
                                        </p:tav>
                                      </p:tavLst>
                                    </p:anim>
                                    <p:anim calcmode="lin" valueType="num">
                                      <p:cBhvr additive="base">
                                        <p:cTn id="31" dur="500"/>
                                        <p:tgtEl>
                                          <p:spTgt spid="129031"/>
                                        </p:tgtEl>
                                        <p:attrNameLst>
                                          <p:attrName>ppt_y</p:attrName>
                                        </p:attrNameLst>
                                      </p:cBhvr>
                                      <p:tavLst>
                                        <p:tav tm="0">
                                          <p:val>
                                            <p:strVal val="ppt_y"/>
                                          </p:val>
                                        </p:tav>
                                        <p:tav tm="100000">
                                          <p:val>
                                            <p:strVal val="1+ppt_h/2"/>
                                          </p:val>
                                        </p:tav>
                                      </p:tavLst>
                                    </p:anim>
                                    <p:set>
                                      <p:cBhvr>
                                        <p:cTn id="32" dur="1" fill="hold">
                                          <p:stCondLst>
                                            <p:cond delay="499"/>
                                          </p:stCondLst>
                                        </p:cTn>
                                        <p:tgtEl>
                                          <p:spTgt spid="12903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9060"/>
                                        </p:tgtEl>
                                        <p:attrNameLst>
                                          <p:attrName>style.visibility</p:attrName>
                                        </p:attrNameLst>
                                      </p:cBhvr>
                                      <p:to>
                                        <p:strVal val="visible"/>
                                      </p:to>
                                    </p:set>
                                    <p:anim calcmode="lin" valueType="num">
                                      <p:cBhvr additive="base">
                                        <p:cTn id="35" dur="500" fill="hold"/>
                                        <p:tgtEl>
                                          <p:spTgt spid="129060"/>
                                        </p:tgtEl>
                                        <p:attrNameLst>
                                          <p:attrName>ppt_x</p:attrName>
                                        </p:attrNameLst>
                                      </p:cBhvr>
                                      <p:tavLst>
                                        <p:tav tm="0">
                                          <p:val>
                                            <p:strVal val="#ppt_x"/>
                                          </p:val>
                                        </p:tav>
                                        <p:tav tm="100000">
                                          <p:val>
                                            <p:strVal val="#ppt_x"/>
                                          </p:val>
                                        </p:tav>
                                      </p:tavLst>
                                    </p:anim>
                                    <p:anim calcmode="lin" valueType="num">
                                      <p:cBhvr additive="base">
                                        <p:cTn id="36" dur="500" fill="hold"/>
                                        <p:tgtEl>
                                          <p:spTgt spid="12906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9061"/>
                                        </p:tgtEl>
                                        <p:attrNameLst>
                                          <p:attrName>style.visibility</p:attrName>
                                        </p:attrNameLst>
                                      </p:cBhvr>
                                      <p:to>
                                        <p:strVal val="visible"/>
                                      </p:to>
                                    </p:set>
                                    <p:anim calcmode="lin" valueType="num">
                                      <p:cBhvr additive="base">
                                        <p:cTn id="39" dur="500" fill="hold"/>
                                        <p:tgtEl>
                                          <p:spTgt spid="129061"/>
                                        </p:tgtEl>
                                        <p:attrNameLst>
                                          <p:attrName>ppt_x</p:attrName>
                                        </p:attrNameLst>
                                      </p:cBhvr>
                                      <p:tavLst>
                                        <p:tav tm="0">
                                          <p:val>
                                            <p:strVal val="#ppt_x"/>
                                          </p:val>
                                        </p:tav>
                                        <p:tav tm="100000">
                                          <p:val>
                                            <p:strVal val="#ppt_x"/>
                                          </p:val>
                                        </p:tav>
                                      </p:tavLst>
                                    </p:anim>
                                    <p:anim calcmode="lin" valueType="num">
                                      <p:cBhvr additive="base">
                                        <p:cTn id="40" dur="500" fill="hold"/>
                                        <p:tgtEl>
                                          <p:spTgt spid="12906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9062"/>
                                        </p:tgtEl>
                                        <p:attrNameLst>
                                          <p:attrName>style.visibility</p:attrName>
                                        </p:attrNameLst>
                                      </p:cBhvr>
                                      <p:to>
                                        <p:strVal val="visible"/>
                                      </p:to>
                                    </p:set>
                                    <p:anim calcmode="lin" valueType="num">
                                      <p:cBhvr additive="base">
                                        <p:cTn id="43" dur="500" fill="hold"/>
                                        <p:tgtEl>
                                          <p:spTgt spid="129062"/>
                                        </p:tgtEl>
                                        <p:attrNameLst>
                                          <p:attrName>ppt_x</p:attrName>
                                        </p:attrNameLst>
                                      </p:cBhvr>
                                      <p:tavLst>
                                        <p:tav tm="0">
                                          <p:val>
                                            <p:strVal val="#ppt_x"/>
                                          </p:val>
                                        </p:tav>
                                        <p:tav tm="100000">
                                          <p:val>
                                            <p:strVal val="#ppt_x"/>
                                          </p:val>
                                        </p:tav>
                                      </p:tavLst>
                                    </p:anim>
                                    <p:anim calcmode="lin" valueType="num">
                                      <p:cBhvr additive="base">
                                        <p:cTn id="44" dur="500" fill="hold"/>
                                        <p:tgtEl>
                                          <p:spTgt spid="12906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9030"/>
                                        </p:tgtEl>
                                        <p:attrNameLst>
                                          <p:attrName>style.visibility</p:attrName>
                                        </p:attrNameLst>
                                      </p:cBhvr>
                                      <p:to>
                                        <p:strVal val="visible"/>
                                      </p:to>
                                    </p:set>
                                    <p:anim calcmode="lin" valueType="num">
                                      <p:cBhvr additive="base">
                                        <p:cTn id="49" dur="500" fill="hold"/>
                                        <p:tgtEl>
                                          <p:spTgt spid="129030"/>
                                        </p:tgtEl>
                                        <p:attrNameLst>
                                          <p:attrName>ppt_x</p:attrName>
                                        </p:attrNameLst>
                                      </p:cBhvr>
                                      <p:tavLst>
                                        <p:tav tm="0">
                                          <p:val>
                                            <p:strVal val="#ppt_x"/>
                                          </p:val>
                                        </p:tav>
                                        <p:tav tm="100000">
                                          <p:val>
                                            <p:strVal val="#ppt_x"/>
                                          </p:val>
                                        </p:tav>
                                      </p:tavLst>
                                    </p:anim>
                                    <p:anim calcmode="lin" valueType="num">
                                      <p:cBhvr additive="base">
                                        <p:cTn id="50" dur="500" fill="hold"/>
                                        <p:tgtEl>
                                          <p:spTgt spid="129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60" grpId="0" animBg="1"/>
      <p:bldP spid="129061" grpId="0" animBg="1"/>
      <p:bldP spid="129062" grpId="0" animBg="1"/>
      <p:bldP spid="129063" grpId="0" animBg="1"/>
      <p:bldP spid="129064" grpId="0" animBg="1"/>
      <p:bldP spid="129064" grpId="1" animBg="1"/>
      <p:bldP spid="129067" grpId="0" animBg="1"/>
      <p:bldP spid="129030" grpId="0"/>
      <p:bldP spid="129031" grpId="0"/>
      <p:bldP spid="12903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ChangeArrowheads="1"/>
          </p:cNvSpPr>
          <p:nvPr>
            <p:ph type="body" idx="1"/>
          </p:nvPr>
        </p:nvSpPr>
        <p:spPr>
          <a:xfrm>
            <a:off x="395288" y="188913"/>
            <a:ext cx="8229600" cy="6669087"/>
          </a:xfrm>
        </p:spPr>
        <p:txBody>
          <a:bodyPr/>
          <a:lstStyle/>
          <a:p>
            <a:pPr eaLnBrk="1" hangingPunct="1">
              <a:lnSpc>
                <a:spcPct val="90000"/>
              </a:lnSpc>
              <a:defRPr/>
            </a:pPr>
            <a:r>
              <a:rPr lang="zh-CN" altLang="en-US" sz="2400" dirty="0" smtClean="0"/>
              <a:t>如果新结点插在链表中第</a:t>
            </a:r>
            <a:r>
              <a:rPr lang="en-US" altLang="zh-CN" sz="2400" dirty="0" err="1" smtClean="0"/>
              <a:t>i</a:t>
            </a:r>
            <a:r>
              <a:rPr lang="zh-CN" altLang="en-US" sz="2400" dirty="0" smtClean="0"/>
              <a:t>（</a:t>
            </a:r>
            <a:r>
              <a:rPr lang="en-US" altLang="zh-CN" sz="2400" dirty="0" err="1" smtClean="0"/>
              <a:t>i</a:t>
            </a:r>
            <a:r>
              <a:rPr lang="en-US" altLang="zh-CN" sz="2400" dirty="0" smtClean="0"/>
              <a:t>&gt;0</a:t>
            </a:r>
            <a:r>
              <a:rPr lang="zh-CN" altLang="en-US" sz="2400" dirty="0" smtClean="0"/>
              <a:t>）个结点（</a:t>
            </a:r>
            <a:r>
              <a:rPr lang="en-US" altLang="zh-CN" sz="2400" dirty="0" err="1" smtClean="0"/>
              <a:t>a</a:t>
            </a:r>
            <a:r>
              <a:rPr lang="en-US" altLang="zh-CN" sz="2400" baseline="-25000" dirty="0" err="1" smtClean="0"/>
              <a:t>i</a:t>
            </a:r>
            <a:r>
              <a:rPr lang="zh-CN" altLang="en-US" sz="2400" dirty="0" smtClean="0"/>
              <a:t>）的后面，则进行下面的操作： </a:t>
            </a:r>
          </a:p>
          <a:p>
            <a:pPr lvl="1" eaLnBrk="1" hangingPunct="1">
              <a:lnSpc>
                <a:spcPct val="90000"/>
              </a:lnSpc>
              <a:buFontTx/>
              <a:buNone/>
              <a:defRPr/>
            </a:pPr>
            <a:r>
              <a:rPr lang="en-US" altLang="zh-CN" sz="2000" dirty="0" smtClean="0"/>
              <a:t>Node *q=head; //q</a:t>
            </a:r>
            <a:r>
              <a:rPr lang="zh-CN" altLang="en-US" sz="2000" dirty="0" smtClean="0"/>
              <a:t>指向第一个结点。</a:t>
            </a:r>
          </a:p>
          <a:p>
            <a:pPr lvl="1" eaLnBrk="1" hangingPunct="1">
              <a:lnSpc>
                <a:spcPct val="90000"/>
              </a:lnSpc>
              <a:buFontTx/>
              <a:buNone/>
              <a:defRPr/>
            </a:pPr>
            <a:r>
              <a:rPr lang="en-US" altLang="zh-CN" sz="2000" dirty="0" err="1" smtClean="0"/>
              <a:t>int</a:t>
            </a:r>
            <a:r>
              <a:rPr lang="en-US" altLang="zh-CN" sz="2000" dirty="0" smtClean="0"/>
              <a:t> j=1; //</a:t>
            </a:r>
            <a:r>
              <a:rPr lang="zh-CN" altLang="en-US" sz="2000" dirty="0" smtClean="0"/>
              <a:t>当前结点的序号，初始化为</a:t>
            </a:r>
            <a:r>
              <a:rPr lang="en-US" altLang="zh-CN" sz="2000" dirty="0" smtClean="0"/>
              <a:t>1 </a:t>
            </a:r>
          </a:p>
          <a:p>
            <a:pPr lvl="1" eaLnBrk="1" hangingPunct="1">
              <a:lnSpc>
                <a:spcPct val="90000"/>
              </a:lnSpc>
              <a:buFontTx/>
              <a:buNone/>
              <a:defRPr/>
            </a:pPr>
            <a:r>
              <a:rPr lang="en-US" altLang="zh-CN" sz="2000" dirty="0" smtClean="0"/>
              <a:t>while (j &lt; </a:t>
            </a:r>
            <a:r>
              <a:rPr lang="en-US" altLang="zh-CN" sz="2000" dirty="0" err="1" smtClean="0"/>
              <a:t>i</a:t>
            </a:r>
            <a:r>
              <a:rPr lang="en-US" altLang="zh-CN" sz="2000" dirty="0" smtClean="0"/>
              <a:t> &amp;&amp; q-</a:t>
            </a:r>
            <a:r>
              <a:rPr lang="en-US" altLang="zh-CN" sz="2000" dirty="0"/>
              <a:t>&gt;next </a:t>
            </a:r>
            <a:r>
              <a:rPr lang="en-US" altLang="zh-CN" sz="2000" dirty="0" smtClean="0"/>
              <a:t>!= </a:t>
            </a:r>
            <a:r>
              <a:rPr lang="en-US" altLang="zh-CN" sz="2000" dirty="0"/>
              <a:t>NULL) </a:t>
            </a:r>
            <a:r>
              <a:rPr lang="en-US" altLang="zh-CN" sz="2000" dirty="0" smtClean="0"/>
              <a:t>//</a:t>
            </a:r>
            <a:r>
              <a:rPr lang="zh-CN" altLang="en-US" sz="2000" dirty="0" smtClean="0"/>
              <a:t>循环查找第</a:t>
            </a:r>
            <a:r>
              <a:rPr lang="en-US" altLang="zh-CN" sz="2000" dirty="0" err="1" smtClean="0"/>
              <a:t>i</a:t>
            </a:r>
            <a:r>
              <a:rPr lang="zh-CN" altLang="en-US" sz="2000" dirty="0" smtClean="0"/>
              <a:t>个结点。</a:t>
            </a:r>
          </a:p>
          <a:p>
            <a:pPr lvl="1" eaLnBrk="1" hangingPunct="1">
              <a:lnSpc>
                <a:spcPct val="90000"/>
              </a:lnSpc>
              <a:buFontTx/>
              <a:buNone/>
              <a:defRPr/>
            </a:pPr>
            <a:r>
              <a:rPr lang="en-US" altLang="zh-CN" sz="2000" dirty="0" smtClean="0"/>
              <a:t>{	q = q-&gt;next; //q</a:t>
            </a:r>
            <a:r>
              <a:rPr lang="zh-CN" altLang="en-US" sz="2000" dirty="0" smtClean="0"/>
              <a:t>指向下一个结点 </a:t>
            </a:r>
          </a:p>
          <a:p>
            <a:pPr lvl="1" eaLnBrk="1" hangingPunct="1">
              <a:lnSpc>
                <a:spcPct val="90000"/>
              </a:lnSpc>
              <a:buFontTx/>
              <a:buNone/>
              <a:defRPr/>
            </a:pPr>
            <a:r>
              <a:rPr lang="zh-CN" altLang="en-US" sz="2000" dirty="0" smtClean="0"/>
              <a:t>	</a:t>
            </a:r>
            <a:r>
              <a:rPr lang="en-US" altLang="zh-CN" sz="2000" dirty="0" smtClean="0"/>
              <a:t>j++; //</a:t>
            </a:r>
            <a:r>
              <a:rPr lang="zh-CN" altLang="en-US" sz="2000" dirty="0" smtClean="0"/>
              <a:t>结点序号增加</a:t>
            </a:r>
            <a:r>
              <a:rPr lang="en-US" altLang="zh-CN" sz="2000" dirty="0" smtClean="0"/>
              <a:t>1 </a:t>
            </a:r>
          </a:p>
          <a:p>
            <a:pPr lvl="1" eaLnBrk="1" hangingPunct="1">
              <a:lnSpc>
                <a:spcPct val="90000"/>
              </a:lnSpc>
              <a:buFontTx/>
              <a:buNone/>
              <a:defRPr/>
            </a:pPr>
            <a:r>
              <a:rPr lang="en-US" altLang="zh-CN" sz="2000" dirty="0" smtClean="0"/>
              <a:t>}</a:t>
            </a:r>
          </a:p>
          <a:p>
            <a:pPr lvl="1" eaLnBrk="1" hangingPunct="1">
              <a:lnSpc>
                <a:spcPct val="90000"/>
              </a:lnSpc>
              <a:buFontTx/>
              <a:buNone/>
              <a:defRPr/>
            </a:pPr>
            <a:r>
              <a:rPr lang="en-US" altLang="zh-CN" sz="2000" dirty="0" smtClean="0"/>
              <a:t>//</a:t>
            </a:r>
            <a:r>
              <a:rPr lang="zh-CN" altLang="en-US" sz="2000" dirty="0" smtClean="0"/>
              <a:t>循环结束时，</a:t>
            </a:r>
            <a:r>
              <a:rPr lang="en-US" altLang="zh-CN" sz="2000" dirty="0" smtClean="0"/>
              <a:t>q</a:t>
            </a:r>
            <a:r>
              <a:rPr lang="zh-CN" altLang="en-US" sz="2000" dirty="0" smtClean="0"/>
              <a:t>或者指向第</a:t>
            </a:r>
            <a:r>
              <a:rPr lang="en-US" altLang="zh-CN" sz="2000" dirty="0" err="1" smtClean="0"/>
              <a:t>i</a:t>
            </a:r>
            <a:r>
              <a:rPr lang="zh-CN" altLang="en-US" sz="2000" dirty="0" smtClean="0"/>
              <a:t>个结点，或者指向最后一个结点（结点数不够</a:t>
            </a:r>
            <a:r>
              <a:rPr lang="en-US" altLang="zh-CN" sz="2000" dirty="0" err="1" smtClean="0"/>
              <a:t>i</a:t>
            </a:r>
            <a:r>
              <a:rPr lang="zh-CN" altLang="en-US" sz="2000" dirty="0" smtClean="0"/>
              <a:t>时）。</a:t>
            </a:r>
          </a:p>
          <a:p>
            <a:pPr lvl="1" eaLnBrk="1" hangingPunct="1">
              <a:lnSpc>
                <a:spcPct val="90000"/>
              </a:lnSpc>
              <a:buFontTx/>
              <a:buNone/>
              <a:defRPr/>
            </a:pPr>
            <a:r>
              <a:rPr lang="en-US" altLang="zh-CN" sz="2000" dirty="0" smtClean="0"/>
              <a:t>if (j == </a:t>
            </a:r>
            <a:r>
              <a:rPr lang="en-US" altLang="zh-CN" sz="2000" dirty="0" err="1" smtClean="0"/>
              <a:t>i</a:t>
            </a:r>
            <a:r>
              <a:rPr lang="en-US" altLang="zh-CN" sz="2000" dirty="0" smtClean="0"/>
              <a:t>) //q</a:t>
            </a:r>
            <a:r>
              <a:rPr lang="zh-CN" altLang="en-US" sz="2000" dirty="0" smtClean="0"/>
              <a:t>指向第</a:t>
            </a:r>
            <a:r>
              <a:rPr lang="en-US" altLang="zh-CN" sz="2000" dirty="0" err="1" smtClean="0"/>
              <a:t>i</a:t>
            </a:r>
            <a:r>
              <a:rPr lang="zh-CN" altLang="en-US" sz="2000" dirty="0" smtClean="0"/>
              <a:t>个结点。</a:t>
            </a:r>
          </a:p>
          <a:p>
            <a:pPr lvl="1" eaLnBrk="1" hangingPunct="1">
              <a:lnSpc>
                <a:spcPct val="90000"/>
              </a:lnSpc>
              <a:buFontTx/>
              <a:buNone/>
              <a:defRPr/>
            </a:pPr>
            <a:r>
              <a:rPr lang="en-US" altLang="zh-CN" sz="2000" dirty="0" smtClean="0"/>
              <a:t>{	p-&gt;next = q-&gt;next; //</a:t>
            </a:r>
            <a:r>
              <a:rPr lang="zh-CN" altLang="en-US" sz="2000" dirty="0" smtClean="0"/>
              <a:t>把</a:t>
            </a:r>
            <a:r>
              <a:rPr lang="en-US" altLang="zh-CN" sz="2000" dirty="0"/>
              <a:t>q</a:t>
            </a:r>
            <a:r>
              <a:rPr lang="zh-CN" altLang="en-US" sz="2000" dirty="0"/>
              <a:t>所</a:t>
            </a:r>
            <a:r>
              <a:rPr lang="zh-CN" altLang="en-US" sz="2000" dirty="0" smtClean="0"/>
              <a:t>指向</a:t>
            </a:r>
            <a:r>
              <a:rPr lang="zh-CN" altLang="en-US" sz="2000" dirty="0"/>
              <a:t>结点的下一个</a:t>
            </a:r>
            <a:r>
              <a:rPr lang="zh-CN" altLang="en-US" sz="2000" dirty="0" smtClean="0"/>
              <a:t>结点</a:t>
            </a:r>
            <a:r>
              <a:rPr lang="zh-CN" altLang="en-US" sz="2000" dirty="0"/>
              <a:t>指定</a:t>
            </a:r>
            <a:r>
              <a:rPr lang="zh-CN" altLang="en-US" sz="2000" dirty="0" smtClean="0"/>
              <a:t>为</a:t>
            </a:r>
          </a:p>
          <a:p>
            <a:pPr lvl="1" eaLnBrk="1" hangingPunct="1">
              <a:lnSpc>
                <a:spcPct val="90000"/>
              </a:lnSpc>
              <a:buFontTx/>
              <a:buNone/>
              <a:defRPr/>
            </a:pPr>
            <a:r>
              <a:rPr lang="zh-CN" altLang="en-US" sz="2000" dirty="0" smtClean="0"/>
              <a:t>				       </a:t>
            </a:r>
            <a:r>
              <a:rPr lang="en-US" altLang="zh-CN" sz="2000" dirty="0" smtClean="0"/>
              <a:t>//</a:t>
            </a:r>
            <a:r>
              <a:rPr lang="zh-CN" altLang="en-US" sz="2000" dirty="0"/>
              <a:t>新结点的下一个结点。</a:t>
            </a:r>
            <a:endParaRPr lang="zh-CN" altLang="en-US" sz="2000" dirty="0" smtClean="0"/>
          </a:p>
          <a:p>
            <a:pPr lvl="1" eaLnBrk="1" hangingPunct="1">
              <a:lnSpc>
                <a:spcPct val="90000"/>
              </a:lnSpc>
              <a:buFontTx/>
              <a:buNone/>
              <a:defRPr/>
            </a:pPr>
            <a:r>
              <a:rPr lang="zh-CN" altLang="en-US" sz="2000" dirty="0" smtClean="0"/>
              <a:t>	</a:t>
            </a:r>
            <a:r>
              <a:rPr lang="en-US" altLang="zh-CN" sz="2000" dirty="0" smtClean="0"/>
              <a:t>q-&gt;next = p; //</a:t>
            </a:r>
            <a:r>
              <a:rPr lang="zh-CN" altLang="en-US" sz="2000" dirty="0" smtClean="0"/>
              <a:t>把新结点指定为</a:t>
            </a:r>
            <a:r>
              <a:rPr lang="en-US" altLang="zh-CN" sz="2000" dirty="0" smtClean="0"/>
              <a:t>q</a:t>
            </a:r>
            <a:r>
              <a:rPr lang="zh-CN" altLang="en-US" sz="2000" dirty="0" smtClean="0"/>
              <a:t>所指向结点的下一个结点。</a:t>
            </a:r>
          </a:p>
          <a:p>
            <a:pPr lvl="1" eaLnBrk="1" hangingPunct="1">
              <a:lnSpc>
                <a:spcPct val="90000"/>
              </a:lnSpc>
              <a:buFontTx/>
              <a:buNone/>
              <a:defRPr/>
            </a:pPr>
            <a:r>
              <a:rPr lang="en-US" altLang="zh-CN" sz="2000" dirty="0" smtClean="0"/>
              <a:t>}</a:t>
            </a:r>
          </a:p>
          <a:p>
            <a:pPr lvl="1" eaLnBrk="1" hangingPunct="1">
              <a:lnSpc>
                <a:spcPct val="90000"/>
              </a:lnSpc>
              <a:buFontTx/>
              <a:buNone/>
              <a:defRPr/>
            </a:pPr>
            <a:r>
              <a:rPr lang="en-US" altLang="zh-CN" sz="2000" dirty="0" smtClean="0"/>
              <a:t>else //</a:t>
            </a:r>
            <a:r>
              <a:rPr lang="zh-CN" altLang="en-US" sz="2000" dirty="0" smtClean="0"/>
              <a:t>链表中没有第</a:t>
            </a:r>
            <a:r>
              <a:rPr lang="en-US" altLang="zh-CN" sz="2000" dirty="0" err="1" smtClean="0"/>
              <a:t>i</a:t>
            </a:r>
            <a:r>
              <a:rPr lang="zh-CN" altLang="en-US" sz="2000" dirty="0" smtClean="0"/>
              <a:t>个结点。</a:t>
            </a:r>
          </a:p>
          <a:p>
            <a:pPr lvl="1" eaLnBrk="1" hangingPunct="1">
              <a:lnSpc>
                <a:spcPct val="90000"/>
              </a:lnSpc>
              <a:buFontTx/>
              <a:buNone/>
              <a:defRPr/>
            </a:pPr>
            <a:r>
              <a:rPr lang="zh-CN" altLang="en-US" sz="2000" dirty="0" smtClean="0"/>
              <a:t>	</a:t>
            </a:r>
            <a:r>
              <a:rPr lang="en-US" altLang="zh-CN" sz="2000" dirty="0" err="1" smtClean="0"/>
              <a:t>cout</a:t>
            </a:r>
            <a:r>
              <a:rPr lang="en-US" altLang="zh-CN" sz="2000" dirty="0" smtClean="0"/>
              <a:t> &lt;&lt; "</a:t>
            </a:r>
            <a:r>
              <a:rPr lang="zh-CN" altLang="en-US" sz="2000" dirty="0" smtClean="0"/>
              <a:t>没有第</a:t>
            </a:r>
            <a:r>
              <a:rPr lang="en-US" altLang="zh-CN" sz="2000" dirty="0" smtClean="0"/>
              <a:t>" &lt;&lt; </a:t>
            </a:r>
            <a:r>
              <a:rPr lang="en-US" altLang="zh-CN" sz="2000" dirty="0" err="1" smtClean="0"/>
              <a:t>i</a:t>
            </a:r>
            <a:r>
              <a:rPr lang="en-US" altLang="zh-CN" sz="2000" dirty="0" smtClean="0"/>
              <a:t> &lt;&lt; "</a:t>
            </a:r>
            <a:r>
              <a:rPr lang="zh-CN" altLang="en-US" sz="2000" dirty="0" smtClean="0"/>
              <a:t>个结点</a:t>
            </a:r>
            <a:r>
              <a:rPr lang="en-US" altLang="zh-CN" sz="2000" dirty="0" smtClean="0"/>
              <a:t>\n";</a:t>
            </a:r>
          </a:p>
        </p:txBody>
      </p:sp>
      <p:sp>
        <p:nvSpPr>
          <p:cNvPr id="2" name="TextBox 1"/>
          <p:cNvSpPr txBox="1"/>
          <p:nvPr/>
        </p:nvSpPr>
        <p:spPr>
          <a:xfrm>
            <a:off x="827584" y="1634024"/>
            <a:ext cx="4472826" cy="1938992"/>
          </a:xfrm>
          <a:prstGeom prst="rect">
            <a:avLst/>
          </a:prstGeom>
          <a:solidFill>
            <a:schemeClr val="bg2"/>
          </a:solidFill>
        </p:spPr>
        <p:txBody>
          <a:bodyPr wrap="square" rtlCol="0">
            <a:spAutoFit/>
          </a:bodyPr>
          <a:lstStyle/>
          <a:p>
            <a:pPr algn="l">
              <a:lnSpc>
                <a:spcPct val="80000"/>
              </a:lnSpc>
              <a:defRPr/>
            </a:pPr>
            <a:r>
              <a:rPr lang="en-US" altLang="zh-CN" sz="2000" b="0" dirty="0">
                <a:latin typeface="+mn-lt"/>
              </a:rPr>
              <a:t>while (j &lt; </a:t>
            </a:r>
            <a:r>
              <a:rPr lang="en-US" altLang="zh-CN" sz="2000" b="0" dirty="0" err="1" smtClean="0">
                <a:latin typeface="+mn-lt"/>
              </a:rPr>
              <a:t>i</a:t>
            </a:r>
            <a:r>
              <a:rPr lang="en-US" altLang="zh-CN" sz="2000" b="0" dirty="0" smtClean="0">
                <a:latin typeface="+mn-lt"/>
              </a:rPr>
              <a:t>)</a:t>
            </a:r>
            <a:endParaRPr lang="zh-CN" altLang="en-US" sz="2000" b="0" dirty="0">
              <a:latin typeface="+mn-lt"/>
            </a:endParaRPr>
          </a:p>
          <a:p>
            <a:pPr algn="l">
              <a:lnSpc>
                <a:spcPct val="80000"/>
              </a:lnSpc>
              <a:defRPr/>
            </a:pPr>
            <a:r>
              <a:rPr lang="en-US" altLang="zh-CN" sz="2000" b="0" dirty="0" smtClean="0">
                <a:latin typeface="+mn-lt"/>
              </a:rPr>
              <a:t>{ if (q-</a:t>
            </a:r>
            <a:r>
              <a:rPr lang="en-US" altLang="zh-CN" sz="2000" b="0" dirty="0">
                <a:latin typeface="+mn-lt"/>
              </a:rPr>
              <a:t>&gt;next </a:t>
            </a:r>
            <a:r>
              <a:rPr lang="en-US" altLang="zh-CN" sz="2000" b="0" dirty="0" smtClean="0">
                <a:latin typeface="+mn-lt"/>
              </a:rPr>
              <a:t>== NULL) break;</a:t>
            </a:r>
          </a:p>
          <a:p>
            <a:pPr algn="l">
              <a:lnSpc>
                <a:spcPct val="80000"/>
              </a:lnSpc>
              <a:defRPr/>
            </a:pPr>
            <a:r>
              <a:rPr lang="en-US" altLang="zh-CN" sz="2000" b="0" dirty="0">
                <a:latin typeface="+mn-lt"/>
              </a:rPr>
              <a:t> </a:t>
            </a:r>
            <a:r>
              <a:rPr lang="en-US" altLang="zh-CN" sz="2000" b="0" dirty="0" smtClean="0">
                <a:latin typeface="+mn-lt"/>
              </a:rPr>
              <a:t>  q </a:t>
            </a:r>
            <a:r>
              <a:rPr lang="en-US" altLang="zh-CN" sz="2000" b="0" dirty="0">
                <a:latin typeface="+mn-lt"/>
              </a:rPr>
              <a:t>= q-&gt;next; //q</a:t>
            </a:r>
            <a:r>
              <a:rPr lang="zh-CN" altLang="en-US" sz="2000" b="0" dirty="0">
                <a:latin typeface="+mn-lt"/>
              </a:rPr>
              <a:t>指向下一个结点 </a:t>
            </a:r>
          </a:p>
          <a:p>
            <a:pPr algn="l">
              <a:lnSpc>
                <a:spcPct val="80000"/>
              </a:lnSpc>
              <a:defRPr/>
            </a:pPr>
            <a:r>
              <a:rPr lang="zh-CN" altLang="en-US" sz="2000" b="0" dirty="0" smtClean="0">
                <a:latin typeface="+mn-lt"/>
              </a:rPr>
              <a:t>   </a:t>
            </a:r>
            <a:r>
              <a:rPr lang="en-US" altLang="zh-CN" sz="2000" b="0" dirty="0" err="1" smtClean="0">
                <a:latin typeface="+mn-lt"/>
              </a:rPr>
              <a:t>j</a:t>
            </a:r>
            <a:r>
              <a:rPr lang="en-US" altLang="zh-CN" sz="2000" b="0" dirty="0" err="1">
                <a:latin typeface="+mn-lt"/>
              </a:rPr>
              <a:t>++</a:t>
            </a:r>
            <a:r>
              <a:rPr lang="en-US" altLang="zh-CN" sz="2000" b="0" dirty="0">
                <a:latin typeface="+mn-lt"/>
              </a:rPr>
              <a:t>; //</a:t>
            </a:r>
            <a:r>
              <a:rPr lang="zh-CN" altLang="en-US" sz="2000" b="0" dirty="0">
                <a:latin typeface="+mn-lt"/>
              </a:rPr>
              <a:t>结点序号增加</a:t>
            </a:r>
            <a:r>
              <a:rPr lang="en-US" altLang="zh-CN" sz="2000" b="0" dirty="0">
                <a:latin typeface="+mn-lt"/>
              </a:rPr>
              <a:t>1 </a:t>
            </a:r>
          </a:p>
          <a:p>
            <a:pPr algn="l">
              <a:lnSpc>
                <a:spcPct val="80000"/>
              </a:lnSpc>
              <a:defRPr/>
            </a:pPr>
            <a:r>
              <a:rPr lang="en-US" altLang="zh-CN" sz="2000" b="0" dirty="0" smtClean="0">
                <a:latin typeface="+mn-lt"/>
              </a:rPr>
              <a:t>}</a:t>
            </a:r>
            <a:endParaRPr lang="en-US" altLang="zh-CN" sz="2000" b="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p:txBody>
          <a:bodyPr/>
          <a:lstStyle/>
          <a:p>
            <a:pPr eaLnBrk="1" hangingPunct="1">
              <a:defRPr/>
            </a:pPr>
            <a:endParaRPr lang="zh-CN" altLang="zh-CN" smtClean="0"/>
          </a:p>
        </p:txBody>
      </p:sp>
      <p:sp>
        <p:nvSpPr>
          <p:cNvPr id="446467" name="Rectangle 3"/>
          <p:cNvSpPr>
            <a:spLocks noGrp="1" noChangeArrowheads="1"/>
          </p:cNvSpPr>
          <p:nvPr>
            <p:ph type="body" idx="1"/>
          </p:nvPr>
        </p:nvSpPr>
        <p:spPr>
          <a:xfrm>
            <a:off x="457200" y="1600200"/>
            <a:ext cx="8229600" cy="676275"/>
          </a:xfrm>
        </p:spPr>
        <p:txBody>
          <a:bodyPr/>
          <a:lstStyle/>
          <a:p>
            <a:pPr eaLnBrk="1" hangingPunct="1">
              <a:defRPr/>
            </a:pPr>
            <a:r>
              <a:rPr lang="zh-CN" altLang="en-US" smtClean="0"/>
              <a:t>图示为： </a:t>
            </a:r>
          </a:p>
        </p:txBody>
      </p:sp>
      <p:sp>
        <p:nvSpPr>
          <p:cNvPr id="131085" name="Rectangle 5"/>
          <p:cNvSpPr>
            <a:spLocks noChangeArrowheads="1"/>
          </p:cNvSpPr>
          <p:nvPr/>
        </p:nvSpPr>
        <p:spPr bwMode="auto">
          <a:xfrm>
            <a:off x="2079420" y="5259486"/>
            <a:ext cx="679348" cy="9063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1086" name="Rectangle 6"/>
          <p:cNvSpPr>
            <a:spLocks noChangeArrowheads="1"/>
          </p:cNvSpPr>
          <p:nvPr/>
        </p:nvSpPr>
        <p:spPr bwMode="auto">
          <a:xfrm>
            <a:off x="4570361" y="5259486"/>
            <a:ext cx="679348" cy="9063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1087" name="Rectangle 7"/>
          <p:cNvSpPr>
            <a:spLocks noChangeArrowheads="1"/>
          </p:cNvSpPr>
          <p:nvPr/>
        </p:nvSpPr>
        <p:spPr bwMode="auto">
          <a:xfrm>
            <a:off x="7061302" y="5259486"/>
            <a:ext cx="679348" cy="9063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1088" name="Line 8"/>
          <p:cNvSpPr>
            <a:spLocks noChangeShapeType="1"/>
          </p:cNvSpPr>
          <p:nvPr/>
        </p:nvSpPr>
        <p:spPr bwMode="auto">
          <a:xfrm>
            <a:off x="2079420" y="5712668"/>
            <a:ext cx="67934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089" name="Line 9"/>
          <p:cNvSpPr>
            <a:spLocks noChangeShapeType="1"/>
          </p:cNvSpPr>
          <p:nvPr/>
        </p:nvSpPr>
        <p:spPr bwMode="auto">
          <a:xfrm>
            <a:off x="4570361" y="5712668"/>
            <a:ext cx="67934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090" name="Line 10"/>
          <p:cNvSpPr>
            <a:spLocks noChangeShapeType="1"/>
          </p:cNvSpPr>
          <p:nvPr/>
        </p:nvSpPr>
        <p:spPr bwMode="auto">
          <a:xfrm>
            <a:off x="7061302" y="5712668"/>
            <a:ext cx="67934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091" name="Rectangle 11"/>
          <p:cNvSpPr>
            <a:spLocks noChangeArrowheads="1"/>
          </p:cNvSpPr>
          <p:nvPr/>
        </p:nvSpPr>
        <p:spPr bwMode="auto">
          <a:xfrm>
            <a:off x="720725" y="5712668"/>
            <a:ext cx="679348" cy="4531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1092" name="Line 12"/>
          <p:cNvSpPr>
            <a:spLocks noChangeShapeType="1"/>
          </p:cNvSpPr>
          <p:nvPr/>
        </p:nvSpPr>
        <p:spPr bwMode="auto">
          <a:xfrm>
            <a:off x="1173623" y="5937446"/>
            <a:ext cx="45289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093" name="Line 13"/>
          <p:cNvSpPr>
            <a:spLocks noChangeShapeType="1"/>
          </p:cNvSpPr>
          <p:nvPr/>
        </p:nvSpPr>
        <p:spPr bwMode="auto">
          <a:xfrm flipV="1">
            <a:off x="1626522" y="5484264"/>
            <a:ext cx="0" cy="453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094" name="Line 14"/>
          <p:cNvSpPr>
            <a:spLocks noChangeShapeType="1"/>
          </p:cNvSpPr>
          <p:nvPr/>
        </p:nvSpPr>
        <p:spPr bwMode="auto">
          <a:xfrm>
            <a:off x="1626522" y="5484264"/>
            <a:ext cx="45289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1095" name="Line 15"/>
          <p:cNvSpPr>
            <a:spLocks noChangeShapeType="1"/>
          </p:cNvSpPr>
          <p:nvPr/>
        </p:nvSpPr>
        <p:spPr bwMode="auto">
          <a:xfrm>
            <a:off x="2532319" y="5937446"/>
            <a:ext cx="45289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096" name="Line 16"/>
          <p:cNvSpPr>
            <a:spLocks noChangeShapeType="1"/>
          </p:cNvSpPr>
          <p:nvPr/>
        </p:nvSpPr>
        <p:spPr bwMode="auto">
          <a:xfrm flipV="1">
            <a:off x="2985217" y="5484264"/>
            <a:ext cx="0" cy="453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097" name="Line 17"/>
          <p:cNvSpPr>
            <a:spLocks noChangeShapeType="1"/>
          </p:cNvSpPr>
          <p:nvPr/>
        </p:nvSpPr>
        <p:spPr bwMode="auto">
          <a:xfrm>
            <a:off x="2985217" y="5484264"/>
            <a:ext cx="45289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1098" name="Line 18"/>
          <p:cNvSpPr>
            <a:spLocks noChangeShapeType="1"/>
          </p:cNvSpPr>
          <p:nvPr/>
        </p:nvSpPr>
        <p:spPr bwMode="auto">
          <a:xfrm>
            <a:off x="5023260" y="5937446"/>
            <a:ext cx="45289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1" name="Line 21"/>
          <p:cNvSpPr>
            <a:spLocks noChangeShapeType="1"/>
          </p:cNvSpPr>
          <p:nvPr/>
        </p:nvSpPr>
        <p:spPr bwMode="auto">
          <a:xfrm>
            <a:off x="6155506" y="5937446"/>
            <a:ext cx="45289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2" name="Line 22"/>
          <p:cNvSpPr>
            <a:spLocks noChangeShapeType="1"/>
          </p:cNvSpPr>
          <p:nvPr/>
        </p:nvSpPr>
        <p:spPr bwMode="auto">
          <a:xfrm flipV="1">
            <a:off x="6608404" y="5484264"/>
            <a:ext cx="0" cy="453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3" name="Line 23"/>
          <p:cNvSpPr>
            <a:spLocks noChangeShapeType="1"/>
          </p:cNvSpPr>
          <p:nvPr/>
        </p:nvSpPr>
        <p:spPr bwMode="auto">
          <a:xfrm>
            <a:off x="6608404" y="5484264"/>
            <a:ext cx="45289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1104" name="Rectangle 24"/>
          <p:cNvSpPr>
            <a:spLocks noChangeArrowheads="1"/>
          </p:cNvSpPr>
          <p:nvPr/>
        </p:nvSpPr>
        <p:spPr bwMode="auto">
          <a:xfrm>
            <a:off x="5929056" y="3903564"/>
            <a:ext cx="679348" cy="90273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1105" name="Line 25"/>
          <p:cNvSpPr>
            <a:spLocks noChangeShapeType="1"/>
          </p:cNvSpPr>
          <p:nvPr/>
        </p:nvSpPr>
        <p:spPr bwMode="auto">
          <a:xfrm>
            <a:off x="5929056" y="4353121"/>
            <a:ext cx="67934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6" name="Rectangle 26"/>
          <p:cNvSpPr>
            <a:spLocks noChangeArrowheads="1"/>
          </p:cNvSpPr>
          <p:nvPr/>
        </p:nvSpPr>
        <p:spPr bwMode="auto">
          <a:xfrm>
            <a:off x="5929056" y="2997200"/>
            <a:ext cx="679348" cy="4531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1107" name="Line 27"/>
          <p:cNvSpPr>
            <a:spLocks noChangeShapeType="1"/>
          </p:cNvSpPr>
          <p:nvPr/>
        </p:nvSpPr>
        <p:spPr bwMode="auto">
          <a:xfrm>
            <a:off x="6259295" y="3221978"/>
            <a:ext cx="0" cy="68158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08" name="Line 28"/>
          <p:cNvSpPr>
            <a:spLocks noChangeShapeType="1"/>
          </p:cNvSpPr>
          <p:nvPr/>
        </p:nvSpPr>
        <p:spPr bwMode="auto">
          <a:xfrm flipV="1">
            <a:off x="5489261" y="4128343"/>
            <a:ext cx="0" cy="180910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9" name="Line 29"/>
          <p:cNvSpPr>
            <a:spLocks noChangeShapeType="1"/>
          </p:cNvSpPr>
          <p:nvPr/>
        </p:nvSpPr>
        <p:spPr bwMode="auto">
          <a:xfrm>
            <a:off x="5476158" y="4128343"/>
            <a:ext cx="45289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1110" name="Rectangle 30"/>
          <p:cNvSpPr>
            <a:spLocks noChangeArrowheads="1"/>
          </p:cNvSpPr>
          <p:nvPr/>
        </p:nvSpPr>
        <p:spPr bwMode="auto">
          <a:xfrm>
            <a:off x="3438115" y="3450382"/>
            <a:ext cx="679348" cy="4531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1111" name="Line 31"/>
          <p:cNvSpPr>
            <a:spLocks noChangeShapeType="1"/>
          </p:cNvSpPr>
          <p:nvPr/>
        </p:nvSpPr>
        <p:spPr bwMode="auto">
          <a:xfrm flipH="1">
            <a:off x="2305869" y="3675161"/>
            <a:ext cx="1358695" cy="1584325"/>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13" name="Line 33"/>
          <p:cNvSpPr>
            <a:spLocks noChangeShapeType="1"/>
          </p:cNvSpPr>
          <p:nvPr/>
        </p:nvSpPr>
        <p:spPr bwMode="auto">
          <a:xfrm>
            <a:off x="3664565" y="3675161"/>
            <a:ext cx="1132246" cy="15843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114" name="Line 34"/>
          <p:cNvSpPr>
            <a:spLocks noChangeShapeType="1"/>
          </p:cNvSpPr>
          <p:nvPr/>
        </p:nvSpPr>
        <p:spPr bwMode="auto">
          <a:xfrm>
            <a:off x="3664565" y="5937446"/>
            <a:ext cx="45289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15" name="Line 35"/>
          <p:cNvSpPr>
            <a:spLocks noChangeShapeType="1"/>
          </p:cNvSpPr>
          <p:nvPr/>
        </p:nvSpPr>
        <p:spPr bwMode="auto">
          <a:xfrm flipV="1">
            <a:off x="4117463" y="5484264"/>
            <a:ext cx="0" cy="453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16" name="Line 36"/>
          <p:cNvSpPr>
            <a:spLocks noChangeShapeType="1"/>
          </p:cNvSpPr>
          <p:nvPr/>
        </p:nvSpPr>
        <p:spPr bwMode="auto">
          <a:xfrm>
            <a:off x="4117463" y="5484264"/>
            <a:ext cx="45289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1117" name="Line 37"/>
          <p:cNvSpPr>
            <a:spLocks noChangeShapeType="1"/>
          </p:cNvSpPr>
          <p:nvPr/>
        </p:nvSpPr>
        <p:spPr bwMode="auto">
          <a:xfrm>
            <a:off x="6275020" y="4581525"/>
            <a:ext cx="0" cy="67796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077" name="Text Box 38"/>
          <p:cNvSpPr txBox="1">
            <a:spLocks noChangeArrowheads="1"/>
          </p:cNvSpPr>
          <p:nvPr/>
        </p:nvSpPr>
        <p:spPr bwMode="auto">
          <a:xfrm>
            <a:off x="2949575" y="3429000"/>
            <a:ext cx="3270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q</a:t>
            </a:r>
          </a:p>
        </p:txBody>
      </p:sp>
      <p:sp>
        <p:nvSpPr>
          <p:cNvPr id="131078" name="Text Box 39"/>
          <p:cNvSpPr txBox="1">
            <a:spLocks noChangeArrowheads="1"/>
          </p:cNvSpPr>
          <p:nvPr/>
        </p:nvSpPr>
        <p:spPr bwMode="auto">
          <a:xfrm>
            <a:off x="663575" y="5243513"/>
            <a:ext cx="7445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head</a:t>
            </a:r>
          </a:p>
        </p:txBody>
      </p:sp>
      <p:sp>
        <p:nvSpPr>
          <p:cNvPr id="131079" name="Text Box 40"/>
          <p:cNvSpPr txBox="1">
            <a:spLocks noChangeArrowheads="1"/>
          </p:cNvSpPr>
          <p:nvPr/>
        </p:nvSpPr>
        <p:spPr bwMode="auto">
          <a:xfrm>
            <a:off x="5416550" y="3011488"/>
            <a:ext cx="3270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p</a:t>
            </a:r>
          </a:p>
        </p:txBody>
      </p:sp>
      <p:sp>
        <p:nvSpPr>
          <p:cNvPr id="131080" name="Text Box 41"/>
          <p:cNvSpPr txBox="1">
            <a:spLocks noChangeArrowheads="1"/>
          </p:cNvSpPr>
          <p:nvPr/>
        </p:nvSpPr>
        <p:spPr bwMode="auto">
          <a:xfrm>
            <a:off x="2247900" y="5316538"/>
            <a:ext cx="4175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1</a:t>
            </a:r>
          </a:p>
        </p:txBody>
      </p:sp>
      <p:sp>
        <p:nvSpPr>
          <p:cNvPr id="131081" name="Text Box 42"/>
          <p:cNvSpPr txBox="1">
            <a:spLocks noChangeArrowheads="1"/>
          </p:cNvSpPr>
          <p:nvPr/>
        </p:nvSpPr>
        <p:spPr bwMode="auto">
          <a:xfrm>
            <a:off x="4714875" y="5316538"/>
            <a:ext cx="361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i</a:t>
            </a:r>
          </a:p>
        </p:txBody>
      </p:sp>
      <p:sp>
        <p:nvSpPr>
          <p:cNvPr id="131082" name="Text Box 43"/>
          <p:cNvSpPr txBox="1">
            <a:spLocks noChangeArrowheads="1"/>
          </p:cNvSpPr>
          <p:nvPr/>
        </p:nvSpPr>
        <p:spPr bwMode="auto">
          <a:xfrm>
            <a:off x="7216775" y="5316538"/>
            <a:ext cx="4175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n</a:t>
            </a:r>
          </a:p>
        </p:txBody>
      </p:sp>
      <p:sp>
        <p:nvSpPr>
          <p:cNvPr id="131083" name="Text Box 44"/>
          <p:cNvSpPr txBox="1">
            <a:spLocks noChangeArrowheads="1"/>
          </p:cNvSpPr>
          <p:nvPr/>
        </p:nvSpPr>
        <p:spPr bwMode="auto">
          <a:xfrm>
            <a:off x="6122988" y="3948113"/>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p>
        </p:txBody>
      </p:sp>
      <p:sp>
        <p:nvSpPr>
          <p:cNvPr id="131084" name="Text Box 45"/>
          <p:cNvSpPr txBox="1">
            <a:spLocks noChangeArrowheads="1"/>
          </p:cNvSpPr>
          <p:nvPr/>
        </p:nvSpPr>
        <p:spPr bwMode="auto">
          <a:xfrm>
            <a:off x="7019925" y="5748338"/>
            <a:ext cx="776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NULL</a:t>
            </a:r>
          </a:p>
        </p:txBody>
      </p:sp>
      <p:sp>
        <p:nvSpPr>
          <p:cNvPr id="46" name="Line 21"/>
          <p:cNvSpPr>
            <a:spLocks noChangeShapeType="1"/>
          </p:cNvSpPr>
          <p:nvPr/>
        </p:nvSpPr>
        <p:spPr bwMode="auto">
          <a:xfrm>
            <a:off x="5076056" y="6021288"/>
            <a:ext cx="45289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Line 22"/>
          <p:cNvSpPr>
            <a:spLocks noChangeShapeType="1"/>
          </p:cNvSpPr>
          <p:nvPr/>
        </p:nvSpPr>
        <p:spPr bwMode="auto">
          <a:xfrm flipV="1">
            <a:off x="5528954" y="5568106"/>
            <a:ext cx="0" cy="453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Line 23"/>
          <p:cNvSpPr>
            <a:spLocks noChangeShapeType="1"/>
          </p:cNvSpPr>
          <p:nvPr/>
        </p:nvSpPr>
        <p:spPr bwMode="auto">
          <a:xfrm>
            <a:off x="5528954" y="5568106"/>
            <a:ext cx="45289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31111"/>
                                        </p:tgtEl>
                                        <p:attrNameLst>
                                          <p:attrName>style.visibility</p:attrName>
                                        </p:attrNameLst>
                                      </p:cBhvr>
                                      <p:to>
                                        <p:strVal val="visible"/>
                                      </p:to>
                                    </p:set>
                                    <p:anim calcmode="lin" valueType="num">
                                      <p:cBhvr additive="base">
                                        <p:cTn id="7" dur="500" fill="hold"/>
                                        <p:tgtEl>
                                          <p:spTgt spid="131111"/>
                                        </p:tgtEl>
                                        <p:attrNameLst>
                                          <p:attrName>ppt_x</p:attrName>
                                        </p:attrNameLst>
                                      </p:cBhvr>
                                      <p:tavLst>
                                        <p:tav tm="0">
                                          <p:val>
                                            <p:strVal val="#ppt_x"/>
                                          </p:val>
                                        </p:tav>
                                        <p:tav tm="100000">
                                          <p:val>
                                            <p:strVal val="#ppt_x"/>
                                          </p:val>
                                        </p:tav>
                                      </p:tavLst>
                                    </p:anim>
                                    <p:anim calcmode="lin" valueType="num">
                                      <p:cBhvr additive="base">
                                        <p:cTn id="8" dur="500" fill="hold"/>
                                        <p:tgtEl>
                                          <p:spTgt spid="1311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1077"/>
                                        </p:tgtEl>
                                        <p:attrNameLst>
                                          <p:attrName>style.visibility</p:attrName>
                                        </p:attrNameLst>
                                      </p:cBhvr>
                                      <p:to>
                                        <p:strVal val="visible"/>
                                      </p:to>
                                    </p:set>
                                    <p:anim calcmode="lin" valueType="num">
                                      <p:cBhvr additive="base">
                                        <p:cTn id="11" dur="500" fill="hold"/>
                                        <p:tgtEl>
                                          <p:spTgt spid="131077"/>
                                        </p:tgtEl>
                                        <p:attrNameLst>
                                          <p:attrName>ppt_x</p:attrName>
                                        </p:attrNameLst>
                                      </p:cBhvr>
                                      <p:tavLst>
                                        <p:tav tm="0">
                                          <p:val>
                                            <p:strVal val="#ppt_x"/>
                                          </p:val>
                                        </p:tav>
                                        <p:tav tm="100000">
                                          <p:val>
                                            <p:strVal val="#ppt_x"/>
                                          </p:val>
                                        </p:tav>
                                      </p:tavLst>
                                    </p:anim>
                                    <p:anim calcmode="lin" valueType="num">
                                      <p:cBhvr additive="base">
                                        <p:cTn id="12" dur="500" fill="hold"/>
                                        <p:tgtEl>
                                          <p:spTgt spid="13107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1110"/>
                                        </p:tgtEl>
                                        <p:attrNameLst>
                                          <p:attrName>style.visibility</p:attrName>
                                        </p:attrNameLst>
                                      </p:cBhvr>
                                      <p:to>
                                        <p:strVal val="visible"/>
                                      </p:to>
                                    </p:set>
                                    <p:anim calcmode="lin" valueType="num">
                                      <p:cBhvr additive="base">
                                        <p:cTn id="15" dur="500" fill="hold"/>
                                        <p:tgtEl>
                                          <p:spTgt spid="131110"/>
                                        </p:tgtEl>
                                        <p:attrNameLst>
                                          <p:attrName>ppt_x</p:attrName>
                                        </p:attrNameLst>
                                      </p:cBhvr>
                                      <p:tavLst>
                                        <p:tav tm="0">
                                          <p:val>
                                            <p:strVal val="#ppt_x"/>
                                          </p:val>
                                        </p:tav>
                                        <p:tav tm="100000">
                                          <p:val>
                                            <p:strVal val="#ppt_x"/>
                                          </p:val>
                                        </p:tav>
                                      </p:tavLst>
                                    </p:anim>
                                    <p:anim calcmode="lin" valueType="num">
                                      <p:cBhvr additive="base">
                                        <p:cTn id="16" dur="500" fill="hold"/>
                                        <p:tgtEl>
                                          <p:spTgt spid="1311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1113"/>
                                        </p:tgtEl>
                                        <p:attrNameLst>
                                          <p:attrName>style.visibility</p:attrName>
                                        </p:attrNameLst>
                                      </p:cBhvr>
                                      <p:to>
                                        <p:strVal val="visible"/>
                                      </p:to>
                                    </p:set>
                                    <p:anim calcmode="lin" valueType="num">
                                      <p:cBhvr additive="base">
                                        <p:cTn id="21" dur="500" fill="hold"/>
                                        <p:tgtEl>
                                          <p:spTgt spid="131113"/>
                                        </p:tgtEl>
                                        <p:attrNameLst>
                                          <p:attrName>ppt_x</p:attrName>
                                        </p:attrNameLst>
                                      </p:cBhvr>
                                      <p:tavLst>
                                        <p:tav tm="0">
                                          <p:val>
                                            <p:strVal val="#ppt_x"/>
                                          </p:val>
                                        </p:tav>
                                        <p:tav tm="100000">
                                          <p:val>
                                            <p:strVal val="#ppt_x"/>
                                          </p:val>
                                        </p:tav>
                                      </p:tavLst>
                                    </p:anim>
                                    <p:anim calcmode="lin" valueType="num">
                                      <p:cBhvr additive="base">
                                        <p:cTn id="22" dur="500" fill="hold"/>
                                        <p:tgtEl>
                                          <p:spTgt spid="131113"/>
                                        </p:tgtEl>
                                        <p:attrNameLst>
                                          <p:attrName>ppt_y</p:attrName>
                                        </p:attrNameLst>
                                      </p:cBhvr>
                                      <p:tavLst>
                                        <p:tav tm="0">
                                          <p:val>
                                            <p:strVal val="1+#ppt_h/2"/>
                                          </p:val>
                                        </p:tav>
                                        <p:tav tm="100000">
                                          <p:val>
                                            <p:strVal val="#ppt_y"/>
                                          </p:val>
                                        </p:tav>
                                      </p:tavLst>
                                    </p:anim>
                                  </p:childTnLst>
                                </p:cTn>
                              </p:par>
                              <p:par>
                                <p:cTn id="23" presetID="2" presetClass="exit" presetSubtype="4" fill="hold" grpId="0" nodeType="withEffect">
                                  <p:stCondLst>
                                    <p:cond delay="0"/>
                                  </p:stCondLst>
                                  <p:childTnLst>
                                    <p:anim calcmode="lin" valueType="num">
                                      <p:cBhvr additive="base">
                                        <p:cTn id="24" dur="500"/>
                                        <p:tgtEl>
                                          <p:spTgt spid="131111"/>
                                        </p:tgtEl>
                                        <p:attrNameLst>
                                          <p:attrName>ppt_x</p:attrName>
                                        </p:attrNameLst>
                                      </p:cBhvr>
                                      <p:tavLst>
                                        <p:tav tm="0">
                                          <p:val>
                                            <p:strVal val="ppt_x"/>
                                          </p:val>
                                        </p:tav>
                                        <p:tav tm="100000">
                                          <p:val>
                                            <p:strVal val="ppt_x"/>
                                          </p:val>
                                        </p:tav>
                                      </p:tavLst>
                                    </p:anim>
                                    <p:anim calcmode="lin" valueType="num">
                                      <p:cBhvr additive="base">
                                        <p:cTn id="25" dur="500"/>
                                        <p:tgtEl>
                                          <p:spTgt spid="131111"/>
                                        </p:tgtEl>
                                        <p:attrNameLst>
                                          <p:attrName>ppt_y</p:attrName>
                                        </p:attrNameLst>
                                      </p:cBhvr>
                                      <p:tavLst>
                                        <p:tav tm="0">
                                          <p:val>
                                            <p:strVal val="ppt_y"/>
                                          </p:val>
                                        </p:tav>
                                        <p:tav tm="100000">
                                          <p:val>
                                            <p:strVal val="1+ppt_h/2"/>
                                          </p:val>
                                        </p:tav>
                                      </p:tavLst>
                                    </p:anim>
                                    <p:set>
                                      <p:cBhvr>
                                        <p:cTn id="26" dur="1" fill="hold">
                                          <p:stCondLst>
                                            <p:cond delay="499"/>
                                          </p:stCondLst>
                                        </p:cTn>
                                        <p:tgtEl>
                                          <p:spTgt spid="1311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1117"/>
                                        </p:tgtEl>
                                        <p:attrNameLst>
                                          <p:attrName>style.visibility</p:attrName>
                                        </p:attrNameLst>
                                      </p:cBhvr>
                                      <p:to>
                                        <p:strVal val="visible"/>
                                      </p:to>
                                    </p:set>
                                    <p:anim calcmode="lin" valueType="num">
                                      <p:cBhvr additive="base">
                                        <p:cTn id="31" dur="500" fill="hold"/>
                                        <p:tgtEl>
                                          <p:spTgt spid="131117"/>
                                        </p:tgtEl>
                                        <p:attrNameLst>
                                          <p:attrName>ppt_x</p:attrName>
                                        </p:attrNameLst>
                                      </p:cBhvr>
                                      <p:tavLst>
                                        <p:tav tm="0">
                                          <p:val>
                                            <p:strVal val="#ppt_x"/>
                                          </p:val>
                                        </p:tav>
                                        <p:tav tm="100000">
                                          <p:val>
                                            <p:strVal val="#ppt_x"/>
                                          </p:val>
                                        </p:tav>
                                      </p:tavLst>
                                    </p:anim>
                                    <p:anim calcmode="lin" valueType="num">
                                      <p:cBhvr additive="base">
                                        <p:cTn id="32" dur="500" fill="hold"/>
                                        <p:tgtEl>
                                          <p:spTgt spid="1311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1098"/>
                                        </p:tgtEl>
                                        <p:attrNameLst>
                                          <p:attrName>style.visibility</p:attrName>
                                        </p:attrNameLst>
                                      </p:cBhvr>
                                      <p:to>
                                        <p:strVal val="visible"/>
                                      </p:to>
                                    </p:set>
                                    <p:anim calcmode="lin" valueType="num">
                                      <p:cBhvr additive="base">
                                        <p:cTn id="37" dur="500" fill="hold"/>
                                        <p:tgtEl>
                                          <p:spTgt spid="131098"/>
                                        </p:tgtEl>
                                        <p:attrNameLst>
                                          <p:attrName>ppt_x</p:attrName>
                                        </p:attrNameLst>
                                      </p:cBhvr>
                                      <p:tavLst>
                                        <p:tav tm="0">
                                          <p:val>
                                            <p:strVal val="#ppt_x"/>
                                          </p:val>
                                        </p:tav>
                                        <p:tav tm="100000">
                                          <p:val>
                                            <p:strVal val="#ppt_x"/>
                                          </p:val>
                                        </p:tav>
                                      </p:tavLst>
                                    </p:anim>
                                    <p:anim calcmode="lin" valueType="num">
                                      <p:cBhvr additive="base">
                                        <p:cTn id="38" dur="500" fill="hold"/>
                                        <p:tgtEl>
                                          <p:spTgt spid="13109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1108"/>
                                        </p:tgtEl>
                                        <p:attrNameLst>
                                          <p:attrName>style.visibility</p:attrName>
                                        </p:attrNameLst>
                                      </p:cBhvr>
                                      <p:to>
                                        <p:strVal val="visible"/>
                                      </p:to>
                                    </p:set>
                                    <p:anim calcmode="lin" valueType="num">
                                      <p:cBhvr additive="base">
                                        <p:cTn id="41" dur="500" fill="hold"/>
                                        <p:tgtEl>
                                          <p:spTgt spid="131108"/>
                                        </p:tgtEl>
                                        <p:attrNameLst>
                                          <p:attrName>ppt_x</p:attrName>
                                        </p:attrNameLst>
                                      </p:cBhvr>
                                      <p:tavLst>
                                        <p:tav tm="0">
                                          <p:val>
                                            <p:strVal val="#ppt_x"/>
                                          </p:val>
                                        </p:tav>
                                        <p:tav tm="100000">
                                          <p:val>
                                            <p:strVal val="#ppt_x"/>
                                          </p:val>
                                        </p:tav>
                                      </p:tavLst>
                                    </p:anim>
                                    <p:anim calcmode="lin" valueType="num">
                                      <p:cBhvr additive="base">
                                        <p:cTn id="42" dur="500" fill="hold"/>
                                        <p:tgtEl>
                                          <p:spTgt spid="13110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1109"/>
                                        </p:tgtEl>
                                        <p:attrNameLst>
                                          <p:attrName>style.visibility</p:attrName>
                                        </p:attrNameLst>
                                      </p:cBhvr>
                                      <p:to>
                                        <p:strVal val="visible"/>
                                      </p:to>
                                    </p:set>
                                    <p:anim calcmode="lin" valueType="num">
                                      <p:cBhvr additive="base">
                                        <p:cTn id="45" dur="500" fill="hold"/>
                                        <p:tgtEl>
                                          <p:spTgt spid="131109"/>
                                        </p:tgtEl>
                                        <p:attrNameLst>
                                          <p:attrName>ppt_x</p:attrName>
                                        </p:attrNameLst>
                                      </p:cBhvr>
                                      <p:tavLst>
                                        <p:tav tm="0">
                                          <p:val>
                                            <p:strVal val="#ppt_x"/>
                                          </p:val>
                                        </p:tav>
                                        <p:tav tm="100000">
                                          <p:val>
                                            <p:strVal val="#ppt_x"/>
                                          </p:val>
                                        </p:tav>
                                      </p:tavLst>
                                    </p:anim>
                                    <p:anim calcmode="lin" valueType="num">
                                      <p:cBhvr additive="base">
                                        <p:cTn id="46" dur="500" fill="hold"/>
                                        <p:tgtEl>
                                          <p:spTgt spid="131109"/>
                                        </p:tgtEl>
                                        <p:attrNameLst>
                                          <p:attrName>ppt_y</p:attrName>
                                        </p:attrNameLst>
                                      </p:cBhvr>
                                      <p:tavLst>
                                        <p:tav tm="0">
                                          <p:val>
                                            <p:strVal val="1+#ppt_h/2"/>
                                          </p:val>
                                        </p:tav>
                                        <p:tav tm="100000">
                                          <p:val>
                                            <p:strVal val="#ppt_y"/>
                                          </p:val>
                                        </p:tav>
                                      </p:tavLst>
                                    </p:anim>
                                  </p:childTnLst>
                                </p:cTn>
                              </p:par>
                              <p:par>
                                <p:cTn id="47" presetID="2" presetClass="exit" presetSubtype="4" fill="hold" grpId="0" nodeType="withEffect">
                                  <p:stCondLst>
                                    <p:cond delay="0"/>
                                  </p:stCondLst>
                                  <p:childTnLst>
                                    <p:anim calcmode="lin" valueType="num">
                                      <p:cBhvr additive="base">
                                        <p:cTn id="48" dur="500"/>
                                        <p:tgtEl>
                                          <p:spTgt spid="46"/>
                                        </p:tgtEl>
                                        <p:attrNameLst>
                                          <p:attrName>ppt_x</p:attrName>
                                        </p:attrNameLst>
                                      </p:cBhvr>
                                      <p:tavLst>
                                        <p:tav tm="0">
                                          <p:val>
                                            <p:strVal val="ppt_x"/>
                                          </p:val>
                                        </p:tav>
                                        <p:tav tm="100000">
                                          <p:val>
                                            <p:strVal val="ppt_x"/>
                                          </p:val>
                                        </p:tav>
                                      </p:tavLst>
                                    </p:anim>
                                    <p:anim calcmode="lin" valueType="num">
                                      <p:cBhvr additive="base">
                                        <p:cTn id="49" dur="500"/>
                                        <p:tgtEl>
                                          <p:spTgt spid="46"/>
                                        </p:tgtEl>
                                        <p:attrNameLst>
                                          <p:attrName>ppt_y</p:attrName>
                                        </p:attrNameLst>
                                      </p:cBhvr>
                                      <p:tavLst>
                                        <p:tav tm="0">
                                          <p:val>
                                            <p:strVal val="ppt_y"/>
                                          </p:val>
                                        </p:tav>
                                        <p:tav tm="100000">
                                          <p:val>
                                            <p:strVal val="1+ppt_h/2"/>
                                          </p:val>
                                        </p:tav>
                                      </p:tavLst>
                                    </p:anim>
                                    <p:set>
                                      <p:cBhvr>
                                        <p:cTn id="50" dur="1" fill="hold">
                                          <p:stCondLst>
                                            <p:cond delay="499"/>
                                          </p:stCondLst>
                                        </p:cTn>
                                        <p:tgtEl>
                                          <p:spTgt spid="46"/>
                                        </p:tgtEl>
                                        <p:attrNameLst>
                                          <p:attrName>style.visibility</p:attrName>
                                        </p:attrNameLst>
                                      </p:cBhvr>
                                      <p:to>
                                        <p:strVal val="hidden"/>
                                      </p:to>
                                    </p:set>
                                  </p:childTnLst>
                                </p:cTn>
                              </p:par>
                              <p:par>
                                <p:cTn id="51" presetID="2" presetClass="exit" presetSubtype="4" fill="hold" grpId="0" nodeType="withEffect">
                                  <p:stCondLst>
                                    <p:cond delay="0"/>
                                  </p:stCondLst>
                                  <p:childTnLst>
                                    <p:anim calcmode="lin" valueType="num">
                                      <p:cBhvr additive="base">
                                        <p:cTn id="52" dur="500"/>
                                        <p:tgtEl>
                                          <p:spTgt spid="47"/>
                                        </p:tgtEl>
                                        <p:attrNameLst>
                                          <p:attrName>ppt_x</p:attrName>
                                        </p:attrNameLst>
                                      </p:cBhvr>
                                      <p:tavLst>
                                        <p:tav tm="0">
                                          <p:val>
                                            <p:strVal val="ppt_x"/>
                                          </p:val>
                                        </p:tav>
                                        <p:tav tm="100000">
                                          <p:val>
                                            <p:strVal val="ppt_x"/>
                                          </p:val>
                                        </p:tav>
                                      </p:tavLst>
                                    </p:anim>
                                    <p:anim calcmode="lin" valueType="num">
                                      <p:cBhvr additive="base">
                                        <p:cTn id="53" dur="500"/>
                                        <p:tgtEl>
                                          <p:spTgt spid="47"/>
                                        </p:tgtEl>
                                        <p:attrNameLst>
                                          <p:attrName>ppt_y</p:attrName>
                                        </p:attrNameLst>
                                      </p:cBhvr>
                                      <p:tavLst>
                                        <p:tav tm="0">
                                          <p:val>
                                            <p:strVal val="ppt_y"/>
                                          </p:val>
                                        </p:tav>
                                        <p:tav tm="100000">
                                          <p:val>
                                            <p:strVal val="1+ppt_h/2"/>
                                          </p:val>
                                        </p:tav>
                                      </p:tavLst>
                                    </p:anim>
                                    <p:set>
                                      <p:cBhvr>
                                        <p:cTn id="54" dur="1" fill="hold">
                                          <p:stCondLst>
                                            <p:cond delay="499"/>
                                          </p:stCondLst>
                                        </p:cTn>
                                        <p:tgtEl>
                                          <p:spTgt spid="47"/>
                                        </p:tgtEl>
                                        <p:attrNameLst>
                                          <p:attrName>style.visibility</p:attrName>
                                        </p:attrNameLst>
                                      </p:cBhvr>
                                      <p:to>
                                        <p:strVal val="hidden"/>
                                      </p:to>
                                    </p:set>
                                  </p:childTnLst>
                                </p:cTn>
                              </p:par>
                              <p:par>
                                <p:cTn id="55" presetID="2" presetClass="exit" presetSubtype="4" fill="hold" grpId="0" nodeType="withEffect">
                                  <p:stCondLst>
                                    <p:cond delay="0"/>
                                  </p:stCondLst>
                                  <p:childTnLst>
                                    <p:anim calcmode="lin" valueType="num">
                                      <p:cBhvr additive="base">
                                        <p:cTn id="56" dur="500"/>
                                        <p:tgtEl>
                                          <p:spTgt spid="48"/>
                                        </p:tgtEl>
                                        <p:attrNameLst>
                                          <p:attrName>ppt_x</p:attrName>
                                        </p:attrNameLst>
                                      </p:cBhvr>
                                      <p:tavLst>
                                        <p:tav tm="0">
                                          <p:val>
                                            <p:strVal val="ppt_x"/>
                                          </p:val>
                                        </p:tav>
                                        <p:tav tm="100000">
                                          <p:val>
                                            <p:strVal val="ppt_x"/>
                                          </p:val>
                                        </p:tav>
                                      </p:tavLst>
                                    </p:anim>
                                    <p:anim calcmode="lin" valueType="num">
                                      <p:cBhvr additive="base">
                                        <p:cTn id="57" dur="500"/>
                                        <p:tgtEl>
                                          <p:spTgt spid="48"/>
                                        </p:tgtEl>
                                        <p:attrNameLst>
                                          <p:attrName>ppt_y</p:attrName>
                                        </p:attrNameLst>
                                      </p:cBhvr>
                                      <p:tavLst>
                                        <p:tav tm="0">
                                          <p:val>
                                            <p:strVal val="ppt_y"/>
                                          </p:val>
                                        </p:tav>
                                        <p:tav tm="100000">
                                          <p:val>
                                            <p:strVal val="1+ppt_h/2"/>
                                          </p:val>
                                        </p:tav>
                                      </p:tavLst>
                                    </p:anim>
                                    <p:set>
                                      <p:cBhvr>
                                        <p:cTn id="58" dur="1" fill="hold">
                                          <p:stCondLst>
                                            <p:cond delay="499"/>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98" grpId="0" animBg="1"/>
      <p:bldP spid="131108" grpId="0" animBg="1"/>
      <p:bldP spid="131109" grpId="0" animBg="1"/>
      <p:bldP spid="131110" grpId="0" animBg="1"/>
      <p:bldP spid="131111" grpId="0" animBg="1"/>
      <p:bldP spid="131111" grpId="1" animBg="1"/>
      <p:bldP spid="131113" grpId="0" animBg="1"/>
      <p:bldP spid="131117" grpId="0" animBg="1"/>
      <p:bldP spid="131077" grpId="0"/>
      <p:bldP spid="46" grpId="0" animBg="1"/>
      <p:bldP spid="47" grpId="0" animBg="1"/>
      <p:bldP spid="4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Grp="1" noChangeArrowheads="1"/>
          </p:cNvSpPr>
          <p:nvPr>
            <p:ph type="title"/>
          </p:nvPr>
        </p:nvSpPr>
        <p:spPr>
          <a:xfrm>
            <a:off x="457200" y="115888"/>
            <a:ext cx="8229600" cy="922337"/>
          </a:xfrm>
        </p:spPr>
        <p:txBody>
          <a:bodyPr/>
          <a:lstStyle/>
          <a:p>
            <a:pPr eaLnBrk="1" hangingPunct="1">
              <a:defRPr/>
            </a:pPr>
            <a:r>
              <a:rPr lang="zh-CN" altLang="en-US" smtClean="0"/>
              <a:t>在链表中删除一个结点 </a:t>
            </a:r>
          </a:p>
        </p:txBody>
      </p:sp>
      <p:sp>
        <p:nvSpPr>
          <p:cNvPr id="447491" name="Rectangle 3"/>
          <p:cNvSpPr>
            <a:spLocks noGrp="1" noChangeArrowheads="1"/>
          </p:cNvSpPr>
          <p:nvPr>
            <p:ph type="body" idx="1"/>
          </p:nvPr>
        </p:nvSpPr>
        <p:spPr>
          <a:xfrm>
            <a:off x="0" y="1341438"/>
            <a:ext cx="9144000" cy="3989387"/>
          </a:xfrm>
        </p:spPr>
        <p:txBody>
          <a:bodyPr/>
          <a:lstStyle/>
          <a:p>
            <a:pPr lvl="1" eaLnBrk="1" hangingPunct="1">
              <a:buFontTx/>
              <a:buNone/>
              <a:defRPr/>
            </a:pPr>
            <a:r>
              <a:rPr lang="zh-CN" altLang="en-US" smtClean="0"/>
              <a:t>下面的操作假设链表不为空，即：</a:t>
            </a:r>
            <a:r>
              <a:rPr lang="en-US" altLang="zh-CN" smtClean="0"/>
              <a:t>head != NULL </a:t>
            </a:r>
          </a:p>
          <a:p>
            <a:pPr eaLnBrk="1" hangingPunct="1">
              <a:defRPr/>
            </a:pPr>
            <a:r>
              <a:rPr lang="zh-CN" altLang="en-US" smtClean="0"/>
              <a:t>如果删除链表中第一个结点，则进行下面的操作：</a:t>
            </a:r>
          </a:p>
          <a:p>
            <a:pPr lvl="2" eaLnBrk="1" hangingPunct="1">
              <a:buFont typeface="Wingdings" pitchFamily="2" charset="2"/>
              <a:buNone/>
              <a:defRPr/>
            </a:pPr>
            <a:r>
              <a:rPr lang="en-US" altLang="zh-CN" smtClean="0"/>
              <a:t>Node *p=head; //p</a:t>
            </a:r>
            <a:r>
              <a:rPr lang="zh-CN" altLang="en-US" smtClean="0"/>
              <a:t>指向第一个结点。</a:t>
            </a:r>
          </a:p>
          <a:p>
            <a:pPr lvl="2" eaLnBrk="1" hangingPunct="1">
              <a:buFont typeface="Wingdings" pitchFamily="2" charset="2"/>
              <a:buNone/>
              <a:defRPr/>
            </a:pPr>
            <a:r>
              <a:rPr lang="en-US" altLang="zh-CN" smtClean="0"/>
              <a:t>head = head-&gt;next;  //</a:t>
            </a:r>
            <a:r>
              <a:rPr lang="zh-CN" altLang="en-US" smtClean="0"/>
              <a:t>头指针指向第一个结点的下一个结点。</a:t>
            </a:r>
          </a:p>
          <a:p>
            <a:pPr lvl="2" eaLnBrk="1" hangingPunct="1">
              <a:buFont typeface="Wingdings" pitchFamily="2" charset="2"/>
              <a:buNone/>
              <a:defRPr/>
            </a:pPr>
            <a:r>
              <a:rPr lang="en-US" altLang="zh-CN" smtClean="0"/>
              <a:t>delete p;  //</a:t>
            </a:r>
            <a:r>
              <a:rPr lang="zh-CN" altLang="en-US" smtClean="0"/>
              <a:t>归还删除结点的空间。</a:t>
            </a:r>
          </a:p>
          <a:p>
            <a:pPr eaLnBrk="1" hangingPunct="1">
              <a:defRPr/>
            </a:pPr>
            <a:r>
              <a:rPr lang="zh-CN" altLang="en-US" smtClean="0"/>
              <a:t>图示为：</a:t>
            </a:r>
          </a:p>
        </p:txBody>
      </p:sp>
      <p:sp>
        <p:nvSpPr>
          <p:cNvPr id="132107" name="Rectangle 5"/>
          <p:cNvSpPr>
            <a:spLocks noChangeArrowheads="1"/>
          </p:cNvSpPr>
          <p:nvPr/>
        </p:nvSpPr>
        <p:spPr bwMode="auto">
          <a:xfrm>
            <a:off x="2872154" y="5706136"/>
            <a:ext cx="697889" cy="76424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2108" name="Rectangle 6"/>
          <p:cNvSpPr>
            <a:spLocks noChangeArrowheads="1"/>
          </p:cNvSpPr>
          <p:nvPr/>
        </p:nvSpPr>
        <p:spPr bwMode="auto">
          <a:xfrm>
            <a:off x="4267933" y="5706136"/>
            <a:ext cx="697889" cy="76424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2109" name="Rectangle 7"/>
          <p:cNvSpPr>
            <a:spLocks noChangeArrowheads="1"/>
          </p:cNvSpPr>
          <p:nvPr/>
        </p:nvSpPr>
        <p:spPr bwMode="auto">
          <a:xfrm>
            <a:off x="6826861" y="5706136"/>
            <a:ext cx="697889" cy="76424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2110" name="Line 8"/>
          <p:cNvSpPr>
            <a:spLocks noChangeShapeType="1"/>
          </p:cNvSpPr>
          <p:nvPr/>
        </p:nvSpPr>
        <p:spPr bwMode="auto">
          <a:xfrm>
            <a:off x="2872154" y="6088260"/>
            <a:ext cx="69788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2111" name="Line 9"/>
          <p:cNvSpPr>
            <a:spLocks noChangeShapeType="1"/>
          </p:cNvSpPr>
          <p:nvPr/>
        </p:nvSpPr>
        <p:spPr bwMode="auto">
          <a:xfrm>
            <a:off x="4267933" y="6088260"/>
            <a:ext cx="69788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2112" name="Line 10"/>
          <p:cNvSpPr>
            <a:spLocks noChangeShapeType="1"/>
          </p:cNvSpPr>
          <p:nvPr/>
        </p:nvSpPr>
        <p:spPr bwMode="auto">
          <a:xfrm>
            <a:off x="6826861" y="6088260"/>
            <a:ext cx="69788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2113" name="Rectangle 11"/>
          <p:cNvSpPr>
            <a:spLocks noChangeArrowheads="1"/>
          </p:cNvSpPr>
          <p:nvPr/>
        </p:nvSpPr>
        <p:spPr bwMode="auto">
          <a:xfrm>
            <a:off x="1476375" y="6088260"/>
            <a:ext cx="697889" cy="38212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2114" name="Line 12"/>
          <p:cNvSpPr>
            <a:spLocks noChangeShapeType="1"/>
          </p:cNvSpPr>
          <p:nvPr/>
        </p:nvSpPr>
        <p:spPr bwMode="auto">
          <a:xfrm>
            <a:off x="1941635" y="6277793"/>
            <a:ext cx="46526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2116" name="Line 14"/>
          <p:cNvSpPr>
            <a:spLocks noChangeShapeType="1"/>
          </p:cNvSpPr>
          <p:nvPr/>
        </p:nvSpPr>
        <p:spPr bwMode="auto">
          <a:xfrm flipV="1">
            <a:off x="3802673" y="5895669"/>
            <a:ext cx="0" cy="3821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2117" name="Line 15"/>
          <p:cNvSpPr>
            <a:spLocks noChangeShapeType="1"/>
          </p:cNvSpPr>
          <p:nvPr/>
        </p:nvSpPr>
        <p:spPr bwMode="auto">
          <a:xfrm>
            <a:off x="3802673" y="5895669"/>
            <a:ext cx="4652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2118" name="Line 16"/>
          <p:cNvSpPr>
            <a:spLocks noChangeShapeType="1"/>
          </p:cNvSpPr>
          <p:nvPr/>
        </p:nvSpPr>
        <p:spPr bwMode="auto">
          <a:xfrm>
            <a:off x="4733192" y="6277793"/>
            <a:ext cx="46526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2119" name="Line 17"/>
          <p:cNvSpPr>
            <a:spLocks noChangeShapeType="1"/>
          </p:cNvSpPr>
          <p:nvPr/>
        </p:nvSpPr>
        <p:spPr bwMode="auto">
          <a:xfrm flipV="1">
            <a:off x="5198452" y="5895669"/>
            <a:ext cx="0" cy="3821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2120" name="Line 18"/>
          <p:cNvSpPr>
            <a:spLocks noChangeShapeType="1"/>
          </p:cNvSpPr>
          <p:nvPr/>
        </p:nvSpPr>
        <p:spPr bwMode="auto">
          <a:xfrm>
            <a:off x="5198452" y="5895669"/>
            <a:ext cx="4652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2121" name="Line 19"/>
          <p:cNvSpPr>
            <a:spLocks noChangeShapeType="1"/>
          </p:cNvSpPr>
          <p:nvPr/>
        </p:nvSpPr>
        <p:spPr bwMode="auto">
          <a:xfrm>
            <a:off x="5896341" y="6277793"/>
            <a:ext cx="46526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2122" name="Line 20"/>
          <p:cNvSpPr>
            <a:spLocks noChangeShapeType="1"/>
          </p:cNvSpPr>
          <p:nvPr/>
        </p:nvSpPr>
        <p:spPr bwMode="auto">
          <a:xfrm flipV="1">
            <a:off x="6361601" y="5895669"/>
            <a:ext cx="0" cy="3821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2123" name="Line 21"/>
          <p:cNvSpPr>
            <a:spLocks noChangeShapeType="1"/>
          </p:cNvSpPr>
          <p:nvPr/>
        </p:nvSpPr>
        <p:spPr bwMode="auto">
          <a:xfrm>
            <a:off x="6361601" y="5895669"/>
            <a:ext cx="4652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2124" name="Rectangle 22"/>
          <p:cNvSpPr>
            <a:spLocks noChangeArrowheads="1"/>
          </p:cNvSpPr>
          <p:nvPr/>
        </p:nvSpPr>
        <p:spPr bwMode="auto">
          <a:xfrm>
            <a:off x="2872154" y="4941888"/>
            <a:ext cx="697889" cy="38212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2125" name="Line 23"/>
          <p:cNvSpPr>
            <a:spLocks noChangeShapeType="1"/>
          </p:cNvSpPr>
          <p:nvPr/>
        </p:nvSpPr>
        <p:spPr bwMode="auto">
          <a:xfrm>
            <a:off x="3211406" y="5134478"/>
            <a:ext cx="0" cy="57165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2128" name="Line 26"/>
          <p:cNvSpPr>
            <a:spLocks noChangeShapeType="1"/>
          </p:cNvSpPr>
          <p:nvPr/>
        </p:nvSpPr>
        <p:spPr bwMode="auto">
          <a:xfrm>
            <a:off x="2390739" y="6271679"/>
            <a:ext cx="0" cy="3821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2129" name="Line 27"/>
          <p:cNvSpPr>
            <a:spLocks noChangeShapeType="1"/>
          </p:cNvSpPr>
          <p:nvPr/>
        </p:nvSpPr>
        <p:spPr bwMode="auto">
          <a:xfrm>
            <a:off x="2390739" y="6669088"/>
            <a:ext cx="139577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2130" name="Line 28"/>
          <p:cNvSpPr>
            <a:spLocks noChangeShapeType="1"/>
          </p:cNvSpPr>
          <p:nvPr/>
        </p:nvSpPr>
        <p:spPr bwMode="auto">
          <a:xfrm flipV="1">
            <a:off x="3802673" y="6271679"/>
            <a:ext cx="0" cy="3821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2101" name="Text Box 29"/>
          <p:cNvSpPr txBox="1">
            <a:spLocks noChangeArrowheads="1"/>
          </p:cNvSpPr>
          <p:nvPr/>
        </p:nvSpPr>
        <p:spPr bwMode="auto">
          <a:xfrm>
            <a:off x="1403350" y="5676900"/>
            <a:ext cx="7445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head</a:t>
            </a:r>
          </a:p>
        </p:txBody>
      </p:sp>
      <p:sp>
        <p:nvSpPr>
          <p:cNvPr id="132102" name="Text Box 30"/>
          <p:cNvSpPr txBox="1">
            <a:spLocks noChangeArrowheads="1"/>
          </p:cNvSpPr>
          <p:nvPr/>
        </p:nvSpPr>
        <p:spPr bwMode="auto">
          <a:xfrm>
            <a:off x="2392363" y="4956175"/>
            <a:ext cx="3270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p</a:t>
            </a:r>
          </a:p>
        </p:txBody>
      </p:sp>
      <p:sp>
        <p:nvSpPr>
          <p:cNvPr id="132103" name="Text Box 31"/>
          <p:cNvSpPr txBox="1">
            <a:spLocks noChangeArrowheads="1"/>
          </p:cNvSpPr>
          <p:nvPr/>
        </p:nvSpPr>
        <p:spPr bwMode="auto">
          <a:xfrm>
            <a:off x="2967038" y="5676900"/>
            <a:ext cx="4175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a</a:t>
            </a:r>
            <a:r>
              <a:rPr lang="en-US" altLang="zh-CN" sz="1800" b="0" baseline="-25000" dirty="0"/>
              <a:t>1</a:t>
            </a:r>
          </a:p>
        </p:txBody>
      </p:sp>
      <p:sp>
        <p:nvSpPr>
          <p:cNvPr id="132104" name="Text Box 32"/>
          <p:cNvSpPr txBox="1">
            <a:spLocks noChangeArrowheads="1"/>
          </p:cNvSpPr>
          <p:nvPr/>
        </p:nvSpPr>
        <p:spPr bwMode="auto">
          <a:xfrm>
            <a:off x="4408488" y="5676900"/>
            <a:ext cx="4175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2</a:t>
            </a:r>
          </a:p>
        </p:txBody>
      </p:sp>
      <p:sp>
        <p:nvSpPr>
          <p:cNvPr id="132105" name="Text Box 33"/>
          <p:cNvSpPr txBox="1">
            <a:spLocks noChangeArrowheads="1"/>
          </p:cNvSpPr>
          <p:nvPr/>
        </p:nvSpPr>
        <p:spPr bwMode="auto">
          <a:xfrm>
            <a:off x="7000875" y="5676900"/>
            <a:ext cx="417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n</a:t>
            </a:r>
          </a:p>
        </p:txBody>
      </p:sp>
      <p:sp>
        <p:nvSpPr>
          <p:cNvPr id="132106" name="Text Box 34"/>
          <p:cNvSpPr txBox="1">
            <a:spLocks noChangeArrowheads="1"/>
          </p:cNvSpPr>
          <p:nvPr/>
        </p:nvSpPr>
        <p:spPr bwMode="auto">
          <a:xfrm>
            <a:off x="6748463" y="6108700"/>
            <a:ext cx="7762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NULL</a:t>
            </a:r>
          </a:p>
        </p:txBody>
      </p:sp>
      <p:sp>
        <p:nvSpPr>
          <p:cNvPr id="35" name="Line 19"/>
          <p:cNvSpPr>
            <a:spLocks noChangeShapeType="1"/>
          </p:cNvSpPr>
          <p:nvPr/>
        </p:nvSpPr>
        <p:spPr bwMode="auto">
          <a:xfrm>
            <a:off x="3275856" y="6331404"/>
            <a:ext cx="46526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 name="Line 20"/>
          <p:cNvSpPr>
            <a:spLocks noChangeShapeType="1"/>
          </p:cNvSpPr>
          <p:nvPr/>
        </p:nvSpPr>
        <p:spPr bwMode="auto">
          <a:xfrm flipV="1">
            <a:off x="3741116" y="5949280"/>
            <a:ext cx="0" cy="3821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Line 21"/>
          <p:cNvSpPr>
            <a:spLocks noChangeShapeType="1"/>
          </p:cNvSpPr>
          <p:nvPr/>
        </p:nvSpPr>
        <p:spPr bwMode="auto">
          <a:xfrm>
            <a:off x="3741116" y="5949280"/>
            <a:ext cx="4652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8" name="Line 19"/>
          <p:cNvSpPr>
            <a:spLocks noChangeShapeType="1"/>
          </p:cNvSpPr>
          <p:nvPr/>
        </p:nvSpPr>
        <p:spPr bwMode="auto">
          <a:xfrm>
            <a:off x="1907704" y="6331404"/>
            <a:ext cx="46526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Line 20"/>
          <p:cNvSpPr>
            <a:spLocks noChangeShapeType="1"/>
          </p:cNvSpPr>
          <p:nvPr/>
        </p:nvSpPr>
        <p:spPr bwMode="auto">
          <a:xfrm flipV="1">
            <a:off x="2372964" y="5949280"/>
            <a:ext cx="0" cy="3821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Line 21"/>
          <p:cNvSpPr>
            <a:spLocks noChangeShapeType="1"/>
          </p:cNvSpPr>
          <p:nvPr/>
        </p:nvSpPr>
        <p:spPr bwMode="auto">
          <a:xfrm>
            <a:off x="2372964" y="5949280"/>
            <a:ext cx="4652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2125"/>
                                        </p:tgtEl>
                                        <p:attrNameLst>
                                          <p:attrName>style.visibility</p:attrName>
                                        </p:attrNameLst>
                                      </p:cBhvr>
                                      <p:to>
                                        <p:strVal val="visible"/>
                                      </p:to>
                                    </p:set>
                                    <p:anim calcmode="lin" valueType="num">
                                      <p:cBhvr additive="base">
                                        <p:cTn id="7" dur="500" fill="hold"/>
                                        <p:tgtEl>
                                          <p:spTgt spid="132125"/>
                                        </p:tgtEl>
                                        <p:attrNameLst>
                                          <p:attrName>ppt_x</p:attrName>
                                        </p:attrNameLst>
                                      </p:cBhvr>
                                      <p:tavLst>
                                        <p:tav tm="0">
                                          <p:val>
                                            <p:strVal val="#ppt_x"/>
                                          </p:val>
                                        </p:tav>
                                        <p:tav tm="100000">
                                          <p:val>
                                            <p:strVal val="#ppt_x"/>
                                          </p:val>
                                        </p:tav>
                                      </p:tavLst>
                                    </p:anim>
                                    <p:anim calcmode="lin" valueType="num">
                                      <p:cBhvr additive="base">
                                        <p:cTn id="8" dur="500" fill="hold"/>
                                        <p:tgtEl>
                                          <p:spTgt spid="13212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2124"/>
                                        </p:tgtEl>
                                        <p:attrNameLst>
                                          <p:attrName>style.visibility</p:attrName>
                                        </p:attrNameLst>
                                      </p:cBhvr>
                                      <p:to>
                                        <p:strVal val="visible"/>
                                      </p:to>
                                    </p:set>
                                    <p:anim calcmode="lin" valueType="num">
                                      <p:cBhvr additive="base">
                                        <p:cTn id="11" dur="500" fill="hold"/>
                                        <p:tgtEl>
                                          <p:spTgt spid="132124"/>
                                        </p:tgtEl>
                                        <p:attrNameLst>
                                          <p:attrName>ppt_x</p:attrName>
                                        </p:attrNameLst>
                                      </p:cBhvr>
                                      <p:tavLst>
                                        <p:tav tm="0">
                                          <p:val>
                                            <p:strVal val="#ppt_x"/>
                                          </p:val>
                                        </p:tav>
                                        <p:tav tm="100000">
                                          <p:val>
                                            <p:strVal val="#ppt_x"/>
                                          </p:val>
                                        </p:tav>
                                      </p:tavLst>
                                    </p:anim>
                                    <p:anim calcmode="lin" valueType="num">
                                      <p:cBhvr additive="base">
                                        <p:cTn id="12" dur="500" fill="hold"/>
                                        <p:tgtEl>
                                          <p:spTgt spid="13212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2102"/>
                                        </p:tgtEl>
                                        <p:attrNameLst>
                                          <p:attrName>style.visibility</p:attrName>
                                        </p:attrNameLst>
                                      </p:cBhvr>
                                      <p:to>
                                        <p:strVal val="visible"/>
                                      </p:to>
                                    </p:set>
                                    <p:anim calcmode="lin" valueType="num">
                                      <p:cBhvr additive="base">
                                        <p:cTn id="15" dur="500" fill="hold"/>
                                        <p:tgtEl>
                                          <p:spTgt spid="132102"/>
                                        </p:tgtEl>
                                        <p:attrNameLst>
                                          <p:attrName>ppt_x</p:attrName>
                                        </p:attrNameLst>
                                      </p:cBhvr>
                                      <p:tavLst>
                                        <p:tav tm="0">
                                          <p:val>
                                            <p:strVal val="#ppt_x"/>
                                          </p:val>
                                        </p:tav>
                                        <p:tav tm="100000">
                                          <p:val>
                                            <p:strVal val="#ppt_x"/>
                                          </p:val>
                                        </p:tav>
                                      </p:tavLst>
                                    </p:anim>
                                    <p:anim calcmode="lin" valueType="num">
                                      <p:cBhvr additive="base">
                                        <p:cTn id="16" dur="500" fill="hold"/>
                                        <p:tgtEl>
                                          <p:spTgt spid="13210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2114"/>
                                        </p:tgtEl>
                                        <p:attrNameLst>
                                          <p:attrName>style.visibility</p:attrName>
                                        </p:attrNameLst>
                                      </p:cBhvr>
                                      <p:to>
                                        <p:strVal val="visible"/>
                                      </p:to>
                                    </p:set>
                                    <p:anim calcmode="lin" valueType="num">
                                      <p:cBhvr additive="base">
                                        <p:cTn id="21" dur="500" fill="hold"/>
                                        <p:tgtEl>
                                          <p:spTgt spid="132114"/>
                                        </p:tgtEl>
                                        <p:attrNameLst>
                                          <p:attrName>ppt_x</p:attrName>
                                        </p:attrNameLst>
                                      </p:cBhvr>
                                      <p:tavLst>
                                        <p:tav tm="0">
                                          <p:val>
                                            <p:strVal val="#ppt_x"/>
                                          </p:val>
                                        </p:tav>
                                        <p:tav tm="100000">
                                          <p:val>
                                            <p:strVal val="#ppt_x"/>
                                          </p:val>
                                        </p:tav>
                                      </p:tavLst>
                                    </p:anim>
                                    <p:anim calcmode="lin" valueType="num">
                                      <p:cBhvr additive="base">
                                        <p:cTn id="22" dur="500" fill="hold"/>
                                        <p:tgtEl>
                                          <p:spTgt spid="13211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2128"/>
                                        </p:tgtEl>
                                        <p:attrNameLst>
                                          <p:attrName>style.visibility</p:attrName>
                                        </p:attrNameLst>
                                      </p:cBhvr>
                                      <p:to>
                                        <p:strVal val="visible"/>
                                      </p:to>
                                    </p:set>
                                    <p:anim calcmode="lin" valueType="num">
                                      <p:cBhvr additive="base">
                                        <p:cTn id="25" dur="500" fill="hold"/>
                                        <p:tgtEl>
                                          <p:spTgt spid="132128"/>
                                        </p:tgtEl>
                                        <p:attrNameLst>
                                          <p:attrName>ppt_x</p:attrName>
                                        </p:attrNameLst>
                                      </p:cBhvr>
                                      <p:tavLst>
                                        <p:tav tm="0">
                                          <p:val>
                                            <p:strVal val="#ppt_x"/>
                                          </p:val>
                                        </p:tav>
                                        <p:tav tm="100000">
                                          <p:val>
                                            <p:strVal val="#ppt_x"/>
                                          </p:val>
                                        </p:tav>
                                      </p:tavLst>
                                    </p:anim>
                                    <p:anim calcmode="lin" valueType="num">
                                      <p:cBhvr additive="base">
                                        <p:cTn id="26" dur="500" fill="hold"/>
                                        <p:tgtEl>
                                          <p:spTgt spid="13212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2129"/>
                                        </p:tgtEl>
                                        <p:attrNameLst>
                                          <p:attrName>style.visibility</p:attrName>
                                        </p:attrNameLst>
                                      </p:cBhvr>
                                      <p:to>
                                        <p:strVal val="visible"/>
                                      </p:to>
                                    </p:set>
                                    <p:anim calcmode="lin" valueType="num">
                                      <p:cBhvr additive="base">
                                        <p:cTn id="29" dur="500" fill="hold"/>
                                        <p:tgtEl>
                                          <p:spTgt spid="132129"/>
                                        </p:tgtEl>
                                        <p:attrNameLst>
                                          <p:attrName>ppt_x</p:attrName>
                                        </p:attrNameLst>
                                      </p:cBhvr>
                                      <p:tavLst>
                                        <p:tav tm="0">
                                          <p:val>
                                            <p:strVal val="#ppt_x"/>
                                          </p:val>
                                        </p:tav>
                                        <p:tav tm="100000">
                                          <p:val>
                                            <p:strVal val="#ppt_x"/>
                                          </p:val>
                                        </p:tav>
                                      </p:tavLst>
                                    </p:anim>
                                    <p:anim calcmode="lin" valueType="num">
                                      <p:cBhvr additive="base">
                                        <p:cTn id="30" dur="500" fill="hold"/>
                                        <p:tgtEl>
                                          <p:spTgt spid="13212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2130"/>
                                        </p:tgtEl>
                                        <p:attrNameLst>
                                          <p:attrName>style.visibility</p:attrName>
                                        </p:attrNameLst>
                                      </p:cBhvr>
                                      <p:to>
                                        <p:strVal val="visible"/>
                                      </p:to>
                                    </p:set>
                                    <p:anim calcmode="lin" valueType="num">
                                      <p:cBhvr additive="base">
                                        <p:cTn id="33" dur="500" fill="hold"/>
                                        <p:tgtEl>
                                          <p:spTgt spid="132130"/>
                                        </p:tgtEl>
                                        <p:attrNameLst>
                                          <p:attrName>ppt_x</p:attrName>
                                        </p:attrNameLst>
                                      </p:cBhvr>
                                      <p:tavLst>
                                        <p:tav tm="0">
                                          <p:val>
                                            <p:strVal val="#ppt_x"/>
                                          </p:val>
                                        </p:tav>
                                        <p:tav tm="100000">
                                          <p:val>
                                            <p:strVal val="#ppt_x"/>
                                          </p:val>
                                        </p:tav>
                                      </p:tavLst>
                                    </p:anim>
                                    <p:anim calcmode="lin" valueType="num">
                                      <p:cBhvr additive="base">
                                        <p:cTn id="34" dur="500" fill="hold"/>
                                        <p:tgtEl>
                                          <p:spTgt spid="13213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32117"/>
                                        </p:tgtEl>
                                        <p:attrNameLst>
                                          <p:attrName>style.visibility</p:attrName>
                                        </p:attrNameLst>
                                      </p:cBhvr>
                                      <p:to>
                                        <p:strVal val="visible"/>
                                      </p:to>
                                    </p:set>
                                    <p:anim calcmode="lin" valueType="num">
                                      <p:cBhvr additive="base">
                                        <p:cTn id="37" dur="500" fill="hold"/>
                                        <p:tgtEl>
                                          <p:spTgt spid="132117"/>
                                        </p:tgtEl>
                                        <p:attrNameLst>
                                          <p:attrName>ppt_x</p:attrName>
                                        </p:attrNameLst>
                                      </p:cBhvr>
                                      <p:tavLst>
                                        <p:tav tm="0">
                                          <p:val>
                                            <p:strVal val="#ppt_x"/>
                                          </p:val>
                                        </p:tav>
                                        <p:tav tm="100000">
                                          <p:val>
                                            <p:strVal val="#ppt_x"/>
                                          </p:val>
                                        </p:tav>
                                      </p:tavLst>
                                    </p:anim>
                                    <p:anim calcmode="lin" valueType="num">
                                      <p:cBhvr additive="base">
                                        <p:cTn id="38" dur="500" fill="hold"/>
                                        <p:tgtEl>
                                          <p:spTgt spid="13211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2116"/>
                                        </p:tgtEl>
                                        <p:attrNameLst>
                                          <p:attrName>style.visibility</p:attrName>
                                        </p:attrNameLst>
                                      </p:cBhvr>
                                      <p:to>
                                        <p:strVal val="visible"/>
                                      </p:to>
                                    </p:set>
                                    <p:anim calcmode="lin" valueType="num">
                                      <p:cBhvr additive="base">
                                        <p:cTn id="41" dur="500" fill="hold"/>
                                        <p:tgtEl>
                                          <p:spTgt spid="132116"/>
                                        </p:tgtEl>
                                        <p:attrNameLst>
                                          <p:attrName>ppt_x</p:attrName>
                                        </p:attrNameLst>
                                      </p:cBhvr>
                                      <p:tavLst>
                                        <p:tav tm="0">
                                          <p:val>
                                            <p:strVal val="#ppt_x"/>
                                          </p:val>
                                        </p:tav>
                                        <p:tav tm="100000">
                                          <p:val>
                                            <p:strVal val="#ppt_x"/>
                                          </p:val>
                                        </p:tav>
                                      </p:tavLst>
                                    </p:anim>
                                    <p:anim calcmode="lin" valueType="num">
                                      <p:cBhvr additive="base">
                                        <p:cTn id="42" dur="500" fill="hold"/>
                                        <p:tgtEl>
                                          <p:spTgt spid="132116"/>
                                        </p:tgtEl>
                                        <p:attrNameLst>
                                          <p:attrName>ppt_y</p:attrName>
                                        </p:attrNameLst>
                                      </p:cBhvr>
                                      <p:tavLst>
                                        <p:tav tm="0">
                                          <p:val>
                                            <p:strVal val="1+#ppt_h/2"/>
                                          </p:val>
                                        </p:tav>
                                        <p:tav tm="100000">
                                          <p:val>
                                            <p:strVal val="#ppt_y"/>
                                          </p:val>
                                        </p:tav>
                                      </p:tavLst>
                                    </p:anim>
                                  </p:childTnLst>
                                </p:cTn>
                              </p:par>
                              <p:par>
                                <p:cTn id="43" presetID="2" presetClass="exit" presetSubtype="4" fill="hold" grpId="0" nodeType="withEffect">
                                  <p:stCondLst>
                                    <p:cond delay="0"/>
                                  </p:stCondLst>
                                  <p:childTnLst>
                                    <p:anim calcmode="lin" valueType="num">
                                      <p:cBhvr additive="base">
                                        <p:cTn id="44" dur="500"/>
                                        <p:tgtEl>
                                          <p:spTgt spid="38"/>
                                        </p:tgtEl>
                                        <p:attrNameLst>
                                          <p:attrName>ppt_x</p:attrName>
                                        </p:attrNameLst>
                                      </p:cBhvr>
                                      <p:tavLst>
                                        <p:tav tm="0">
                                          <p:val>
                                            <p:strVal val="ppt_x"/>
                                          </p:val>
                                        </p:tav>
                                        <p:tav tm="100000">
                                          <p:val>
                                            <p:strVal val="ppt_x"/>
                                          </p:val>
                                        </p:tav>
                                      </p:tavLst>
                                    </p:anim>
                                    <p:anim calcmode="lin" valueType="num">
                                      <p:cBhvr additive="base">
                                        <p:cTn id="45" dur="500"/>
                                        <p:tgtEl>
                                          <p:spTgt spid="38"/>
                                        </p:tgtEl>
                                        <p:attrNameLst>
                                          <p:attrName>ppt_y</p:attrName>
                                        </p:attrNameLst>
                                      </p:cBhvr>
                                      <p:tavLst>
                                        <p:tav tm="0">
                                          <p:val>
                                            <p:strVal val="ppt_y"/>
                                          </p:val>
                                        </p:tav>
                                        <p:tav tm="100000">
                                          <p:val>
                                            <p:strVal val="1+ppt_h/2"/>
                                          </p:val>
                                        </p:tav>
                                      </p:tavLst>
                                    </p:anim>
                                    <p:set>
                                      <p:cBhvr>
                                        <p:cTn id="46" dur="1" fill="hold">
                                          <p:stCondLst>
                                            <p:cond delay="499"/>
                                          </p:stCondLst>
                                        </p:cTn>
                                        <p:tgtEl>
                                          <p:spTgt spid="38"/>
                                        </p:tgtEl>
                                        <p:attrNameLst>
                                          <p:attrName>style.visibility</p:attrName>
                                        </p:attrNameLst>
                                      </p:cBhvr>
                                      <p:to>
                                        <p:strVal val="hidden"/>
                                      </p:to>
                                    </p:set>
                                  </p:childTnLst>
                                </p:cTn>
                              </p:par>
                              <p:par>
                                <p:cTn id="47" presetID="2" presetClass="exit" presetSubtype="4" fill="hold" grpId="0" nodeType="withEffect">
                                  <p:stCondLst>
                                    <p:cond delay="0"/>
                                  </p:stCondLst>
                                  <p:childTnLst>
                                    <p:anim calcmode="lin" valueType="num">
                                      <p:cBhvr additive="base">
                                        <p:cTn id="48" dur="500"/>
                                        <p:tgtEl>
                                          <p:spTgt spid="39"/>
                                        </p:tgtEl>
                                        <p:attrNameLst>
                                          <p:attrName>ppt_x</p:attrName>
                                        </p:attrNameLst>
                                      </p:cBhvr>
                                      <p:tavLst>
                                        <p:tav tm="0">
                                          <p:val>
                                            <p:strVal val="ppt_x"/>
                                          </p:val>
                                        </p:tav>
                                        <p:tav tm="100000">
                                          <p:val>
                                            <p:strVal val="ppt_x"/>
                                          </p:val>
                                        </p:tav>
                                      </p:tavLst>
                                    </p:anim>
                                    <p:anim calcmode="lin" valueType="num">
                                      <p:cBhvr additive="base">
                                        <p:cTn id="49" dur="500"/>
                                        <p:tgtEl>
                                          <p:spTgt spid="39"/>
                                        </p:tgtEl>
                                        <p:attrNameLst>
                                          <p:attrName>ppt_y</p:attrName>
                                        </p:attrNameLst>
                                      </p:cBhvr>
                                      <p:tavLst>
                                        <p:tav tm="0">
                                          <p:val>
                                            <p:strVal val="ppt_y"/>
                                          </p:val>
                                        </p:tav>
                                        <p:tav tm="100000">
                                          <p:val>
                                            <p:strVal val="1+ppt_h/2"/>
                                          </p:val>
                                        </p:tav>
                                      </p:tavLst>
                                    </p:anim>
                                    <p:set>
                                      <p:cBhvr>
                                        <p:cTn id="50" dur="1" fill="hold">
                                          <p:stCondLst>
                                            <p:cond delay="499"/>
                                          </p:stCondLst>
                                        </p:cTn>
                                        <p:tgtEl>
                                          <p:spTgt spid="39"/>
                                        </p:tgtEl>
                                        <p:attrNameLst>
                                          <p:attrName>style.visibility</p:attrName>
                                        </p:attrNameLst>
                                      </p:cBhvr>
                                      <p:to>
                                        <p:strVal val="hidden"/>
                                      </p:to>
                                    </p:set>
                                  </p:childTnLst>
                                </p:cTn>
                              </p:par>
                              <p:par>
                                <p:cTn id="51" presetID="2" presetClass="exit" presetSubtype="4" fill="hold" grpId="0" nodeType="withEffect">
                                  <p:stCondLst>
                                    <p:cond delay="0"/>
                                  </p:stCondLst>
                                  <p:childTnLst>
                                    <p:anim calcmode="lin" valueType="num">
                                      <p:cBhvr additive="base">
                                        <p:cTn id="52" dur="500"/>
                                        <p:tgtEl>
                                          <p:spTgt spid="40"/>
                                        </p:tgtEl>
                                        <p:attrNameLst>
                                          <p:attrName>ppt_x</p:attrName>
                                        </p:attrNameLst>
                                      </p:cBhvr>
                                      <p:tavLst>
                                        <p:tav tm="0">
                                          <p:val>
                                            <p:strVal val="ppt_x"/>
                                          </p:val>
                                        </p:tav>
                                        <p:tav tm="100000">
                                          <p:val>
                                            <p:strVal val="ppt_x"/>
                                          </p:val>
                                        </p:tav>
                                      </p:tavLst>
                                    </p:anim>
                                    <p:anim calcmode="lin" valueType="num">
                                      <p:cBhvr additive="base">
                                        <p:cTn id="53" dur="500"/>
                                        <p:tgtEl>
                                          <p:spTgt spid="40"/>
                                        </p:tgtEl>
                                        <p:attrNameLst>
                                          <p:attrName>ppt_y</p:attrName>
                                        </p:attrNameLst>
                                      </p:cBhvr>
                                      <p:tavLst>
                                        <p:tav tm="0">
                                          <p:val>
                                            <p:strVal val="ppt_y"/>
                                          </p:val>
                                        </p:tav>
                                        <p:tav tm="100000">
                                          <p:val>
                                            <p:strVal val="1+ppt_h/2"/>
                                          </p:val>
                                        </p:tav>
                                      </p:tavLst>
                                    </p:anim>
                                    <p:set>
                                      <p:cBhvr>
                                        <p:cTn id="54" dur="1" fill="hold">
                                          <p:stCondLst>
                                            <p:cond delay="499"/>
                                          </p:stCondLst>
                                        </p:cTn>
                                        <p:tgtEl>
                                          <p:spTgt spid="4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 presetClass="exit" presetSubtype="4" fill="hold" grpId="0" nodeType="clickEffect">
                                  <p:stCondLst>
                                    <p:cond delay="0"/>
                                  </p:stCondLst>
                                  <p:childTnLst>
                                    <p:anim calcmode="lin" valueType="num">
                                      <p:cBhvr additive="base">
                                        <p:cTn id="58" dur="500"/>
                                        <p:tgtEl>
                                          <p:spTgt spid="132103"/>
                                        </p:tgtEl>
                                        <p:attrNameLst>
                                          <p:attrName>ppt_x</p:attrName>
                                        </p:attrNameLst>
                                      </p:cBhvr>
                                      <p:tavLst>
                                        <p:tav tm="0">
                                          <p:val>
                                            <p:strVal val="ppt_x"/>
                                          </p:val>
                                        </p:tav>
                                        <p:tav tm="100000">
                                          <p:val>
                                            <p:strVal val="ppt_x"/>
                                          </p:val>
                                        </p:tav>
                                      </p:tavLst>
                                    </p:anim>
                                    <p:anim calcmode="lin" valueType="num">
                                      <p:cBhvr additive="base">
                                        <p:cTn id="59" dur="500"/>
                                        <p:tgtEl>
                                          <p:spTgt spid="132103"/>
                                        </p:tgtEl>
                                        <p:attrNameLst>
                                          <p:attrName>ppt_y</p:attrName>
                                        </p:attrNameLst>
                                      </p:cBhvr>
                                      <p:tavLst>
                                        <p:tav tm="0">
                                          <p:val>
                                            <p:strVal val="ppt_y"/>
                                          </p:val>
                                        </p:tav>
                                        <p:tav tm="100000">
                                          <p:val>
                                            <p:strVal val="1+ppt_h/2"/>
                                          </p:val>
                                        </p:tav>
                                      </p:tavLst>
                                    </p:anim>
                                    <p:set>
                                      <p:cBhvr>
                                        <p:cTn id="60" dur="1" fill="hold">
                                          <p:stCondLst>
                                            <p:cond delay="499"/>
                                          </p:stCondLst>
                                        </p:cTn>
                                        <p:tgtEl>
                                          <p:spTgt spid="132103"/>
                                        </p:tgtEl>
                                        <p:attrNameLst>
                                          <p:attrName>style.visibility</p:attrName>
                                        </p:attrNameLst>
                                      </p:cBhvr>
                                      <p:to>
                                        <p:strVal val="hidden"/>
                                      </p:to>
                                    </p:set>
                                  </p:childTnLst>
                                </p:cTn>
                              </p:par>
                              <p:par>
                                <p:cTn id="61" presetID="2" presetClass="exit" presetSubtype="4" fill="hold" grpId="0" nodeType="withEffect">
                                  <p:stCondLst>
                                    <p:cond delay="0"/>
                                  </p:stCondLst>
                                  <p:childTnLst>
                                    <p:anim calcmode="lin" valueType="num">
                                      <p:cBhvr additive="base">
                                        <p:cTn id="62" dur="500"/>
                                        <p:tgtEl>
                                          <p:spTgt spid="132107"/>
                                        </p:tgtEl>
                                        <p:attrNameLst>
                                          <p:attrName>ppt_x</p:attrName>
                                        </p:attrNameLst>
                                      </p:cBhvr>
                                      <p:tavLst>
                                        <p:tav tm="0">
                                          <p:val>
                                            <p:strVal val="ppt_x"/>
                                          </p:val>
                                        </p:tav>
                                        <p:tav tm="100000">
                                          <p:val>
                                            <p:strVal val="ppt_x"/>
                                          </p:val>
                                        </p:tav>
                                      </p:tavLst>
                                    </p:anim>
                                    <p:anim calcmode="lin" valueType="num">
                                      <p:cBhvr additive="base">
                                        <p:cTn id="63" dur="500"/>
                                        <p:tgtEl>
                                          <p:spTgt spid="132107"/>
                                        </p:tgtEl>
                                        <p:attrNameLst>
                                          <p:attrName>ppt_y</p:attrName>
                                        </p:attrNameLst>
                                      </p:cBhvr>
                                      <p:tavLst>
                                        <p:tav tm="0">
                                          <p:val>
                                            <p:strVal val="ppt_y"/>
                                          </p:val>
                                        </p:tav>
                                        <p:tav tm="100000">
                                          <p:val>
                                            <p:strVal val="1+ppt_h/2"/>
                                          </p:val>
                                        </p:tav>
                                      </p:tavLst>
                                    </p:anim>
                                    <p:set>
                                      <p:cBhvr>
                                        <p:cTn id="64" dur="1" fill="hold">
                                          <p:stCondLst>
                                            <p:cond delay="499"/>
                                          </p:stCondLst>
                                        </p:cTn>
                                        <p:tgtEl>
                                          <p:spTgt spid="132107"/>
                                        </p:tgtEl>
                                        <p:attrNameLst>
                                          <p:attrName>style.visibility</p:attrName>
                                        </p:attrNameLst>
                                      </p:cBhvr>
                                      <p:to>
                                        <p:strVal val="hidden"/>
                                      </p:to>
                                    </p:set>
                                  </p:childTnLst>
                                </p:cTn>
                              </p:par>
                              <p:par>
                                <p:cTn id="65" presetID="2" presetClass="exit" presetSubtype="4" fill="hold" grpId="0" nodeType="withEffect">
                                  <p:stCondLst>
                                    <p:cond delay="0"/>
                                  </p:stCondLst>
                                  <p:childTnLst>
                                    <p:anim calcmode="lin" valueType="num">
                                      <p:cBhvr additive="base">
                                        <p:cTn id="66" dur="500"/>
                                        <p:tgtEl>
                                          <p:spTgt spid="132110"/>
                                        </p:tgtEl>
                                        <p:attrNameLst>
                                          <p:attrName>ppt_x</p:attrName>
                                        </p:attrNameLst>
                                      </p:cBhvr>
                                      <p:tavLst>
                                        <p:tav tm="0">
                                          <p:val>
                                            <p:strVal val="ppt_x"/>
                                          </p:val>
                                        </p:tav>
                                        <p:tav tm="100000">
                                          <p:val>
                                            <p:strVal val="ppt_x"/>
                                          </p:val>
                                        </p:tav>
                                      </p:tavLst>
                                    </p:anim>
                                    <p:anim calcmode="lin" valueType="num">
                                      <p:cBhvr additive="base">
                                        <p:cTn id="67" dur="500"/>
                                        <p:tgtEl>
                                          <p:spTgt spid="132110"/>
                                        </p:tgtEl>
                                        <p:attrNameLst>
                                          <p:attrName>ppt_y</p:attrName>
                                        </p:attrNameLst>
                                      </p:cBhvr>
                                      <p:tavLst>
                                        <p:tav tm="0">
                                          <p:val>
                                            <p:strVal val="ppt_y"/>
                                          </p:val>
                                        </p:tav>
                                        <p:tav tm="100000">
                                          <p:val>
                                            <p:strVal val="1+ppt_h/2"/>
                                          </p:val>
                                        </p:tav>
                                      </p:tavLst>
                                    </p:anim>
                                    <p:set>
                                      <p:cBhvr>
                                        <p:cTn id="68" dur="1" fill="hold">
                                          <p:stCondLst>
                                            <p:cond delay="499"/>
                                          </p:stCondLst>
                                        </p:cTn>
                                        <p:tgtEl>
                                          <p:spTgt spid="132110"/>
                                        </p:tgtEl>
                                        <p:attrNameLst>
                                          <p:attrName>style.visibility</p:attrName>
                                        </p:attrNameLst>
                                      </p:cBhvr>
                                      <p:to>
                                        <p:strVal val="hidden"/>
                                      </p:to>
                                    </p:set>
                                  </p:childTnLst>
                                </p:cTn>
                              </p:par>
                              <p:par>
                                <p:cTn id="69" presetID="2" presetClass="exit" presetSubtype="4" fill="hold" grpId="0" nodeType="withEffect">
                                  <p:stCondLst>
                                    <p:cond delay="0"/>
                                  </p:stCondLst>
                                  <p:childTnLst>
                                    <p:anim calcmode="lin" valueType="num">
                                      <p:cBhvr additive="base">
                                        <p:cTn id="70" dur="500"/>
                                        <p:tgtEl>
                                          <p:spTgt spid="35"/>
                                        </p:tgtEl>
                                        <p:attrNameLst>
                                          <p:attrName>ppt_x</p:attrName>
                                        </p:attrNameLst>
                                      </p:cBhvr>
                                      <p:tavLst>
                                        <p:tav tm="0">
                                          <p:val>
                                            <p:strVal val="ppt_x"/>
                                          </p:val>
                                        </p:tav>
                                        <p:tav tm="100000">
                                          <p:val>
                                            <p:strVal val="ppt_x"/>
                                          </p:val>
                                        </p:tav>
                                      </p:tavLst>
                                    </p:anim>
                                    <p:anim calcmode="lin" valueType="num">
                                      <p:cBhvr additive="base">
                                        <p:cTn id="71" dur="500"/>
                                        <p:tgtEl>
                                          <p:spTgt spid="35"/>
                                        </p:tgtEl>
                                        <p:attrNameLst>
                                          <p:attrName>ppt_y</p:attrName>
                                        </p:attrNameLst>
                                      </p:cBhvr>
                                      <p:tavLst>
                                        <p:tav tm="0">
                                          <p:val>
                                            <p:strVal val="ppt_y"/>
                                          </p:val>
                                        </p:tav>
                                        <p:tav tm="100000">
                                          <p:val>
                                            <p:strVal val="1+ppt_h/2"/>
                                          </p:val>
                                        </p:tav>
                                      </p:tavLst>
                                    </p:anim>
                                    <p:set>
                                      <p:cBhvr>
                                        <p:cTn id="72" dur="1" fill="hold">
                                          <p:stCondLst>
                                            <p:cond delay="499"/>
                                          </p:stCondLst>
                                        </p:cTn>
                                        <p:tgtEl>
                                          <p:spTgt spid="35"/>
                                        </p:tgtEl>
                                        <p:attrNameLst>
                                          <p:attrName>style.visibility</p:attrName>
                                        </p:attrNameLst>
                                      </p:cBhvr>
                                      <p:to>
                                        <p:strVal val="hidden"/>
                                      </p:to>
                                    </p:set>
                                  </p:childTnLst>
                                </p:cTn>
                              </p:par>
                              <p:par>
                                <p:cTn id="73" presetID="2" presetClass="exit" presetSubtype="4" fill="hold" grpId="0" nodeType="withEffect">
                                  <p:stCondLst>
                                    <p:cond delay="0"/>
                                  </p:stCondLst>
                                  <p:childTnLst>
                                    <p:anim calcmode="lin" valueType="num">
                                      <p:cBhvr additive="base">
                                        <p:cTn id="74" dur="500"/>
                                        <p:tgtEl>
                                          <p:spTgt spid="36"/>
                                        </p:tgtEl>
                                        <p:attrNameLst>
                                          <p:attrName>ppt_x</p:attrName>
                                        </p:attrNameLst>
                                      </p:cBhvr>
                                      <p:tavLst>
                                        <p:tav tm="0">
                                          <p:val>
                                            <p:strVal val="ppt_x"/>
                                          </p:val>
                                        </p:tav>
                                        <p:tav tm="100000">
                                          <p:val>
                                            <p:strVal val="ppt_x"/>
                                          </p:val>
                                        </p:tav>
                                      </p:tavLst>
                                    </p:anim>
                                    <p:anim calcmode="lin" valueType="num">
                                      <p:cBhvr additive="base">
                                        <p:cTn id="75" dur="500"/>
                                        <p:tgtEl>
                                          <p:spTgt spid="36"/>
                                        </p:tgtEl>
                                        <p:attrNameLst>
                                          <p:attrName>ppt_y</p:attrName>
                                        </p:attrNameLst>
                                      </p:cBhvr>
                                      <p:tavLst>
                                        <p:tav tm="0">
                                          <p:val>
                                            <p:strVal val="ppt_y"/>
                                          </p:val>
                                        </p:tav>
                                        <p:tav tm="100000">
                                          <p:val>
                                            <p:strVal val="1+ppt_h/2"/>
                                          </p:val>
                                        </p:tav>
                                      </p:tavLst>
                                    </p:anim>
                                    <p:set>
                                      <p:cBhvr>
                                        <p:cTn id="76" dur="1" fill="hold">
                                          <p:stCondLst>
                                            <p:cond delay="499"/>
                                          </p:stCondLst>
                                        </p:cTn>
                                        <p:tgtEl>
                                          <p:spTgt spid="36"/>
                                        </p:tgtEl>
                                        <p:attrNameLst>
                                          <p:attrName>style.visibility</p:attrName>
                                        </p:attrNameLst>
                                      </p:cBhvr>
                                      <p:to>
                                        <p:strVal val="hidden"/>
                                      </p:to>
                                    </p:set>
                                  </p:childTnLst>
                                </p:cTn>
                              </p:par>
                              <p:par>
                                <p:cTn id="77" presetID="2" presetClass="exit" presetSubtype="4" fill="hold" grpId="0" nodeType="withEffect">
                                  <p:stCondLst>
                                    <p:cond delay="0"/>
                                  </p:stCondLst>
                                  <p:childTnLst>
                                    <p:anim calcmode="lin" valueType="num">
                                      <p:cBhvr additive="base">
                                        <p:cTn id="78" dur="500"/>
                                        <p:tgtEl>
                                          <p:spTgt spid="37"/>
                                        </p:tgtEl>
                                        <p:attrNameLst>
                                          <p:attrName>ppt_x</p:attrName>
                                        </p:attrNameLst>
                                      </p:cBhvr>
                                      <p:tavLst>
                                        <p:tav tm="0">
                                          <p:val>
                                            <p:strVal val="ppt_x"/>
                                          </p:val>
                                        </p:tav>
                                        <p:tav tm="100000">
                                          <p:val>
                                            <p:strVal val="ppt_x"/>
                                          </p:val>
                                        </p:tav>
                                      </p:tavLst>
                                    </p:anim>
                                    <p:anim calcmode="lin" valueType="num">
                                      <p:cBhvr additive="base">
                                        <p:cTn id="79" dur="500"/>
                                        <p:tgtEl>
                                          <p:spTgt spid="37"/>
                                        </p:tgtEl>
                                        <p:attrNameLst>
                                          <p:attrName>ppt_y</p:attrName>
                                        </p:attrNameLst>
                                      </p:cBhvr>
                                      <p:tavLst>
                                        <p:tav tm="0">
                                          <p:val>
                                            <p:strVal val="ppt_y"/>
                                          </p:val>
                                        </p:tav>
                                        <p:tav tm="100000">
                                          <p:val>
                                            <p:strVal val="1+ppt_h/2"/>
                                          </p:val>
                                        </p:tav>
                                      </p:tavLst>
                                    </p:anim>
                                    <p:set>
                                      <p:cBhvr>
                                        <p:cTn id="80"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7" grpId="0" animBg="1"/>
      <p:bldP spid="132110" grpId="0" animBg="1"/>
      <p:bldP spid="132114" grpId="0" animBg="1"/>
      <p:bldP spid="132116" grpId="0" animBg="1"/>
      <p:bldP spid="132117" grpId="0" animBg="1"/>
      <p:bldP spid="132124" grpId="0" animBg="1"/>
      <p:bldP spid="132125" grpId="0" animBg="1"/>
      <p:bldP spid="132128" grpId="0" animBg="1"/>
      <p:bldP spid="132129" grpId="0" animBg="1"/>
      <p:bldP spid="132130" grpId="0" animBg="1"/>
      <p:bldP spid="132102" grpId="0"/>
      <p:bldP spid="132103" grpId="0"/>
      <p:bldP spid="35" grpId="0" animBg="1"/>
      <p:bldP spid="36" grpId="0" animBg="1"/>
      <p:bldP spid="37" grpId="0" animBg="1"/>
      <p:bldP spid="38" grpId="0" animBg="1"/>
      <p:bldP spid="39" grpId="0" animBg="1"/>
      <p:bldP spid="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noChangeArrowheads="1"/>
          </p:cNvSpPr>
          <p:nvPr>
            <p:ph type="body" idx="1"/>
          </p:nvPr>
        </p:nvSpPr>
        <p:spPr>
          <a:xfrm>
            <a:off x="457200" y="582613"/>
            <a:ext cx="8229600" cy="5870575"/>
          </a:xfrm>
        </p:spPr>
        <p:txBody>
          <a:bodyPr/>
          <a:lstStyle/>
          <a:p>
            <a:pPr eaLnBrk="1" hangingPunct="1">
              <a:buFont typeface="Wingdings" pitchFamily="2" charset="2"/>
              <a:buNone/>
              <a:defRPr/>
            </a:pPr>
            <a:r>
              <a:rPr lang="en-US" altLang="zh-CN" smtClean="0"/>
              <a:t>int *p,*q;  //p</a:t>
            </a:r>
            <a:r>
              <a:rPr lang="zh-CN" altLang="en-US" smtClean="0"/>
              <a:t>和</a:t>
            </a:r>
            <a:r>
              <a:rPr lang="en-US" altLang="zh-CN" smtClean="0"/>
              <a:t>q</a:t>
            </a:r>
            <a:r>
              <a:rPr lang="zh-CN" altLang="en-US" smtClean="0"/>
              <a:t>均为指针变量 </a:t>
            </a:r>
          </a:p>
          <a:p>
            <a:pPr eaLnBrk="1" hangingPunct="1">
              <a:buFont typeface="Wingdings" pitchFamily="2" charset="2"/>
              <a:buNone/>
              <a:defRPr/>
            </a:pPr>
            <a:endParaRPr lang="zh-CN" altLang="en-US" smtClean="0"/>
          </a:p>
          <a:p>
            <a:pPr eaLnBrk="1" hangingPunct="1">
              <a:buFont typeface="Wingdings" pitchFamily="2" charset="2"/>
              <a:buNone/>
              <a:defRPr/>
            </a:pPr>
            <a:r>
              <a:rPr lang="en-US" altLang="zh-CN" smtClean="0"/>
              <a:t>int *p,q;  //p</a:t>
            </a:r>
            <a:r>
              <a:rPr lang="zh-CN" altLang="en-US" smtClean="0"/>
              <a:t>为指针变量，</a:t>
            </a:r>
            <a:r>
              <a:rPr lang="en-US" altLang="zh-CN" smtClean="0"/>
              <a:t>q</a:t>
            </a:r>
            <a:r>
              <a:rPr lang="zh-CN" altLang="en-US" smtClean="0"/>
              <a:t>为</a:t>
            </a:r>
            <a:r>
              <a:rPr lang="en-US" altLang="zh-CN" smtClean="0"/>
              <a:t>int</a:t>
            </a:r>
            <a:r>
              <a:rPr lang="zh-CN" altLang="en-US" smtClean="0"/>
              <a:t>型变量</a:t>
            </a:r>
          </a:p>
          <a:p>
            <a:pPr eaLnBrk="1" hangingPunct="1">
              <a:buFont typeface="Wingdings" pitchFamily="2" charset="2"/>
              <a:buNone/>
              <a:defRPr/>
            </a:pPr>
            <a:endParaRPr lang="zh-CN" altLang="en-US" smtClean="0"/>
          </a:p>
          <a:p>
            <a:pPr eaLnBrk="1" hangingPunct="1">
              <a:buFont typeface="Wingdings" pitchFamily="2" charset="2"/>
              <a:buNone/>
              <a:defRPr/>
            </a:pPr>
            <a:r>
              <a:rPr lang="en-US" altLang="zh-CN" smtClean="0"/>
              <a:t>int* p,q;  //p</a:t>
            </a:r>
            <a:r>
              <a:rPr lang="zh-CN" altLang="en-US" smtClean="0"/>
              <a:t>为指针变量，</a:t>
            </a:r>
            <a:r>
              <a:rPr lang="en-US" altLang="zh-CN" smtClean="0"/>
              <a:t>q</a:t>
            </a:r>
            <a:r>
              <a:rPr lang="zh-CN" altLang="en-US" smtClean="0"/>
              <a:t>为</a:t>
            </a:r>
            <a:r>
              <a:rPr lang="en-US" altLang="zh-CN" smtClean="0"/>
              <a:t>int</a:t>
            </a:r>
            <a:r>
              <a:rPr lang="zh-CN" altLang="en-US" smtClean="0"/>
              <a:t>型变量</a:t>
            </a:r>
          </a:p>
          <a:p>
            <a:pPr eaLnBrk="1" hangingPunct="1">
              <a:buFont typeface="Wingdings" pitchFamily="2" charset="2"/>
              <a:buNone/>
              <a:defRPr/>
            </a:pPr>
            <a:r>
              <a:rPr lang="zh-CN" altLang="en-US" smtClean="0"/>
              <a:t> </a:t>
            </a:r>
          </a:p>
          <a:p>
            <a:pPr eaLnBrk="1" hangingPunct="1">
              <a:buFont typeface="Wingdings" pitchFamily="2" charset="2"/>
              <a:buNone/>
              <a:defRPr/>
            </a:pPr>
            <a:r>
              <a:rPr lang="en-US" altLang="zh-CN" smtClean="0"/>
              <a:t>typedef int* Pointer; </a:t>
            </a:r>
          </a:p>
          <a:p>
            <a:pPr eaLnBrk="1" hangingPunct="1">
              <a:buFont typeface="Wingdings" pitchFamily="2" charset="2"/>
              <a:buNone/>
              <a:defRPr/>
            </a:pPr>
            <a:r>
              <a:rPr lang="en-US" altLang="zh-CN" smtClean="0"/>
              <a:t>Pointer p,q;  //p</a:t>
            </a:r>
            <a:r>
              <a:rPr lang="zh-CN" altLang="en-US" smtClean="0"/>
              <a:t>和</a:t>
            </a:r>
            <a:r>
              <a:rPr lang="en-US" altLang="zh-CN" smtClean="0"/>
              <a:t>q</a:t>
            </a:r>
            <a:r>
              <a:rPr lang="zh-CN" altLang="en-US" smtClean="0"/>
              <a:t>均为指针类型的变量</a:t>
            </a:r>
          </a:p>
          <a:p>
            <a:pPr eaLnBrk="1" hangingPunct="1">
              <a:buFont typeface="Wingdings" pitchFamily="2" charset="2"/>
              <a:buNone/>
              <a:defRPr/>
            </a:pPr>
            <a:endParaRPr lang="zh-CN" altLang="en-US" smtClean="0"/>
          </a:p>
          <a:p>
            <a:pPr eaLnBrk="1" hangingPunct="1">
              <a:buFont typeface="Wingdings" pitchFamily="2" charset="2"/>
              <a:buNone/>
              <a:defRPr/>
            </a:pPr>
            <a:r>
              <a:rPr lang="en-US" altLang="zh-CN" smtClean="0"/>
              <a:t>void *p; //p</a:t>
            </a:r>
            <a:r>
              <a:rPr lang="zh-CN" altLang="en-US" smtClean="0"/>
              <a:t>可以指向任意类型的数据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2"/>
          <p:cNvSpPr>
            <a:spLocks noGrp="1" noChangeArrowheads="1"/>
          </p:cNvSpPr>
          <p:nvPr>
            <p:ph type="body" idx="1"/>
          </p:nvPr>
        </p:nvSpPr>
        <p:spPr>
          <a:xfrm>
            <a:off x="250825" y="260350"/>
            <a:ext cx="8686800" cy="6048375"/>
          </a:xfrm>
        </p:spPr>
        <p:txBody>
          <a:bodyPr/>
          <a:lstStyle/>
          <a:p>
            <a:pPr defTabSz="898525" eaLnBrk="1" hangingPunct="1">
              <a:defRPr/>
            </a:pPr>
            <a:r>
              <a:rPr lang="zh-CN" altLang="en-US" sz="2800" dirty="0" smtClean="0"/>
              <a:t>如果删除链表的最后一个结点，则进行下面的操作： </a:t>
            </a:r>
          </a:p>
          <a:p>
            <a:pPr lvl="1" defTabSz="898525" eaLnBrk="1" hangingPunct="1">
              <a:buFontTx/>
              <a:buNone/>
              <a:defRPr/>
            </a:pPr>
            <a:r>
              <a:rPr lang="en-US" altLang="zh-CN" sz="2400" dirty="0" smtClean="0"/>
              <a:t>Node *q1=NULL,*q2=head;</a:t>
            </a:r>
          </a:p>
          <a:p>
            <a:pPr lvl="1" defTabSz="898525" eaLnBrk="1" hangingPunct="1">
              <a:buFontTx/>
              <a:buNone/>
              <a:defRPr/>
            </a:pPr>
            <a:r>
              <a:rPr lang="en-US" altLang="zh-CN" sz="2400" dirty="0" smtClean="0"/>
              <a:t>//</a:t>
            </a:r>
            <a:r>
              <a:rPr lang="zh-CN" altLang="en-US" sz="1800" dirty="0" smtClean="0"/>
              <a:t>循环查找最后一个结点，找到后，</a:t>
            </a:r>
            <a:r>
              <a:rPr lang="en-US" altLang="zh-CN" sz="1800" dirty="0" smtClean="0"/>
              <a:t>q2</a:t>
            </a:r>
            <a:r>
              <a:rPr lang="zh-CN" altLang="en-US" sz="1800" dirty="0" smtClean="0"/>
              <a:t>指向它，</a:t>
            </a:r>
            <a:r>
              <a:rPr lang="en-US" altLang="zh-CN" sz="1800" dirty="0" smtClean="0"/>
              <a:t>q1</a:t>
            </a:r>
            <a:r>
              <a:rPr lang="zh-CN" altLang="en-US" sz="1800" dirty="0" smtClean="0"/>
              <a:t>指向它的前一个结点。</a:t>
            </a:r>
          </a:p>
          <a:p>
            <a:pPr lvl="1" defTabSz="898525" eaLnBrk="1" hangingPunct="1">
              <a:buFontTx/>
              <a:buNone/>
              <a:defRPr/>
            </a:pPr>
            <a:r>
              <a:rPr lang="en-US" altLang="zh-CN" sz="2400" dirty="0" smtClean="0"/>
              <a:t>while (q2-&gt;next != NULL)</a:t>
            </a:r>
          </a:p>
          <a:p>
            <a:pPr lvl="1" defTabSz="898525" eaLnBrk="1" hangingPunct="1">
              <a:buFontTx/>
              <a:buNone/>
              <a:defRPr/>
            </a:pPr>
            <a:r>
              <a:rPr lang="en-US" altLang="zh-CN" sz="2400" dirty="0" smtClean="0"/>
              <a:t>{	q1 = q2;</a:t>
            </a:r>
          </a:p>
          <a:p>
            <a:pPr lvl="1" defTabSz="898525" eaLnBrk="1" hangingPunct="1">
              <a:buFontTx/>
              <a:buNone/>
              <a:defRPr/>
            </a:pPr>
            <a:r>
              <a:rPr lang="en-US" altLang="zh-CN" sz="2400" dirty="0" smtClean="0"/>
              <a:t>	q2 = q2-&gt;next;</a:t>
            </a:r>
          </a:p>
          <a:p>
            <a:pPr lvl="1" defTabSz="898525" eaLnBrk="1" hangingPunct="1">
              <a:buFontTx/>
              <a:buNone/>
              <a:defRPr/>
            </a:pPr>
            <a:r>
              <a:rPr lang="en-US" altLang="zh-CN" sz="2400" dirty="0" smtClean="0"/>
              <a:t>}</a:t>
            </a:r>
          </a:p>
          <a:p>
            <a:pPr lvl="1" defTabSz="898525" eaLnBrk="1" hangingPunct="1">
              <a:buFontTx/>
              <a:buNone/>
              <a:defRPr/>
            </a:pPr>
            <a:r>
              <a:rPr lang="en-US" altLang="zh-CN" sz="2400" dirty="0" smtClean="0"/>
              <a:t>if (q1 == NULL) </a:t>
            </a:r>
            <a:r>
              <a:rPr lang="en-US" altLang="zh-CN" sz="2400" dirty="0"/>
              <a:t>//</a:t>
            </a:r>
            <a:r>
              <a:rPr lang="zh-CN" altLang="en-US" sz="2400" dirty="0"/>
              <a:t>链表中只有一个结点</a:t>
            </a:r>
            <a:r>
              <a:rPr lang="zh-CN" altLang="en-US" sz="2400" dirty="0" smtClean="0"/>
              <a:t>。</a:t>
            </a:r>
          </a:p>
          <a:p>
            <a:pPr lvl="1" defTabSz="898525" eaLnBrk="1" hangingPunct="1">
              <a:buNone/>
              <a:defRPr/>
            </a:pPr>
            <a:r>
              <a:rPr lang="zh-CN" altLang="en-US" sz="2400" dirty="0"/>
              <a:t>	</a:t>
            </a:r>
            <a:r>
              <a:rPr lang="en-US" altLang="zh-CN" sz="2400" dirty="0"/>
              <a:t>head = NULL; //</a:t>
            </a:r>
            <a:r>
              <a:rPr lang="zh-CN" altLang="en-US" sz="2400" dirty="0"/>
              <a:t>把头指针置为</a:t>
            </a:r>
            <a:r>
              <a:rPr lang="en-US" altLang="zh-CN" sz="2400" dirty="0"/>
              <a:t>NULL</a:t>
            </a:r>
            <a:r>
              <a:rPr lang="zh-CN" altLang="en-US" sz="2400" dirty="0"/>
              <a:t>。</a:t>
            </a:r>
          </a:p>
          <a:p>
            <a:pPr lvl="1" defTabSz="898525" eaLnBrk="1" hangingPunct="1">
              <a:buFontTx/>
              <a:buNone/>
              <a:defRPr/>
            </a:pPr>
            <a:r>
              <a:rPr lang="en-US" altLang="zh-CN" sz="2400" dirty="0" smtClean="0"/>
              <a:t>else //</a:t>
            </a:r>
            <a:r>
              <a:rPr lang="zh-CN" altLang="en-US" sz="2400" dirty="0"/>
              <a:t>存在倒数第二个结点。</a:t>
            </a:r>
            <a:endParaRPr lang="zh-CN" altLang="en-US" sz="2400" dirty="0" smtClean="0"/>
          </a:p>
          <a:p>
            <a:pPr lvl="1" defTabSz="898525" eaLnBrk="1" hangingPunct="1">
              <a:buNone/>
              <a:defRPr/>
            </a:pPr>
            <a:r>
              <a:rPr lang="zh-CN" altLang="en-US" sz="2400" dirty="0"/>
              <a:t>	</a:t>
            </a:r>
            <a:r>
              <a:rPr lang="en-US" altLang="zh-CN" sz="2400" dirty="0"/>
              <a:t>q1-&gt;next = NULL; </a:t>
            </a:r>
            <a:r>
              <a:rPr lang="en-US" altLang="zh-CN" sz="2000" dirty="0"/>
              <a:t>//</a:t>
            </a:r>
            <a:r>
              <a:rPr lang="zh-CN" altLang="en-US" sz="2000" dirty="0"/>
              <a:t>把倒数第二个结点的</a:t>
            </a:r>
            <a:r>
              <a:rPr lang="en-US" altLang="zh-CN" sz="2000" dirty="0"/>
              <a:t>next</a:t>
            </a:r>
            <a:r>
              <a:rPr lang="zh-CN" altLang="en-US" sz="2000" dirty="0"/>
              <a:t>置为</a:t>
            </a:r>
            <a:r>
              <a:rPr lang="en-US" altLang="zh-CN" sz="2000" dirty="0"/>
              <a:t>NULL</a:t>
            </a:r>
            <a:r>
              <a:rPr lang="zh-CN" altLang="en-US" sz="2000" dirty="0"/>
              <a:t>。</a:t>
            </a:r>
          </a:p>
          <a:p>
            <a:pPr lvl="1" defTabSz="898525" eaLnBrk="1" hangingPunct="1">
              <a:buFontTx/>
              <a:buNone/>
              <a:defRPr/>
            </a:pPr>
            <a:r>
              <a:rPr lang="en-US" altLang="zh-CN" sz="2400" dirty="0" smtClean="0"/>
              <a:t>delete q2;  //</a:t>
            </a:r>
            <a:r>
              <a:rPr lang="zh-CN" altLang="en-US" sz="2400" dirty="0" smtClean="0"/>
              <a:t>归还删除结点的空间。</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noChangeArrowheads="1"/>
          </p:cNvSpPr>
          <p:nvPr>
            <p:ph type="title"/>
          </p:nvPr>
        </p:nvSpPr>
        <p:spPr/>
        <p:txBody>
          <a:bodyPr/>
          <a:lstStyle/>
          <a:p>
            <a:pPr eaLnBrk="1" hangingPunct="1">
              <a:defRPr/>
            </a:pPr>
            <a:endParaRPr lang="zh-CN" altLang="zh-CN" smtClean="0"/>
          </a:p>
        </p:txBody>
      </p:sp>
      <p:sp>
        <p:nvSpPr>
          <p:cNvPr id="449539" name="Rectangle 3"/>
          <p:cNvSpPr>
            <a:spLocks noGrp="1" noChangeArrowheads="1"/>
          </p:cNvSpPr>
          <p:nvPr>
            <p:ph type="body" idx="1"/>
          </p:nvPr>
        </p:nvSpPr>
        <p:spPr>
          <a:xfrm>
            <a:off x="457200" y="1600200"/>
            <a:ext cx="8229600" cy="820738"/>
          </a:xfrm>
        </p:spPr>
        <p:txBody>
          <a:bodyPr/>
          <a:lstStyle/>
          <a:p>
            <a:pPr eaLnBrk="1" hangingPunct="1">
              <a:defRPr/>
            </a:pPr>
            <a:r>
              <a:rPr lang="zh-CN" altLang="en-US" smtClean="0"/>
              <a:t>图示为：</a:t>
            </a:r>
          </a:p>
        </p:txBody>
      </p:sp>
      <p:sp>
        <p:nvSpPr>
          <p:cNvPr id="134158" name="Rectangle 5"/>
          <p:cNvSpPr>
            <a:spLocks noChangeArrowheads="1"/>
          </p:cNvSpPr>
          <p:nvPr/>
        </p:nvSpPr>
        <p:spPr bwMode="auto">
          <a:xfrm>
            <a:off x="2387981" y="5000922"/>
            <a:ext cx="833628" cy="96807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4159" name="Rectangle 6"/>
          <p:cNvSpPr>
            <a:spLocks noChangeArrowheads="1"/>
          </p:cNvSpPr>
          <p:nvPr/>
        </p:nvSpPr>
        <p:spPr bwMode="auto">
          <a:xfrm>
            <a:off x="6833997" y="5000922"/>
            <a:ext cx="833628" cy="96807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4160" name="Line 7"/>
          <p:cNvSpPr>
            <a:spLocks noChangeShapeType="1"/>
          </p:cNvSpPr>
          <p:nvPr/>
        </p:nvSpPr>
        <p:spPr bwMode="auto">
          <a:xfrm>
            <a:off x="2387981" y="5484961"/>
            <a:ext cx="8336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4161" name="Line 8"/>
          <p:cNvSpPr>
            <a:spLocks noChangeShapeType="1"/>
          </p:cNvSpPr>
          <p:nvPr/>
        </p:nvSpPr>
        <p:spPr bwMode="auto">
          <a:xfrm>
            <a:off x="6833997" y="5484961"/>
            <a:ext cx="8336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4162" name="Rectangle 9"/>
          <p:cNvSpPr>
            <a:spLocks noChangeArrowheads="1"/>
          </p:cNvSpPr>
          <p:nvPr/>
        </p:nvSpPr>
        <p:spPr bwMode="auto">
          <a:xfrm>
            <a:off x="720725" y="5484961"/>
            <a:ext cx="833628" cy="48403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4163" name="Line 10"/>
          <p:cNvSpPr>
            <a:spLocks noChangeShapeType="1"/>
          </p:cNvSpPr>
          <p:nvPr/>
        </p:nvSpPr>
        <p:spPr bwMode="auto">
          <a:xfrm>
            <a:off x="1276477" y="5728917"/>
            <a:ext cx="55575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4164" name="Line 11"/>
          <p:cNvSpPr>
            <a:spLocks noChangeShapeType="1"/>
          </p:cNvSpPr>
          <p:nvPr/>
        </p:nvSpPr>
        <p:spPr bwMode="auto">
          <a:xfrm flipV="1">
            <a:off x="1832229" y="5244878"/>
            <a:ext cx="0" cy="48403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4165" name="Line 12"/>
          <p:cNvSpPr>
            <a:spLocks noChangeShapeType="1"/>
          </p:cNvSpPr>
          <p:nvPr/>
        </p:nvSpPr>
        <p:spPr bwMode="auto">
          <a:xfrm>
            <a:off x="1832229" y="5244878"/>
            <a:ext cx="55575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4166" name="Line 13"/>
          <p:cNvSpPr>
            <a:spLocks noChangeShapeType="1"/>
          </p:cNvSpPr>
          <p:nvPr/>
        </p:nvSpPr>
        <p:spPr bwMode="auto">
          <a:xfrm>
            <a:off x="2943733" y="5728917"/>
            <a:ext cx="55575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4167" name="Line 14"/>
          <p:cNvSpPr>
            <a:spLocks noChangeShapeType="1"/>
          </p:cNvSpPr>
          <p:nvPr/>
        </p:nvSpPr>
        <p:spPr bwMode="auto">
          <a:xfrm flipV="1">
            <a:off x="3499485" y="5244878"/>
            <a:ext cx="0" cy="48403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4168" name="Line 15"/>
          <p:cNvSpPr>
            <a:spLocks noChangeShapeType="1"/>
          </p:cNvSpPr>
          <p:nvPr/>
        </p:nvSpPr>
        <p:spPr bwMode="auto">
          <a:xfrm>
            <a:off x="3499485" y="5244878"/>
            <a:ext cx="55575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4172" name="Rectangle 19"/>
          <p:cNvSpPr>
            <a:spLocks noChangeArrowheads="1"/>
          </p:cNvSpPr>
          <p:nvPr/>
        </p:nvSpPr>
        <p:spPr bwMode="auto">
          <a:xfrm>
            <a:off x="5166741" y="5000922"/>
            <a:ext cx="833628" cy="96807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4173" name="Line 20"/>
          <p:cNvSpPr>
            <a:spLocks noChangeShapeType="1"/>
          </p:cNvSpPr>
          <p:nvPr/>
        </p:nvSpPr>
        <p:spPr bwMode="auto">
          <a:xfrm>
            <a:off x="5166741" y="5484961"/>
            <a:ext cx="8336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4174" name="Line 21"/>
          <p:cNvSpPr>
            <a:spLocks noChangeShapeType="1"/>
          </p:cNvSpPr>
          <p:nvPr/>
        </p:nvSpPr>
        <p:spPr bwMode="auto">
          <a:xfrm>
            <a:off x="4055237" y="5728917"/>
            <a:ext cx="55575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4175" name="Line 22"/>
          <p:cNvSpPr>
            <a:spLocks noChangeShapeType="1"/>
          </p:cNvSpPr>
          <p:nvPr/>
        </p:nvSpPr>
        <p:spPr bwMode="auto">
          <a:xfrm flipV="1">
            <a:off x="4610989" y="5244878"/>
            <a:ext cx="0" cy="48403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4176" name="Line 23"/>
          <p:cNvSpPr>
            <a:spLocks noChangeShapeType="1"/>
          </p:cNvSpPr>
          <p:nvPr/>
        </p:nvSpPr>
        <p:spPr bwMode="auto">
          <a:xfrm>
            <a:off x="4610989" y="5244878"/>
            <a:ext cx="55575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4177" name="Rectangle 24"/>
          <p:cNvSpPr>
            <a:spLocks noChangeArrowheads="1"/>
          </p:cNvSpPr>
          <p:nvPr/>
        </p:nvSpPr>
        <p:spPr bwMode="auto">
          <a:xfrm>
            <a:off x="2943733" y="3068638"/>
            <a:ext cx="833628" cy="48403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4178" name="Line 25"/>
          <p:cNvSpPr>
            <a:spLocks noChangeShapeType="1"/>
          </p:cNvSpPr>
          <p:nvPr/>
        </p:nvSpPr>
        <p:spPr bwMode="auto">
          <a:xfrm flipH="1">
            <a:off x="2110105" y="3312594"/>
            <a:ext cx="1111504" cy="964206"/>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4180" name="Line 27"/>
          <p:cNvSpPr>
            <a:spLocks noChangeShapeType="1"/>
          </p:cNvSpPr>
          <p:nvPr/>
        </p:nvSpPr>
        <p:spPr bwMode="auto">
          <a:xfrm>
            <a:off x="3221609" y="3312594"/>
            <a:ext cx="2223008" cy="168832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4181" name="Rectangle 28"/>
          <p:cNvSpPr>
            <a:spLocks noChangeArrowheads="1"/>
          </p:cNvSpPr>
          <p:nvPr/>
        </p:nvSpPr>
        <p:spPr bwMode="auto">
          <a:xfrm>
            <a:off x="4610989" y="3068638"/>
            <a:ext cx="833628" cy="48403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34182" name="Line 29"/>
          <p:cNvSpPr>
            <a:spLocks noChangeShapeType="1"/>
          </p:cNvSpPr>
          <p:nvPr/>
        </p:nvSpPr>
        <p:spPr bwMode="auto">
          <a:xfrm flipH="1">
            <a:off x="2943733" y="3312594"/>
            <a:ext cx="1945132" cy="1688328"/>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4184" name="Line 31"/>
          <p:cNvSpPr>
            <a:spLocks noChangeShapeType="1"/>
          </p:cNvSpPr>
          <p:nvPr/>
        </p:nvSpPr>
        <p:spPr bwMode="auto">
          <a:xfrm>
            <a:off x="4888865" y="3312594"/>
            <a:ext cx="2223008" cy="168832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4149" name="Text Box 32"/>
          <p:cNvSpPr txBox="1">
            <a:spLocks noChangeArrowheads="1"/>
          </p:cNvSpPr>
          <p:nvPr/>
        </p:nvSpPr>
        <p:spPr bwMode="auto">
          <a:xfrm>
            <a:off x="663575" y="5027613"/>
            <a:ext cx="7445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head</a:t>
            </a:r>
          </a:p>
        </p:txBody>
      </p:sp>
      <p:sp>
        <p:nvSpPr>
          <p:cNvPr id="134150" name="Text Box 33"/>
          <p:cNvSpPr txBox="1">
            <a:spLocks noChangeArrowheads="1"/>
          </p:cNvSpPr>
          <p:nvPr/>
        </p:nvSpPr>
        <p:spPr bwMode="auto">
          <a:xfrm>
            <a:off x="2392363" y="3155950"/>
            <a:ext cx="4730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q1</a:t>
            </a:r>
          </a:p>
        </p:txBody>
      </p:sp>
      <p:sp>
        <p:nvSpPr>
          <p:cNvPr id="134151" name="Text Box 34"/>
          <p:cNvSpPr txBox="1">
            <a:spLocks noChangeArrowheads="1"/>
          </p:cNvSpPr>
          <p:nvPr/>
        </p:nvSpPr>
        <p:spPr bwMode="auto">
          <a:xfrm>
            <a:off x="4048125" y="3155950"/>
            <a:ext cx="4730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q2</a:t>
            </a:r>
          </a:p>
        </p:txBody>
      </p:sp>
      <p:sp>
        <p:nvSpPr>
          <p:cNvPr id="134152" name="Text Box 35"/>
          <p:cNvSpPr txBox="1">
            <a:spLocks noChangeArrowheads="1"/>
          </p:cNvSpPr>
          <p:nvPr/>
        </p:nvSpPr>
        <p:spPr bwMode="auto">
          <a:xfrm>
            <a:off x="2608263" y="5027613"/>
            <a:ext cx="4175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a</a:t>
            </a:r>
            <a:r>
              <a:rPr lang="en-US" altLang="zh-CN" sz="1800" b="0" baseline="-25000" dirty="0"/>
              <a:t>1</a:t>
            </a:r>
          </a:p>
        </p:txBody>
      </p:sp>
      <p:sp>
        <p:nvSpPr>
          <p:cNvPr id="134153" name="Text Box 36"/>
          <p:cNvSpPr txBox="1">
            <a:spLocks noChangeArrowheads="1"/>
          </p:cNvSpPr>
          <p:nvPr/>
        </p:nvSpPr>
        <p:spPr bwMode="auto">
          <a:xfrm>
            <a:off x="5272088" y="5027613"/>
            <a:ext cx="584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n-1</a:t>
            </a:r>
          </a:p>
        </p:txBody>
      </p:sp>
      <p:sp>
        <p:nvSpPr>
          <p:cNvPr id="134154" name="Text Box 37"/>
          <p:cNvSpPr txBox="1">
            <a:spLocks noChangeArrowheads="1"/>
          </p:cNvSpPr>
          <p:nvPr/>
        </p:nvSpPr>
        <p:spPr bwMode="auto">
          <a:xfrm>
            <a:off x="7000875" y="5027613"/>
            <a:ext cx="4175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a</a:t>
            </a:r>
            <a:r>
              <a:rPr lang="en-US" altLang="zh-CN" sz="1800" b="0" baseline="-25000"/>
              <a:t>n</a:t>
            </a:r>
          </a:p>
        </p:txBody>
      </p:sp>
      <p:sp>
        <p:nvSpPr>
          <p:cNvPr id="134155" name="Text Box 38"/>
          <p:cNvSpPr txBox="1">
            <a:spLocks noChangeArrowheads="1"/>
          </p:cNvSpPr>
          <p:nvPr/>
        </p:nvSpPr>
        <p:spPr bwMode="auto">
          <a:xfrm>
            <a:off x="1671638" y="4235450"/>
            <a:ext cx="6191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a:t>
            </a:r>
            <a:r>
              <a:rPr lang="zh-CN" altLang="en-US" sz="1800" b="0" dirty="0"/>
              <a:t>空</a:t>
            </a:r>
            <a:r>
              <a:rPr lang="en-US" altLang="zh-CN" sz="1800" b="0" dirty="0"/>
              <a:t>)</a:t>
            </a:r>
          </a:p>
        </p:txBody>
      </p:sp>
      <p:sp>
        <p:nvSpPr>
          <p:cNvPr id="134156" name="Text Box 39"/>
          <p:cNvSpPr txBox="1">
            <a:spLocks noChangeArrowheads="1"/>
          </p:cNvSpPr>
          <p:nvPr/>
        </p:nvSpPr>
        <p:spPr bwMode="auto">
          <a:xfrm>
            <a:off x="5200650" y="5532438"/>
            <a:ext cx="776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NULL</a:t>
            </a:r>
          </a:p>
        </p:txBody>
      </p:sp>
      <p:sp>
        <p:nvSpPr>
          <p:cNvPr id="134157" name="Text Box 40"/>
          <p:cNvSpPr txBox="1">
            <a:spLocks noChangeArrowheads="1"/>
          </p:cNvSpPr>
          <p:nvPr/>
        </p:nvSpPr>
        <p:spPr bwMode="auto">
          <a:xfrm>
            <a:off x="6927850" y="5532438"/>
            <a:ext cx="7762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NULL</a:t>
            </a:r>
          </a:p>
        </p:txBody>
      </p:sp>
      <p:sp>
        <p:nvSpPr>
          <p:cNvPr id="41" name="Line 21"/>
          <p:cNvSpPr>
            <a:spLocks noChangeShapeType="1"/>
          </p:cNvSpPr>
          <p:nvPr/>
        </p:nvSpPr>
        <p:spPr bwMode="auto">
          <a:xfrm>
            <a:off x="5724128" y="5713239"/>
            <a:ext cx="55575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Line 22"/>
          <p:cNvSpPr>
            <a:spLocks noChangeShapeType="1"/>
          </p:cNvSpPr>
          <p:nvPr/>
        </p:nvSpPr>
        <p:spPr bwMode="auto">
          <a:xfrm flipV="1">
            <a:off x="6279880" y="5229200"/>
            <a:ext cx="0" cy="48403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Line 23"/>
          <p:cNvSpPr>
            <a:spLocks noChangeShapeType="1"/>
          </p:cNvSpPr>
          <p:nvPr/>
        </p:nvSpPr>
        <p:spPr bwMode="auto">
          <a:xfrm>
            <a:off x="6279880" y="5229200"/>
            <a:ext cx="55575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34178"/>
                                        </p:tgtEl>
                                        <p:attrNameLst>
                                          <p:attrName>style.visibility</p:attrName>
                                        </p:attrNameLst>
                                      </p:cBhvr>
                                      <p:to>
                                        <p:strVal val="visible"/>
                                      </p:to>
                                    </p:set>
                                    <p:anim calcmode="lin" valueType="num">
                                      <p:cBhvr additive="base">
                                        <p:cTn id="7" dur="500" fill="hold"/>
                                        <p:tgtEl>
                                          <p:spTgt spid="134178"/>
                                        </p:tgtEl>
                                        <p:attrNameLst>
                                          <p:attrName>ppt_x</p:attrName>
                                        </p:attrNameLst>
                                      </p:cBhvr>
                                      <p:tavLst>
                                        <p:tav tm="0">
                                          <p:val>
                                            <p:strVal val="#ppt_x"/>
                                          </p:val>
                                        </p:tav>
                                        <p:tav tm="100000">
                                          <p:val>
                                            <p:strVal val="#ppt_x"/>
                                          </p:val>
                                        </p:tav>
                                      </p:tavLst>
                                    </p:anim>
                                    <p:anim calcmode="lin" valueType="num">
                                      <p:cBhvr additive="base">
                                        <p:cTn id="8" dur="500" fill="hold"/>
                                        <p:tgtEl>
                                          <p:spTgt spid="134178"/>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34182"/>
                                        </p:tgtEl>
                                        <p:attrNameLst>
                                          <p:attrName>style.visibility</p:attrName>
                                        </p:attrNameLst>
                                      </p:cBhvr>
                                      <p:to>
                                        <p:strVal val="visible"/>
                                      </p:to>
                                    </p:set>
                                    <p:anim calcmode="lin" valueType="num">
                                      <p:cBhvr additive="base">
                                        <p:cTn id="11" dur="500" fill="hold"/>
                                        <p:tgtEl>
                                          <p:spTgt spid="134182"/>
                                        </p:tgtEl>
                                        <p:attrNameLst>
                                          <p:attrName>ppt_x</p:attrName>
                                        </p:attrNameLst>
                                      </p:cBhvr>
                                      <p:tavLst>
                                        <p:tav tm="0">
                                          <p:val>
                                            <p:strVal val="#ppt_x"/>
                                          </p:val>
                                        </p:tav>
                                        <p:tav tm="100000">
                                          <p:val>
                                            <p:strVal val="#ppt_x"/>
                                          </p:val>
                                        </p:tav>
                                      </p:tavLst>
                                    </p:anim>
                                    <p:anim calcmode="lin" valueType="num">
                                      <p:cBhvr additive="base">
                                        <p:cTn id="12" dur="500" fill="hold"/>
                                        <p:tgtEl>
                                          <p:spTgt spid="13418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4155"/>
                                        </p:tgtEl>
                                        <p:attrNameLst>
                                          <p:attrName>style.visibility</p:attrName>
                                        </p:attrNameLst>
                                      </p:cBhvr>
                                      <p:to>
                                        <p:strVal val="visible"/>
                                      </p:to>
                                    </p:set>
                                    <p:anim calcmode="lin" valueType="num">
                                      <p:cBhvr additive="base">
                                        <p:cTn id="15" dur="500" fill="hold"/>
                                        <p:tgtEl>
                                          <p:spTgt spid="134155"/>
                                        </p:tgtEl>
                                        <p:attrNameLst>
                                          <p:attrName>ppt_x</p:attrName>
                                        </p:attrNameLst>
                                      </p:cBhvr>
                                      <p:tavLst>
                                        <p:tav tm="0">
                                          <p:val>
                                            <p:strVal val="#ppt_x"/>
                                          </p:val>
                                        </p:tav>
                                        <p:tav tm="100000">
                                          <p:val>
                                            <p:strVal val="#ppt_x"/>
                                          </p:val>
                                        </p:tav>
                                      </p:tavLst>
                                    </p:anim>
                                    <p:anim calcmode="lin" valueType="num">
                                      <p:cBhvr additive="base">
                                        <p:cTn id="16" dur="500" fill="hold"/>
                                        <p:tgtEl>
                                          <p:spTgt spid="13415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4150"/>
                                        </p:tgtEl>
                                        <p:attrNameLst>
                                          <p:attrName>style.visibility</p:attrName>
                                        </p:attrNameLst>
                                      </p:cBhvr>
                                      <p:to>
                                        <p:strVal val="visible"/>
                                      </p:to>
                                    </p:set>
                                    <p:anim calcmode="lin" valueType="num">
                                      <p:cBhvr additive="base">
                                        <p:cTn id="19" dur="500" fill="hold"/>
                                        <p:tgtEl>
                                          <p:spTgt spid="134150"/>
                                        </p:tgtEl>
                                        <p:attrNameLst>
                                          <p:attrName>ppt_x</p:attrName>
                                        </p:attrNameLst>
                                      </p:cBhvr>
                                      <p:tavLst>
                                        <p:tav tm="0">
                                          <p:val>
                                            <p:strVal val="#ppt_x"/>
                                          </p:val>
                                        </p:tav>
                                        <p:tav tm="100000">
                                          <p:val>
                                            <p:strVal val="#ppt_x"/>
                                          </p:val>
                                        </p:tav>
                                      </p:tavLst>
                                    </p:anim>
                                    <p:anim calcmode="lin" valueType="num">
                                      <p:cBhvr additive="base">
                                        <p:cTn id="20" dur="500" fill="hold"/>
                                        <p:tgtEl>
                                          <p:spTgt spid="13415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4177"/>
                                        </p:tgtEl>
                                        <p:attrNameLst>
                                          <p:attrName>style.visibility</p:attrName>
                                        </p:attrNameLst>
                                      </p:cBhvr>
                                      <p:to>
                                        <p:strVal val="visible"/>
                                      </p:to>
                                    </p:set>
                                    <p:anim calcmode="lin" valueType="num">
                                      <p:cBhvr additive="base">
                                        <p:cTn id="23" dur="500" fill="hold"/>
                                        <p:tgtEl>
                                          <p:spTgt spid="134177"/>
                                        </p:tgtEl>
                                        <p:attrNameLst>
                                          <p:attrName>ppt_x</p:attrName>
                                        </p:attrNameLst>
                                      </p:cBhvr>
                                      <p:tavLst>
                                        <p:tav tm="0">
                                          <p:val>
                                            <p:strVal val="#ppt_x"/>
                                          </p:val>
                                        </p:tav>
                                        <p:tav tm="100000">
                                          <p:val>
                                            <p:strVal val="#ppt_x"/>
                                          </p:val>
                                        </p:tav>
                                      </p:tavLst>
                                    </p:anim>
                                    <p:anim calcmode="lin" valueType="num">
                                      <p:cBhvr additive="base">
                                        <p:cTn id="24" dur="500" fill="hold"/>
                                        <p:tgtEl>
                                          <p:spTgt spid="13417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4151"/>
                                        </p:tgtEl>
                                        <p:attrNameLst>
                                          <p:attrName>style.visibility</p:attrName>
                                        </p:attrNameLst>
                                      </p:cBhvr>
                                      <p:to>
                                        <p:strVal val="visible"/>
                                      </p:to>
                                    </p:set>
                                    <p:anim calcmode="lin" valueType="num">
                                      <p:cBhvr additive="base">
                                        <p:cTn id="27" dur="500" fill="hold"/>
                                        <p:tgtEl>
                                          <p:spTgt spid="134151"/>
                                        </p:tgtEl>
                                        <p:attrNameLst>
                                          <p:attrName>ppt_x</p:attrName>
                                        </p:attrNameLst>
                                      </p:cBhvr>
                                      <p:tavLst>
                                        <p:tav tm="0">
                                          <p:val>
                                            <p:strVal val="#ppt_x"/>
                                          </p:val>
                                        </p:tav>
                                        <p:tav tm="100000">
                                          <p:val>
                                            <p:strVal val="#ppt_x"/>
                                          </p:val>
                                        </p:tav>
                                      </p:tavLst>
                                    </p:anim>
                                    <p:anim calcmode="lin" valueType="num">
                                      <p:cBhvr additive="base">
                                        <p:cTn id="28" dur="500" fill="hold"/>
                                        <p:tgtEl>
                                          <p:spTgt spid="13415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4181"/>
                                        </p:tgtEl>
                                        <p:attrNameLst>
                                          <p:attrName>style.visibility</p:attrName>
                                        </p:attrNameLst>
                                      </p:cBhvr>
                                      <p:to>
                                        <p:strVal val="visible"/>
                                      </p:to>
                                    </p:set>
                                    <p:anim calcmode="lin" valueType="num">
                                      <p:cBhvr additive="base">
                                        <p:cTn id="31" dur="500" fill="hold"/>
                                        <p:tgtEl>
                                          <p:spTgt spid="134181"/>
                                        </p:tgtEl>
                                        <p:attrNameLst>
                                          <p:attrName>ppt_x</p:attrName>
                                        </p:attrNameLst>
                                      </p:cBhvr>
                                      <p:tavLst>
                                        <p:tav tm="0">
                                          <p:val>
                                            <p:strVal val="#ppt_x"/>
                                          </p:val>
                                        </p:tav>
                                        <p:tav tm="100000">
                                          <p:val>
                                            <p:strVal val="#ppt_x"/>
                                          </p:val>
                                        </p:tav>
                                      </p:tavLst>
                                    </p:anim>
                                    <p:anim calcmode="lin" valueType="num">
                                      <p:cBhvr additive="base">
                                        <p:cTn id="32" dur="500" fill="hold"/>
                                        <p:tgtEl>
                                          <p:spTgt spid="13418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4180"/>
                                        </p:tgtEl>
                                        <p:attrNameLst>
                                          <p:attrName>style.visibility</p:attrName>
                                        </p:attrNameLst>
                                      </p:cBhvr>
                                      <p:to>
                                        <p:strVal val="visible"/>
                                      </p:to>
                                    </p:set>
                                    <p:anim calcmode="lin" valueType="num">
                                      <p:cBhvr additive="base">
                                        <p:cTn id="37" dur="500" fill="hold"/>
                                        <p:tgtEl>
                                          <p:spTgt spid="134180"/>
                                        </p:tgtEl>
                                        <p:attrNameLst>
                                          <p:attrName>ppt_x</p:attrName>
                                        </p:attrNameLst>
                                      </p:cBhvr>
                                      <p:tavLst>
                                        <p:tav tm="0">
                                          <p:val>
                                            <p:strVal val="#ppt_x"/>
                                          </p:val>
                                        </p:tav>
                                        <p:tav tm="100000">
                                          <p:val>
                                            <p:strVal val="#ppt_x"/>
                                          </p:val>
                                        </p:tav>
                                      </p:tavLst>
                                    </p:anim>
                                    <p:anim calcmode="lin" valueType="num">
                                      <p:cBhvr additive="base">
                                        <p:cTn id="38" dur="500" fill="hold"/>
                                        <p:tgtEl>
                                          <p:spTgt spid="13418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4184"/>
                                        </p:tgtEl>
                                        <p:attrNameLst>
                                          <p:attrName>style.visibility</p:attrName>
                                        </p:attrNameLst>
                                      </p:cBhvr>
                                      <p:to>
                                        <p:strVal val="visible"/>
                                      </p:to>
                                    </p:set>
                                    <p:anim calcmode="lin" valueType="num">
                                      <p:cBhvr additive="base">
                                        <p:cTn id="41" dur="500" fill="hold"/>
                                        <p:tgtEl>
                                          <p:spTgt spid="134184"/>
                                        </p:tgtEl>
                                        <p:attrNameLst>
                                          <p:attrName>ppt_x</p:attrName>
                                        </p:attrNameLst>
                                      </p:cBhvr>
                                      <p:tavLst>
                                        <p:tav tm="0">
                                          <p:val>
                                            <p:strVal val="#ppt_x"/>
                                          </p:val>
                                        </p:tav>
                                        <p:tav tm="100000">
                                          <p:val>
                                            <p:strVal val="#ppt_x"/>
                                          </p:val>
                                        </p:tav>
                                      </p:tavLst>
                                    </p:anim>
                                    <p:anim calcmode="lin" valueType="num">
                                      <p:cBhvr additive="base">
                                        <p:cTn id="42" dur="500" fill="hold"/>
                                        <p:tgtEl>
                                          <p:spTgt spid="134184"/>
                                        </p:tgtEl>
                                        <p:attrNameLst>
                                          <p:attrName>ppt_y</p:attrName>
                                        </p:attrNameLst>
                                      </p:cBhvr>
                                      <p:tavLst>
                                        <p:tav tm="0">
                                          <p:val>
                                            <p:strVal val="1+#ppt_h/2"/>
                                          </p:val>
                                        </p:tav>
                                        <p:tav tm="100000">
                                          <p:val>
                                            <p:strVal val="#ppt_y"/>
                                          </p:val>
                                        </p:tav>
                                      </p:tavLst>
                                    </p:anim>
                                  </p:childTnLst>
                                </p:cTn>
                              </p:par>
                              <p:par>
                                <p:cTn id="43" presetID="2" presetClass="exit" presetSubtype="4" fill="hold" grpId="0" nodeType="withEffect">
                                  <p:stCondLst>
                                    <p:cond delay="0"/>
                                  </p:stCondLst>
                                  <p:childTnLst>
                                    <p:anim calcmode="lin" valueType="num">
                                      <p:cBhvr additive="base">
                                        <p:cTn id="44" dur="500"/>
                                        <p:tgtEl>
                                          <p:spTgt spid="134178"/>
                                        </p:tgtEl>
                                        <p:attrNameLst>
                                          <p:attrName>ppt_x</p:attrName>
                                        </p:attrNameLst>
                                      </p:cBhvr>
                                      <p:tavLst>
                                        <p:tav tm="0">
                                          <p:val>
                                            <p:strVal val="ppt_x"/>
                                          </p:val>
                                        </p:tav>
                                        <p:tav tm="100000">
                                          <p:val>
                                            <p:strVal val="ppt_x"/>
                                          </p:val>
                                        </p:tav>
                                      </p:tavLst>
                                    </p:anim>
                                    <p:anim calcmode="lin" valueType="num">
                                      <p:cBhvr additive="base">
                                        <p:cTn id="45" dur="500"/>
                                        <p:tgtEl>
                                          <p:spTgt spid="134178"/>
                                        </p:tgtEl>
                                        <p:attrNameLst>
                                          <p:attrName>ppt_y</p:attrName>
                                        </p:attrNameLst>
                                      </p:cBhvr>
                                      <p:tavLst>
                                        <p:tav tm="0">
                                          <p:val>
                                            <p:strVal val="ppt_y"/>
                                          </p:val>
                                        </p:tav>
                                        <p:tav tm="100000">
                                          <p:val>
                                            <p:strVal val="1+ppt_h/2"/>
                                          </p:val>
                                        </p:tav>
                                      </p:tavLst>
                                    </p:anim>
                                    <p:set>
                                      <p:cBhvr>
                                        <p:cTn id="46" dur="1" fill="hold">
                                          <p:stCondLst>
                                            <p:cond delay="499"/>
                                          </p:stCondLst>
                                        </p:cTn>
                                        <p:tgtEl>
                                          <p:spTgt spid="134178"/>
                                        </p:tgtEl>
                                        <p:attrNameLst>
                                          <p:attrName>style.visibility</p:attrName>
                                        </p:attrNameLst>
                                      </p:cBhvr>
                                      <p:to>
                                        <p:strVal val="hidden"/>
                                      </p:to>
                                    </p:set>
                                  </p:childTnLst>
                                </p:cTn>
                              </p:par>
                              <p:par>
                                <p:cTn id="47" presetID="2" presetClass="exit" presetSubtype="4" fill="hold" grpId="0" nodeType="withEffect">
                                  <p:stCondLst>
                                    <p:cond delay="0"/>
                                  </p:stCondLst>
                                  <p:childTnLst>
                                    <p:anim calcmode="lin" valueType="num">
                                      <p:cBhvr additive="base">
                                        <p:cTn id="48" dur="500"/>
                                        <p:tgtEl>
                                          <p:spTgt spid="134182"/>
                                        </p:tgtEl>
                                        <p:attrNameLst>
                                          <p:attrName>ppt_x</p:attrName>
                                        </p:attrNameLst>
                                      </p:cBhvr>
                                      <p:tavLst>
                                        <p:tav tm="0">
                                          <p:val>
                                            <p:strVal val="ppt_x"/>
                                          </p:val>
                                        </p:tav>
                                        <p:tav tm="100000">
                                          <p:val>
                                            <p:strVal val="ppt_x"/>
                                          </p:val>
                                        </p:tav>
                                      </p:tavLst>
                                    </p:anim>
                                    <p:anim calcmode="lin" valueType="num">
                                      <p:cBhvr additive="base">
                                        <p:cTn id="49" dur="500"/>
                                        <p:tgtEl>
                                          <p:spTgt spid="134182"/>
                                        </p:tgtEl>
                                        <p:attrNameLst>
                                          <p:attrName>ppt_y</p:attrName>
                                        </p:attrNameLst>
                                      </p:cBhvr>
                                      <p:tavLst>
                                        <p:tav tm="0">
                                          <p:val>
                                            <p:strVal val="ppt_y"/>
                                          </p:val>
                                        </p:tav>
                                        <p:tav tm="100000">
                                          <p:val>
                                            <p:strVal val="1+ppt_h/2"/>
                                          </p:val>
                                        </p:tav>
                                      </p:tavLst>
                                    </p:anim>
                                    <p:set>
                                      <p:cBhvr>
                                        <p:cTn id="50" dur="1" fill="hold">
                                          <p:stCondLst>
                                            <p:cond delay="499"/>
                                          </p:stCondLst>
                                        </p:cTn>
                                        <p:tgtEl>
                                          <p:spTgt spid="13418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4156"/>
                                        </p:tgtEl>
                                        <p:attrNameLst>
                                          <p:attrName>style.visibility</p:attrName>
                                        </p:attrNameLst>
                                      </p:cBhvr>
                                      <p:to>
                                        <p:strVal val="visible"/>
                                      </p:to>
                                    </p:set>
                                    <p:anim calcmode="lin" valueType="num">
                                      <p:cBhvr additive="base">
                                        <p:cTn id="55" dur="500" fill="hold"/>
                                        <p:tgtEl>
                                          <p:spTgt spid="134156"/>
                                        </p:tgtEl>
                                        <p:attrNameLst>
                                          <p:attrName>ppt_x</p:attrName>
                                        </p:attrNameLst>
                                      </p:cBhvr>
                                      <p:tavLst>
                                        <p:tav tm="0">
                                          <p:val>
                                            <p:strVal val="#ppt_x"/>
                                          </p:val>
                                        </p:tav>
                                        <p:tav tm="100000">
                                          <p:val>
                                            <p:strVal val="#ppt_x"/>
                                          </p:val>
                                        </p:tav>
                                      </p:tavLst>
                                    </p:anim>
                                    <p:anim calcmode="lin" valueType="num">
                                      <p:cBhvr additive="base">
                                        <p:cTn id="56" dur="500" fill="hold"/>
                                        <p:tgtEl>
                                          <p:spTgt spid="134156"/>
                                        </p:tgtEl>
                                        <p:attrNameLst>
                                          <p:attrName>ppt_y</p:attrName>
                                        </p:attrNameLst>
                                      </p:cBhvr>
                                      <p:tavLst>
                                        <p:tav tm="0">
                                          <p:val>
                                            <p:strVal val="1+#ppt_h/2"/>
                                          </p:val>
                                        </p:tav>
                                        <p:tav tm="100000">
                                          <p:val>
                                            <p:strVal val="#ppt_y"/>
                                          </p:val>
                                        </p:tav>
                                      </p:tavLst>
                                    </p:anim>
                                  </p:childTnLst>
                                </p:cTn>
                              </p:par>
                              <p:par>
                                <p:cTn id="57" presetID="2" presetClass="exit" presetSubtype="4" fill="hold" grpId="0" nodeType="withEffect">
                                  <p:stCondLst>
                                    <p:cond delay="0"/>
                                  </p:stCondLst>
                                  <p:childTnLst>
                                    <p:anim calcmode="lin" valueType="num">
                                      <p:cBhvr additive="base">
                                        <p:cTn id="58" dur="500"/>
                                        <p:tgtEl>
                                          <p:spTgt spid="41"/>
                                        </p:tgtEl>
                                        <p:attrNameLst>
                                          <p:attrName>ppt_x</p:attrName>
                                        </p:attrNameLst>
                                      </p:cBhvr>
                                      <p:tavLst>
                                        <p:tav tm="0">
                                          <p:val>
                                            <p:strVal val="ppt_x"/>
                                          </p:val>
                                        </p:tav>
                                        <p:tav tm="100000">
                                          <p:val>
                                            <p:strVal val="ppt_x"/>
                                          </p:val>
                                        </p:tav>
                                      </p:tavLst>
                                    </p:anim>
                                    <p:anim calcmode="lin" valueType="num">
                                      <p:cBhvr additive="base">
                                        <p:cTn id="59" dur="500"/>
                                        <p:tgtEl>
                                          <p:spTgt spid="41"/>
                                        </p:tgtEl>
                                        <p:attrNameLst>
                                          <p:attrName>ppt_y</p:attrName>
                                        </p:attrNameLst>
                                      </p:cBhvr>
                                      <p:tavLst>
                                        <p:tav tm="0">
                                          <p:val>
                                            <p:strVal val="ppt_y"/>
                                          </p:val>
                                        </p:tav>
                                        <p:tav tm="100000">
                                          <p:val>
                                            <p:strVal val="1+ppt_h/2"/>
                                          </p:val>
                                        </p:tav>
                                      </p:tavLst>
                                    </p:anim>
                                    <p:set>
                                      <p:cBhvr>
                                        <p:cTn id="60" dur="1" fill="hold">
                                          <p:stCondLst>
                                            <p:cond delay="499"/>
                                          </p:stCondLst>
                                        </p:cTn>
                                        <p:tgtEl>
                                          <p:spTgt spid="41"/>
                                        </p:tgtEl>
                                        <p:attrNameLst>
                                          <p:attrName>style.visibility</p:attrName>
                                        </p:attrNameLst>
                                      </p:cBhvr>
                                      <p:to>
                                        <p:strVal val="hidden"/>
                                      </p:to>
                                    </p:set>
                                  </p:childTnLst>
                                </p:cTn>
                              </p:par>
                              <p:par>
                                <p:cTn id="61" presetID="2" presetClass="exit" presetSubtype="4" fill="hold" grpId="0" nodeType="withEffect">
                                  <p:stCondLst>
                                    <p:cond delay="0"/>
                                  </p:stCondLst>
                                  <p:childTnLst>
                                    <p:anim calcmode="lin" valueType="num">
                                      <p:cBhvr additive="base">
                                        <p:cTn id="62" dur="500"/>
                                        <p:tgtEl>
                                          <p:spTgt spid="42"/>
                                        </p:tgtEl>
                                        <p:attrNameLst>
                                          <p:attrName>ppt_x</p:attrName>
                                        </p:attrNameLst>
                                      </p:cBhvr>
                                      <p:tavLst>
                                        <p:tav tm="0">
                                          <p:val>
                                            <p:strVal val="ppt_x"/>
                                          </p:val>
                                        </p:tav>
                                        <p:tav tm="100000">
                                          <p:val>
                                            <p:strVal val="ppt_x"/>
                                          </p:val>
                                        </p:tav>
                                      </p:tavLst>
                                    </p:anim>
                                    <p:anim calcmode="lin" valueType="num">
                                      <p:cBhvr additive="base">
                                        <p:cTn id="63" dur="500"/>
                                        <p:tgtEl>
                                          <p:spTgt spid="42"/>
                                        </p:tgtEl>
                                        <p:attrNameLst>
                                          <p:attrName>ppt_y</p:attrName>
                                        </p:attrNameLst>
                                      </p:cBhvr>
                                      <p:tavLst>
                                        <p:tav tm="0">
                                          <p:val>
                                            <p:strVal val="ppt_y"/>
                                          </p:val>
                                        </p:tav>
                                        <p:tav tm="100000">
                                          <p:val>
                                            <p:strVal val="1+ppt_h/2"/>
                                          </p:val>
                                        </p:tav>
                                      </p:tavLst>
                                    </p:anim>
                                    <p:set>
                                      <p:cBhvr>
                                        <p:cTn id="64" dur="1" fill="hold">
                                          <p:stCondLst>
                                            <p:cond delay="499"/>
                                          </p:stCondLst>
                                        </p:cTn>
                                        <p:tgtEl>
                                          <p:spTgt spid="42"/>
                                        </p:tgtEl>
                                        <p:attrNameLst>
                                          <p:attrName>style.visibility</p:attrName>
                                        </p:attrNameLst>
                                      </p:cBhvr>
                                      <p:to>
                                        <p:strVal val="hidden"/>
                                      </p:to>
                                    </p:set>
                                  </p:childTnLst>
                                </p:cTn>
                              </p:par>
                              <p:par>
                                <p:cTn id="65" presetID="2" presetClass="exit" presetSubtype="4" fill="hold" grpId="0" nodeType="withEffect">
                                  <p:stCondLst>
                                    <p:cond delay="0"/>
                                  </p:stCondLst>
                                  <p:childTnLst>
                                    <p:anim calcmode="lin" valueType="num">
                                      <p:cBhvr additive="base">
                                        <p:cTn id="66" dur="500"/>
                                        <p:tgtEl>
                                          <p:spTgt spid="43"/>
                                        </p:tgtEl>
                                        <p:attrNameLst>
                                          <p:attrName>ppt_x</p:attrName>
                                        </p:attrNameLst>
                                      </p:cBhvr>
                                      <p:tavLst>
                                        <p:tav tm="0">
                                          <p:val>
                                            <p:strVal val="ppt_x"/>
                                          </p:val>
                                        </p:tav>
                                        <p:tav tm="100000">
                                          <p:val>
                                            <p:strVal val="ppt_x"/>
                                          </p:val>
                                        </p:tav>
                                      </p:tavLst>
                                    </p:anim>
                                    <p:anim calcmode="lin" valueType="num">
                                      <p:cBhvr additive="base">
                                        <p:cTn id="67" dur="500"/>
                                        <p:tgtEl>
                                          <p:spTgt spid="43"/>
                                        </p:tgtEl>
                                        <p:attrNameLst>
                                          <p:attrName>ppt_y</p:attrName>
                                        </p:attrNameLst>
                                      </p:cBhvr>
                                      <p:tavLst>
                                        <p:tav tm="0">
                                          <p:val>
                                            <p:strVal val="ppt_y"/>
                                          </p:val>
                                        </p:tav>
                                        <p:tav tm="100000">
                                          <p:val>
                                            <p:strVal val="1+ppt_h/2"/>
                                          </p:val>
                                        </p:tav>
                                      </p:tavLst>
                                    </p:anim>
                                    <p:set>
                                      <p:cBhvr>
                                        <p:cTn id="68" dur="1" fill="hold">
                                          <p:stCondLst>
                                            <p:cond delay="499"/>
                                          </p:stCondLst>
                                        </p:cTn>
                                        <p:tgtEl>
                                          <p:spTgt spid="43"/>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grpId="0" nodeType="clickEffect">
                                  <p:stCondLst>
                                    <p:cond delay="0"/>
                                  </p:stCondLst>
                                  <p:childTnLst>
                                    <p:anim calcmode="lin" valueType="num">
                                      <p:cBhvr additive="base">
                                        <p:cTn id="72" dur="500"/>
                                        <p:tgtEl>
                                          <p:spTgt spid="134159"/>
                                        </p:tgtEl>
                                        <p:attrNameLst>
                                          <p:attrName>ppt_x</p:attrName>
                                        </p:attrNameLst>
                                      </p:cBhvr>
                                      <p:tavLst>
                                        <p:tav tm="0">
                                          <p:val>
                                            <p:strVal val="ppt_x"/>
                                          </p:val>
                                        </p:tav>
                                        <p:tav tm="100000">
                                          <p:val>
                                            <p:strVal val="ppt_x"/>
                                          </p:val>
                                        </p:tav>
                                      </p:tavLst>
                                    </p:anim>
                                    <p:anim calcmode="lin" valueType="num">
                                      <p:cBhvr additive="base">
                                        <p:cTn id="73" dur="500"/>
                                        <p:tgtEl>
                                          <p:spTgt spid="134159"/>
                                        </p:tgtEl>
                                        <p:attrNameLst>
                                          <p:attrName>ppt_y</p:attrName>
                                        </p:attrNameLst>
                                      </p:cBhvr>
                                      <p:tavLst>
                                        <p:tav tm="0">
                                          <p:val>
                                            <p:strVal val="ppt_y"/>
                                          </p:val>
                                        </p:tav>
                                        <p:tav tm="100000">
                                          <p:val>
                                            <p:strVal val="1+ppt_h/2"/>
                                          </p:val>
                                        </p:tav>
                                      </p:tavLst>
                                    </p:anim>
                                    <p:set>
                                      <p:cBhvr>
                                        <p:cTn id="74" dur="1" fill="hold">
                                          <p:stCondLst>
                                            <p:cond delay="499"/>
                                          </p:stCondLst>
                                        </p:cTn>
                                        <p:tgtEl>
                                          <p:spTgt spid="134159"/>
                                        </p:tgtEl>
                                        <p:attrNameLst>
                                          <p:attrName>style.visibility</p:attrName>
                                        </p:attrNameLst>
                                      </p:cBhvr>
                                      <p:to>
                                        <p:strVal val="hidden"/>
                                      </p:to>
                                    </p:set>
                                  </p:childTnLst>
                                </p:cTn>
                              </p:par>
                              <p:par>
                                <p:cTn id="75" presetID="2" presetClass="exit" presetSubtype="4" fill="hold" grpId="0" nodeType="withEffect">
                                  <p:stCondLst>
                                    <p:cond delay="0"/>
                                  </p:stCondLst>
                                  <p:childTnLst>
                                    <p:anim calcmode="lin" valueType="num">
                                      <p:cBhvr additive="base">
                                        <p:cTn id="76" dur="500"/>
                                        <p:tgtEl>
                                          <p:spTgt spid="134157"/>
                                        </p:tgtEl>
                                        <p:attrNameLst>
                                          <p:attrName>ppt_x</p:attrName>
                                        </p:attrNameLst>
                                      </p:cBhvr>
                                      <p:tavLst>
                                        <p:tav tm="0">
                                          <p:val>
                                            <p:strVal val="ppt_x"/>
                                          </p:val>
                                        </p:tav>
                                        <p:tav tm="100000">
                                          <p:val>
                                            <p:strVal val="ppt_x"/>
                                          </p:val>
                                        </p:tav>
                                      </p:tavLst>
                                    </p:anim>
                                    <p:anim calcmode="lin" valueType="num">
                                      <p:cBhvr additive="base">
                                        <p:cTn id="77" dur="500"/>
                                        <p:tgtEl>
                                          <p:spTgt spid="134157"/>
                                        </p:tgtEl>
                                        <p:attrNameLst>
                                          <p:attrName>ppt_y</p:attrName>
                                        </p:attrNameLst>
                                      </p:cBhvr>
                                      <p:tavLst>
                                        <p:tav tm="0">
                                          <p:val>
                                            <p:strVal val="ppt_y"/>
                                          </p:val>
                                        </p:tav>
                                        <p:tav tm="100000">
                                          <p:val>
                                            <p:strVal val="1+ppt_h/2"/>
                                          </p:val>
                                        </p:tav>
                                      </p:tavLst>
                                    </p:anim>
                                    <p:set>
                                      <p:cBhvr>
                                        <p:cTn id="78" dur="1" fill="hold">
                                          <p:stCondLst>
                                            <p:cond delay="499"/>
                                          </p:stCondLst>
                                        </p:cTn>
                                        <p:tgtEl>
                                          <p:spTgt spid="134157"/>
                                        </p:tgtEl>
                                        <p:attrNameLst>
                                          <p:attrName>style.visibility</p:attrName>
                                        </p:attrNameLst>
                                      </p:cBhvr>
                                      <p:to>
                                        <p:strVal val="hidden"/>
                                      </p:to>
                                    </p:set>
                                  </p:childTnLst>
                                </p:cTn>
                              </p:par>
                              <p:par>
                                <p:cTn id="79" presetID="2" presetClass="exit" presetSubtype="4" fill="hold" grpId="0" nodeType="withEffect">
                                  <p:stCondLst>
                                    <p:cond delay="0"/>
                                  </p:stCondLst>
                                  <p:childTnLst>
                                    <p:anim calcmode="lin" valueType="num">
                                      <p:cBhvr additive="base">
                                        <p:cTn id="80" dur="500"/>
                                        <p:tgtEl>
                                          <p:spTgt spid="134154"/>
                                        </p:tgtEl>
                                        <p:attrNameLst>
                                          <p:attrName>ppt_x</p:attrName>
                                        </p:attrNameLst>
                                      </p:cBhvr>
                                      <p:tavLst>
                                        <p:tav tm="0">
                                          <p:val>
                                            <p:strVal val="ppt_x"/>
                                          </p:val>
                                        </p:tav>
                                        <p:tav tm="100000">
                                          <p:val>
                                            <p:strVal val="ppt_x"/>
                                          </p:val>
                                        </p:tav>
                                      </p:tavLst>
                                    </p:anim>
                                    <p:anim calcmode="lin" valueType="num">
                                      <p:cBhvr additive="base">
                                        <p:cTn id="81" dur="500"/>
                                        <p:tgtEl>
                                          <p:spTgt spid="134154"/>
                                        </p:tgtEl>
                                        <p:attrNameLst>
                                          <p:attrName>ppt_y</p:attrName>
                                        </p:attrNameLst>
                                      </p:cBhvr>
                                      <p:tavLst>
                                        <p:tav tm="0">
                                          <p:val>
                                            <p:strVal val="ppt_y"/>
                                          </p:val>
                                        </p:tav>
                                        <p:tav tm="100000">
                                          <p:val>
                                            <p:strVal val="1+ppt_h/2"/>
                                          </p:val>
                                        </p:tav>
                                      </p:tavLst>
                                    </p:anim>
                                    <p:set>
                                      <p:cBhvr>
                                        <p:cTn id="82" dur="1" fill="hold">
                                          <p:stCondLst>
                                            <p:cond delay="499"/>
                                          </p:stCondLst>
                                        </p:cTn>
                                        <p:tgtEl>
                                          <p:spTgt spid="134154"/>
                                        </p:tgtEl>
                                        <p:attrNameLst>
                                          <p:attrName>style.visibility</p:attrName>
                                        </p:attrNameLst>
                                      </p:cBhvr>
                                      <p:to>
                                        <p:strVal val="hidden"/>
                                      </p:to>
                                    </p:set>
                                  </p:childTnLst>
                                </p:cTn>
                              </p:par>
                              <p:par>
                                <p:cTn id="83" presetID="2" presetClass="exit" presetSubtype="4" fill="hold" grpId="0" nodeType="withEffect">
                                  <p:stCondLst>
                                    <p:cond delay="0"/>
                                  </p:stCondLst>
                                  <p:childTnLst>
                                    <p:anim calcmode="lin" valueType="num">
                                      <p:cBhvr additive="base">
                                        <p:cTn id="84" dur="500"/>
                                        <p:tgtEl>
                                          <p:spTgt spid="134161"/>
                                        </p:tgtEl>
                                        <p:attrNameLst>
                                          <p:attrName>ppt_x</p:attrName>
                                        </p:attrNameLst>
                                      </p:cBhvr>
                                      <p:tavLst>
                                        <p:tav tm="0">
                                          <p:val>
                                            <p:strVal val="ppt_x"/>
                                          </p:val>
                                        </p:tav>
                                        <p:tav tm="100000">
                                          <p:val>
                                            <p:strVal val="ppt_x"/>
                                          </p:val>
                                        </p:tav>
                                      </p:tavLst>
                                    </p:anim>
                                    <p:anim calcmode="lin" valueType="num">
                                      <p:cBhvr additive="base">
                                        <p:cTn id="85" dur="500"/>
                                        <p:tgtEl>
                                          <p:spTgt spid="134161"/>
                                        </p:tgtEl>
                                        <p:attrNameLst>
                                          <p:attrName>ppt_y</p:attrName>
                                        </p:attrNameLst>
                                      </p:cBhvr>
                                      <p:tavLst>
                                        <p:tav tm="0">
                                          <p:val>
                                            <p:strVal val="ppt_y"/>
                                          </p:val>
                                        </p:tav>
                                        <p:tav tm="100000">
                                          <p:val>
                                            <p:strVal val="1+ppt_h/2"/>
                                          </p:val>
                                        </p:tav>
                                      </p:tavLst>
                                    </p:anim>
                                    <p:set>
                                      <p:cBhvr>
                                        <p:cTn id="86" dur="1" fill="hold">
                                          <p:stCondLst>
                                            <p:cond delay="499"/>
                                          </p:stCondLst>
                                        </p:cTn>
                                        <p:tgtEl>
                                          <p:spTgt spid="1341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9" grpId="0" animBg="1"/>
      <p:bldP spid="134161" grpId="0" animBg="1"/>
      <p:bldP spid="134177" grpId="0" animBg="1"/>
      <p:bldP spid="134178" grpId="0" animBg="1"/>
      <p:bldP spid="134178" grpId="1" animBg="1"/>
      <p:bldP spid="134180" grpId="0" animBg="1"/>
      <p:bldP spid="134181" grpId="0" animBg="1"/>
      <p:bldP spid="134182" grpId="0" animBg="1"/>
      <p:bldP spid="134182" grpId="1" animBg="1"/>
      <p:bldP spid="134184" grpId="0" animBg="1"/>
      <p:bldP spid="134150" grpId="0"/>
      <p:bldP spid="134151" grpId="0"/>
      <p:bldP spid="134154" grpId="0"/>
      <p:bldP spid="134155" grpId="0"/>
      <p:bldP spid="134156" grpId="0"/>
      <p:bldP spid="134157" grpId="0"/>
      <p:bldP spid="41" grpId="0" animBg="1"/>
      <p:bldP spid="42" grpId="0" animBg="1"/>
      <p:bldP spid="4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2"/>
          <p:cNvSpPr>
            <a:spLocks noGrp="1" noChangeArrowheads="1"/>
          </p:cNvSpPr>
          <p:nvPr>
            <p:ph type="title"/>
          </p:nvPr>
        </p:nvSpPr>
        <p:spPr/>
        <p:txBody>
          <a:bodyPr/>
          <a:lstStyle/>
          <a:p>
            <a:pPr eaLnBrk="1" hangingPunct="1">
              <a:defRPr/>
            </a:pPr>
            <a:endParaRPr lang="zh-CN" altLang="zh-CN" smtClean="0"/>
          </a:p>
        </p:txBody>
      </p:sp>
      <p:sp>
        <p:nvSpPr>
          <p:cNvPr id="450563" name="Rectangle 3"/>
          <p:cNvSpPr>
            <a:spLocks noGrp="1" noChangeArrowheads="1"/>
          </p:cNvSpPr>
          <p:nvPr>
            <p:ph type="body" idx="1"/>
          </p:nvPr>
        </p:nvSpPr>
        <p:spPr>
          <a:xfrm>
            <a:off x="250825" y="1600200"/>
            <a:ext cx="8686800" cy="4530725"/>
          </a:xfrm>
        </p:spPr>
        <p:txBody>
          <a:bodyPr/>
          <a:lstStyle/>
          <a:p>
            <a:pPr eaLnBrk="1" hangingPunct="1">
              <a:defRPr/>
            </a:pPr>
            <a:r>
              <a:rPr lang="zh-CN" altLang="en-US" dirty="0" smtClean="0"/>
              <a:t>如果删除链表中第</a:t>
            </a:r>
            <a:r>
              <a:rPr lang="en-US" altLang="zh-CN" dirty="0" err="1" smtClean="0"/>
              <a:t>i</a:t>
            </a:r>
            <a:r>
              <a:rPr lang="zh-CN" altLang="en-US" dirty="0" smtClean="0"/>
              <a:t>（</a:t>
            </a:r>
            <a:r>
              <a:rPr lang="en-US" altLang="zh-CN" dirty="0" err="1" smtClean="0"/>
              <a:t>i</a:t>
            </a:r>
            <a:r>
              <a:rPr lang="en-US" altLang="zh-CN" dirty="0" smtClean="0"/>
              <a:t>&gt;0</a:t>
            </a:r>
            <a:r>
              <a:rPr lang="zh-CN" altLang="en-US" dirty="0" smtClean="0"/>
              <a:t>）个结点</a:t>
            </a:r>
            <a:r>
              <a:rPr lang="en-US" altLang="zh-CN" dirty="0" err="1" smtClean="0"/>
              <a:t>a</a:t>
            </a:r>
            <a:r>
              <a:rPr lang="en-US" altLang="zh-CN" baseline="-25000" dirty="0" err="1" smtClean="0"/>
              <a:t>i</a:t>
            </a:r>
            <a:r>
              <a:rPr lang="zh-CN" altLang="en-US" dirty="0" smtClean="0"/>
              <a:t>，则进行下面的操作： </a:t>
            </a:r>
          </a:p>
          <a:p>
            <a:pPr lvl="1" eaLnBrk="1" hangingPunct="1">
              <a:buFontTx/>
              <a:buNone/>
              <a:defRPr/>
            </a:pPr>
            <a:r>
              <a:rPr lang="en-US" altLang="zh-CN" dirty="0" smtClean="0"/>
              <a:t>if (</a:t>
            </a:r>
            <a:r>
              <a:rPr lang="en-US" altLang="zh-CN" dirty="0" err="1" smtClean="0"/>
              <a:t>i</a:t>
            </a:r>
            <a:r>
              <a:rPr lang="en-US" altLang="zh-CN" dirty="0" smtClean="0"/>
              <a:t> == 1) //</a:t>
            </a:r>
            <a:r>
              <a:rPr lang="zh-CN" altLang="en-US" dirty="0" smtClean="0"/>
              <a:t>要删除的结点是链表的第一个结点。</a:t>
            </a:r>
          </a:p>
          <a:p>
            <a:pPr lvl="1" eaLnBrk="1" hangingPunct="1">
              <a:buFontTx/>
              <a:buNone/>
              <a:defRPr/>
            </a:pPr>
            <a:r>
              <a:rPr lang="en-US" altLang="zh-CN" dirty="0" smtClean="0"/>
              <a:t>{	Node *p=head; //p</a:t>
            </a:r>
            <a:r>
              <a:rPr lang="zh-CN" altLang="en-US" dirty="0" smtClean="0"/>
              <a:t>指向第一个结点。</a:t>
            </a:r>
          </a:p>
          <a:p>
            <a:pPr lvl="1" eaLnBrk="1" hangingPunct="1">
              <a:buFontTx/>
              <a:buNone/>
              <a:defRPr/>
            </a:pPr>
            <a:r>
              <a:rPr lang="zh-CN" altLang="en-US" dirty="0" smtClean="0"/>
              <a:t>	</a:t>
            </a:r>
            <a:r>
              <a:rPr lang="en-US" altLang="zh-CN" dirty="0" smtClean="0"/>
              <a:t>head = head-&gt;next; //head</a:t>
            </a:r>
            <a:r>
              <a:rPr lang="zh-CN" altLang="en-US" dirty="0" smtClean="0"/>
              <a:t>指向第一个结点</a:t>
            </a:r>
            <a:endParaRPr lang="en-US" altLang="zh-CN" dirty="0" smtClean="0"/>
          </a:p>
          <a:p>
            <a:pPr lvl="1" eaLnBrk="1" hangingPunct="1">
              <a:buFontTx/>
              <a:buNone/>
              <a:defRPr/>
            </a:pPr>
            <a:r>
              <a:rPr lang="en-US" altLang="zh-CN" dirty="0"/>
              <a:t>	</a:t>
            </a:r>
            <a:r>
              <a:rPr lang="en-US" altLang="zh-CN" dirty="0" smtClean="0"/>
              <a:t>					//</a:t>
            </a:r>
            <a:r>
              <a:rPr lang="zh-CN" altLang="en-US" dirty="0" smtClean="0"/>
              <a:t>的下一个结点。</a:t>
            </a:r>
          </a:p>
          <a:p>
            <a:pPr lvl="1" eaLnBrk="1" hangingPunct="1">
              <a:buFontTx/>
              <a:buNone/>
              <a:defRPr/>
            </a:pPr>
            <a:r>
              <a:rPr lang="zh-CN" altLang="en-US" dirty="0" smtClean="0"/>
              <a:t>	</a:t>
            </a:r>
            <a:r>
              <a:rPr lang="en-US" altLang="zh-CN" dirty="0" smtClean="0"/>
              <a:t>delete p; //</a:t>
            </a:r>
            <a:r>
              <a:rPr lang="zh-CN" altLang="en-US" dirty="0" smtClean="0"/>
              <a:t>归还删除结点的空间。</a:t>
            </a:r>
          </a:p>
          <a:p>
            <a:pPr lvl="1" eaLnBrk="1" hangingPunct="1">
              <a:buFontTx/>
              <a:buNone/>
              <a:defRPr/>
            </a:pPr>
            <a:r>
              <a:rPr lang="en-US" altLang="zh-CN" dirty="0" smtClean="0"/>
              <a:t>}</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2"/>
          <p:cNvSpPr>
            <a:spLocks noGrp="1" noChangeArrowheads="1"/>
          </p:cNvSpPr>
          <p:nvPr>
            <p:ph type="body" idx="1"/>
          </p:nvPr>
        </p:nvSpPr>
        <p:spPr>
          <a:xfrm>
            <a:off x="35496" y="332656"/>
            <a:ext cx="9036496" cy="6120680"/>
          </a:xfrm>
        </p:spPr>
        <p:txBody>
          <a:bodyPr/>
          <a:lstStyle/>
          <a:p>
            <a:pPr defTabSz="725488" eaLnBrk="1" hangingPunct="1">
              <a:lnSpc>
                <a:spcPct val="80000"/>
              </a:lnSpc>
              <a:buFont typeface="Wingdings" pitchFamily="2" charset="2"/>
              <a:buNone/>
              <a:defRPr/>
            </a:pPr>
            <a:r>
              <a:rPr lang="en-US" altLang="zh-CN" sz="2400" dirty="0" smtClean="0"/>
              <a:t>else //</a:t>
            </a:r>
            <a:r>
              <a:rPr lang="zh-CN" altLang="en-US" sz="2400" dirty="0" smtClean="0"/>
              <a:t>要删除的结点不是链表的第一个结点。</a:t>
            </a:r>
          </a:p>
          <a:p>
            <a:pPr defTabSz="725488" eaLnBrk="1" hangingPunct="1">
              <a:lnSpc>
                <a:spcPct val="80000"/>
              </a:lnSpc>
              <a:buFont typeface="Wingdings" pitchFamily="2" charset="2"/>
              <a:buNone/>
              <a:defRPr/>
            </a:pPr>
            <a:r>
              <a:rPr lang="en-US" altLang="zh-CN" sz="2400" dirty="0" smtClean="0"/>
              <a:t>{	Node *p=head; //p</a:t>
            </a:r>
            <a:r>
              <a:rPr lang="zh-CN" altLang="en-US" sz="2400" dirty="0" smtClean="0"/>
              <a:t>指向第一个结点。</a:t>
            </a:r>
          </a:p>
          <a:p>
            <a:pPr defTabSz="725488" eaLnBrk="1" hangingPunct="1">
              <a:lnSpc>
                <a:spcPct val="80000"/>
              </a:lnSpc>
              <a:buFont typeface="Wingdings" pitchFamily="2" charset="2"/>
              <a:buNone/>
              <a:defRPr/>
            </a:pPr>
            <a:r>
              <a:rPr lang="zh-CN" altLang="en-US" sz="2400" dirty="0" smtClean="0"/>
              <a:t>	</a:t>
            </a:r>
            <a:r>
              <a:rPr lang="en-US" altLang="zh-CN" sz="2400" dirty="0" err="1" smtClean="0"/>
              <a:t>int</a:t>
            </a:r>
            <a:r>
              <a:rPr lang="en-US" altLang="zh-CN" sz="2400" dirty="0" smtClean="0"/>
              <a:t> j=1; //</a:t>
            </a:r>
            <a:r>
              <a:rPr lang="zh-CN" altLang="en-US" sz="2400" dirty="0" smtClean="0"/>
              <a:t>当前结点的序号，初始化为</a:t>
            </a:r>
            <a:r>
              <a:rPr lang="en-US" altLang="zh-CN" sz="2400" dirty="0" smtClean="0"/>
              <a:t>1</a:t>
            </a:r>
          </a:p>
          <a:p>
            <a:pPr defTabSz="725488" eaLnBrk="1" hangingPunct="1">
              <a:lnSpc>
                <a:spcPct val="80000"/>
              </a:lnSpc>
              <a:buNone/>
              <a:defRPr/>
            </a:pPr>
            <a:r>
              <a:rPr lang="en-US" altLang="zh-CN" sz="2400" dirty="0" smtClean="0"/>
              <a:t>	while (j&lt;i-1 </a:t>
            </a:r>
            <a:r>
              <a:rPr lang="en-US" altLang="zh-CN" sz="2400" dirty="0"/>
              <a:t>&amp;&amp; p-&gt;next </a:t>
            </a:r>
            <a:r>
              <a:rPr lang="en-US" altLang="zh-CN" sz="2400" dirty="0" smtClean="0"/>
              <a:t>!= </a:t>
            </a:r>
            <a:r>
              <a:rPr lang="en-US" altLang="zh-CN" sz="2400" dirty="0"/>
              <a:t>NULL) </a:t>
            </a:r>
            <a:r>
              <a:rPr lang="en-US" altLang="zh-CN" sz="2400" dirty="0" smtClean="0"/>
              <a:t>//</a:t>
            </a:r>
            <a:r>
              <a:rPr lang="zh-CN" altLang="en-US" sz="2400" dirty="0" smtClean="0"/>
              <a:t>循环查找第</a:t>
            </a:r>
            <a:r>
              <a:rPr lang="en-US" altLang="zh-CN" sz="2400" dirty="0" smtClean="0"/>
              <a:t>i-1</a:t>
            </a:r>
            <a:r>
              <a:rPr lang="zh-CN" altLang="en-US" sz="2400" dirty="0" smtClean="0"/>
              <a:t>个结点</a:t>
            </a:r>
          </a:p>
          <a:p>
            <a:pPr defTabSz="725488" eaLnBrk="1" hangingPunct="1">
              <a:lnSpc>
                <a:spcPct val="80000"/>
              </a:lnSpc>
              <a:buFont typeface="Wingdings" pitchFamily="2" charset="2"/>
              <a:buNone/>
              <a:defRPr/>
            </a:pPr>
            <a:r>
              <a:rPr lang="zh-CN" altLang="en-US" sz="2400" dirty="0" smtClean="0"/>
              <a:t>	</a:t>
            </a:r>
            <a:r>
              <a:rPr lang="en-US" altLang="zh-CN" sz="2400" dirty="0" smtClean="0"/>
              <a:t>{	p = p-&gt;next; //p</a:t>
            </a:r>
            <a:r>
              <a:rPr lang="zh-CN" altLang="en-US" sz="2400" dirty="0" smtClean="0"/>
              <a:t>指向下一个结点</a:t>
            </a:r>
          </a:p>
          <a:p>
            <a:pPr defTabSz="725488" eaLnBrk="1" hangingPunct="1">
              <a:lnSpc>
                <a:spcPct val="80000"/>
              </a:lnSpc>
              <a:buFont typeface="Wingdings" pitchFamily="2" charset="2"/>
              <a:buNone/>
              <a:defRPr/>
            </a:pPr>
            <a:r>
              <a:rPr lang="zh-CN" altLang="en-US" sz="2400" dirty="0" smtClean="0"/>
              <a:t>		</a:t>
            </a:r>
            <a:r>
              <a:rPr lang="en-US" altLang="zh-CN" sz="2400" dirty="0" smtClean="0"/>
              <a:t>j++; //</a:t>
            </a:r>
            <a:r>
              <a:rPr lang="zh-CN" altLang="en-US" sz="2400" dirty="0" smtClean="0"/>
              <a:t>结点序号加</a:t>
            </a:r>
            <a:r>
              <a:rPr lang="en-US" altLang="zh-CN" sz="2400" dirty="0" smtClean="0"/>
              <a:t>1</a:t>
            </a:r>
          </a:p>
          <a:p>
            <a:pPr defTabSz="725488" eaLnBrk="1" hangingPunct="1">
              <a:lnSpc>
                <a:spcPct val="80000"/>
              </a:lnSpc>
              <a:buFont typeface="Wingdings" pitchFamily="2" charset="2"/>
              <a:buNone/>
              <a:defRPr/>
            </a:pPr>
            <a:r>
              <a:rPr lang="en-US" altLang="zh-CN" sz="2400" dirty="0" smtClean="0"/>
              <a:t>	}</a:t>
            </a:r>
          </a:p>
          <a:p>
            <a:pPr defTabSz="725488" eaLnBrk="1" hangingPunct="1">
              <a:lnSpc>
                <a:spcPct val="80000"/>
              </a:lnSpc>
              <a:buFont typeface="Wingdings" pitchFamily="2" charset="2"/>
              <a:buNone/>
              <a:defRPr/>
            </a:pPr>
            <a:r>
              <a:rPr lang="en-US" altLang="zh-CN" sz="2400" dirty="0" smtClean="0"/>
              <a:t>	if (p-&gt;next != NULL) //</a:t>
            </a:r>
            <a:r>
              <a:rPr lang="zh-CN" altLang="en-US" sz="2400" dirty="0" smtClean="0"/>
              <a:t>链表中存在第</a:t>
            </a:r>
            <a:r>
              <a:rPr lang="en-US" altLang="zh-CN" sz="2400" dirty="0" err="1" smtClean="0"/>
              <a:t>i</a:t>
            </a:r>
            <a:r>
              <a:rPr lang="zh-CN" altLang="en-US" sz="2400" dirty="0" smtClean="0"/>
              <a:t>个结点。</a:t>
            </a:r>
          </a:p>
          <a:p>
            <a:pPr defTabSz="725488" eaLnBrk="1" hangingPunct="1">
              <a:lnSpc>
                <a:spcPct val="80000"/>
              </a:lnSpc>
              <a:buFont typeface="Wingdings" pitchFamily="2" charset="2"/>
              <a:buNone/>
              <a:defRPr/>
            </a:pPr>
            <a:r>
              <a:rPr lang="zh-CN" altLang="en-US" sz="2400" dirty="0" smtClean="0"/>
              <a:t>	</a:t>
            </a:r>
            <a:r>
              <a:rPr lang="en-US" altLang="zh-CN" sz="2400" dirty="0" smtClean="0"/>
              <a:t>{	Node *q=p-&gt;next; //q</a:t>
            </a:r>
            <a:r>
              <a:rPr lang="zh-CN" altLang="en-US" sz="2400" dirty="0" smtClean="0"/>
              <a:t>指向第</a:t>
            </a:r>
            <a:r>
              <a:rPr lang="en-US" altLang="zh-CN" sz="2400" dirty="0" err="1" smtClean="0"/>
              <a:t>i</a:t>
            </a:r>
            <a:r>
              <a:rPr lang="zh-CN" altLang="en-US" sz="2400" dirty="0" smtClean="0"/>
              <a:t>个结点。</a:t>
            </a:r>
          </a:p>
          <a:p>
            <a:pPr defTabSz="725488" eaLnBrk="1" hangingPunct="1">
              <a:lnSpc>
                <a:spcPct val="80000"/>
              </a:lnSpc>
              <a:buFont typeface="Wingdings" pitchFamily="2" charset="2"/>
              <a:buNone/>
              <a:defRPr/>
            </a:pPr>
            <a:r>
              <a:rPr lang="zh-CN" altLang="en-US" sz="2400" dirty="0" smtClean="0"/>
              <a:t>		</a:t>
            </a:r>
            <a:r>
              <a:rPr lang="en-US" altLang="zh-CN" sz="2400" dirty="0" smtClean="0"/>
              <a:t>p-&gt;next = q-&gt;next; //</a:t>
            </a:r>
            <a:r>
              <a:rPr lang="zh-CN" altLang="en-US" sz="2400" dirty="0" smtClean="0"/>
              <a:t>把第</a:t>
            </a:r>
            <a:r>
              <a:rPr lang="en-US" altLang="zh-CN" sz="2400" dirty="0" smtClean="0"/>
              <a:t>i-1</a:t>
            </a:r>
            <a:r>
              <a:rPr lang="zh-CN" altLang="en-US" sz="2400" dirty="0" smtClean="0"/>
              <a:t>个结点的</a:t>
            </a:r>
            <a:r>
              <a:rPr lang="en-US" altLang="zh-CN" sz="2400" dirty="0" smtClean="0"/>
              <a:t>next</a:t>
            </a:r>
          </a:p>
          <a:p>
            <a:pPr defTabSz="725488" eaLnBrk="1" hangingPunct="1">
              <a:lnSpc>
                <a:spcPct val="80000"/>
              </a:lnSpc>
              <a:buFont typeface="Wingdings" pitchFamily="2" charset="2"/>
              <a:buNone/>
              <a:defRPr/>
            </a:pPr>
            <a:r>
              <a:rPr lang="en-US" altLang="zh-CN" sz="2400" dirty="0" smtClean="0"/>
              <a:t>						  //</a:t>
            </a:r>
            <a:r>
              <a:rPr lang="zh-CN" altLang="en-US" sz="2400" dirty="0" smtClean="0"/>
              <a:t>改成第</a:t>
            </a:r>
            <a:r>
              <a:rPr lang="en-US" altLang="zh-CN" sz="2400" dirty="0" err="1" smtClean="0"/>
              <a:t>i</a:t>
            </a:r>
            <a:r>
              <a:rPr lang="zh-CN" altLang="en-US" sz="2400" dirty="0" smtClean="0"/>
              <a:t>个结点的</a:t>
            </a:r>
            <a:r>
              <a:rPr lang="en-US" altLang="zh-CN" sz="2400" dirty="0" smtClean="0"/>
              <a:t>next</a:t>
            </a:r>
          </a:p>
          <a:p>
            <a:pPr defTabSz="725488" eaLnBrk="1" hangingPunct="1">
              <a:lnSpc>
                <a:spcPct val="80000"/>
              </a:lnSpc>
              <a:buFont typeface="Wingdings" pitchFamily="2" charset="2"/>
              <a:buNone/>
              <a:defRPr/>
            </a:pPr>
            <a:r>
              <a:rPr lang="en-US" altLang="zh-CN" sz="2400" dirty="0" smtClean="0"/>
              <a:t>		delete q;  //</a:t>
            </a:r>
            <a:r>
              <a:rPr lang="zh-CN" altLang="en-US" sz="2400" dirty="0" smtClean="0"/>
              <a:t>归还第</a:t>
            </a:r>
            <a:r>
              <a:rPr lang="en-US" altLang="zh-CN" sz="2400" dirty="0" err="1" smtClean="0"/>
              <a:t>i</a:t>
            </a:r>
            <a:r>
              <a:rPr lang="zh-CN" altLang="en-US" sz="2400" dirty="0" smtClean="0"/>
              <a:t>个结点的空间。</a:t>
            </a:r>
          </a:p>
          <a:p>
            <a:pPr defTabSz="725488" eaLnBrk="1" hangingPunct="1">
              <a:lnSpc>
                <a:spcPct val="80000"/>
              </a:lnSpc>
              <a:buFont typeface="Wingdings" pitchFamily="2" charset="2"/>
              <a:buNone/>
              <a:defRPr/>
            </a:pPr>
            <a:r>
              <a:rPr lang="zh-CN" altLang="en-US" sz="2400" dirty="0" smtClean="0"/>
              <a:t>	</a:t>
            </a:r>
            <a:r>
              <a:rPr lang="en-US" altLang="zh-CN" sz="2400" dirty="0" smtClean="0"/>
              <a:t>}</a:t>
            </a:r>
          </a:p>
          <a:p>
            <a:pPr defTabSz="725488" eaLnBrk="1" hangingPunct="1">
              <a:lnSpc>
                <a:spcPct val="80000"/>
              </a:lnSpc>
              <a:buFont typeface="Wingdings" pitchFamily="2" charset="2"/>
              <a:buNone/>
              <a:defRPr/>
            </a:pPr>
            <a:r>
              <a:rPr lang="en-US" altLang="zh-CN" sz="2400" dirty="0" smtClean="0"/>
              <a:t>	else //</a:t>
            </a:r>
            <a:r>
              <a:rPr lang="zh-CN" altLang="en-US" sz="2400" dirty="0" smtClean="0"/>
              <a:t>链表中没有第</a:t>
            </a:r>
            <a:r>
              <a:rPr lang="en-US" altLang="zh-CN" sz="2400" dirty="0" err="1" smtClean="0"/>
              <a:t>i</a:t>
            </a:r>
            <a:r>
              <a:rPr lang="zh-CN" altLang="en-US" sz="2400" dirty="0" smtClean="0"/>
              <a:t>个结点。</a:t>
            </a:r>
          </a:p>
          <a:p>
            <a:pPr defTabSz="725488" eaLnBrk="1" hangingPunct="1">
              <a:lnSpc>
                <a:spcPct val="80000"/>
              </a:lnSpc>
              <a:buFont typeface="Wingdings" pitchFamily="2" charset="2"/>
              <a:buNone/>
              <a:defRPr/>
            </a:pPr>
            <a:r>
              <a:rPr lang="zh-CN" altLang="en-US" sz="2400" dirty="0" smtClean="0"/>
              <a:t>		</a:t>
            </a:r>
            <a:r>
              <a:rPr lang="en-US" altLang="zh-CN" sz="2400" dirty="0" err="1" smtClean="0"/>
              <a:t>cout</a:t>
            </a:r>
            <a:r>
              <a:rPr lang="en-US" altLang="zh-CN" sz="2400" dirty="0" smtClean="0"/>
              <a:t> &lt;&lt; "</a:t>
            </a:r>
            <a:r>
              <a:rPr lang="zh-CN" altLang="en-US" sz="2400" dirty="0" smtClean="0"/>
              <a:t>没有第</a:t>
            </a:r>
            <a:r>
              <a:rPr lang="en-US" altLang="zh-CN" sz="2400" dirty="0" smtClean="0"/>
              <a:t>" &lt;&lt; </a:t>
            </a:r>
            <a:r>
              <a:rPr lang="en-US" altLang="zh-CN" sz="2400" dirty="0" err="1" smtClean="0"/>
              <a:t>i</a:t>
            </a:r>
            <a:r>
              <a:rPr lang="en-US" altLang="zh-CN" sz="2400" dirty="0" smtClean="0"/>
              <a:t> &lt;&lt; "</a:t>
            </a:r>
            <a:r>
              <a:rPr lang="zh-CN" altLang="en-US" sz="2400" dirty="0" smtClean="0"/>
              <a:t>个结点</a:t>
            </a:r>
            <a:r>
              <a:rPr lang="en-US" altLang="zh-CN" sz="2400" dirty="0" smtClean="0"/>
              <a:t>\n";</a:t>
            </a:r>
          </a:p>
          <a:p>
            <a:pPr defTabSz="725488" eaLnBrk="1" hangingPunct="1">
              <a:lnSpc>
                <a:spcPct val="80000"/>
              </a:lnSpc>
              <a:buFont typeface="Wingdings" pitchFamily="2" charset="2"/>
              <a:buNone/>
              <a:defRPr/>
            </a:pPr>
            <a:r>
              <a:rPr lang="en-US" altLang="zh-CN" sz="2400" dirty="0" smtClean="0"/>
              <a:t>}</a:t>
            </a:r>
          </a:p>
        </p:txBody>
      </p:sp>
      <p:sp>
        <p:nvSpPr>
          <p:cNvPr id="2" name="TextBox 1"/>
          <p:cNvSpPr txBox="1"/>
          <p:nvPr/>
        </p:nvSpPr>
        <p:spPr>
          <a:xfrm>
            <a:off x="899592" y="2823319"/>
            <a:ext cx="2664296" cy="461665"/>
          </a:xfrm>
          <a:prstGeom prst="rect">
            <a:avLst/>
          </a:prstGeom>
          <a:solidFill>
            <a:schemeClr val="bg2"/>
          </a:solidFill>
        </p:spPr>
        <p:txBody>
          <a:bodyPr wrap="square" rtlCol="0">
            <a:spAutoFit/>
          </a:bodyPr>
          <a:lstStyle/>
          <a:p>
            <a:pPr algn="just"/>
            <a:r>
              <a:rPr lang="en-US" altLang="zh-CN" b="0" dirty="0" smtClean="0">
                <a:solidFill>
                  <a:srgbClr val="FFC000"/>
                </a:solidFill>
                <a:effectLst>
                  <a:outerShdw blurRad="38100" dist="38100" dir="2700000" algn="tl">
                    <a:srgbClr val="000000">
                      <a:alpha val="43137"/>
                    </a:srgbClr>
                  </a:outerShdw>
                </a:effectLst>
              </a:rPr>
              <a:t>j == i-1  ?</a:t>
            </a:r>
            <a:endParaRPr lang="zh-CN" altLang="en-US" b="0" dirty="0">
              <a:solidFill>
                <a:srgbClr val="FFC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2"/>
          <p:cNvSpPr>
            <a:spLocks noGrp="1" noChangeArrowheads="1"/>
          </p:cNvSpPr>
          <p:nvPr>
            <p:ph type="title"/>
          </p:nvPr>
        </p:nvSpPr>
        <p:spPr/>
        <p:txBody>
          <a:bodyPr/>
          <a:lstStyle/>
          <a:p>
            <a:pPr eaLnBrk="1" hangingPunct="1">
              <a:defRPr/>
            </a:pPr>
            <a:r>
              <a:rPr lang="zh-CN" altLang="en-US" smtClean="0"/>
              <a:t>在链表中检索某个值</a:t>
            </a:r>
            <a:r>
              <a:rPr lang="en-US" altLang="zh-CN" smtClean="0"/>
              <a:t>a </a:t>
            </a:r>
          </a:p>
        </p:txBody>
      </p:sp>
      <p:sp>
        <p:nvSpPr>
          <p:cNvPr id="452611" name="Rectangle 3"/>
          <p:cNvSpPr>
            <a:spLocks noGrp="1" noChangeArrowheads="1"/>
          </p:cNvSpPr>
          <p:nvPr>
            <p:ph type="body" idx="1"/>
          </p:nvPr>
        </p:nvSpPr>
        <p:spPr>
          <a:xfrm>
            <a:off x="179388" y="1600200"/>
            <a:ext cx="8686800" cy="4997450"/>
          </a:xfrm>
        </p:spPr>
        <p:txBody>
          <a:bodyPr/>
          <a:lstStyle/>
          <a:p>
            <a:pPr eaLnBrk="1" hangingPunct="1">
              <a:lnSpc>
                <a:spcPct val="80000"/>
              </a:lnSpc>
              <a:buFont typeface="Wingdings" pitchFamily="2" charset="2"/>
              <a:buNone/>
              <a:defRPr/>
            </a:pPr>
            <a:r>
              <a:rPr lang="en-US" altLang="zh-CN" sz="2800" smtClean="0"/>
              <a:t>int index=0;//</a:t>
            </a:r>
            <a:r>
              <a:rPr lang="zh-CN" altLang="en-US" sz="2800" smtClean="0"/>
              <a:t>用于记住结点的序号，初始化为</a:t>
            </a:r>
            <a:r>
              <a:rPr lang="en-US" altLang="zh-CN" sz="2800" smtClean="0"/>
              <a:t>0</a:t>
            </a:r>
          </a:p>
          <a:p>
            <a:pPr eaLnBrk="1" hangingPunct="1">
              <a:lnSpc>
                <a:spcPct val="80000"/>
              </a:lnSpc>
              <a:buFont typeface="Wingdings" pitchFamily="2" charset="2"/>
              <a:buNone/>
              <a:defRPr/>
            </a:pPr>
            <a:r>
              <a:rPr lang="en-US" altLang="zh-CN" sz="2800" smtClean="0"/>
              <a:t>//</a:t>
            </a:r>
            <a:r>
              <a:rPr lang="zh-CN" altLang="en-US" sz="2400" smtClean="0"/>
              <a:t>从第一个结点开始遍历链表的每个结点查找值为</a:t>
            </a:r>
            <a:r>
              <a:rPr lang="en-US" altLang="zh-CN" sz="2400" smtClean="0"/>
              <a:t>a</a:t>
            </a:r>
            <a:r>
              <a:rPr lang="zh-CN" altLang="en-US" sz="2400" smtClean="0"/>
              <a:t>的结点。</a:t>
            </a:r>
          </a:p>
          <a:p>
            <a:pPr eaLnBrk="1" hangingPunct="1">
              <a:lnSpc>
                <a:spcPct val="80000"/>
              </a:lnSpc>
              <a:buFont typeface="Wingdings" pitchFamily="2" charset="2"/>
              <a:buNone/>
              <a:defRPr/>
            </a:pPr>
            <a:r>
              <a:rPr lang="en-US" altLang="zh-CN" sz="2800" smtClean="0"/>
              <a:t>for (Node *p=head; p!=NULL; p=p-&gt;next)</a:t>
            </a:r>
          </a:p>
          <a:p>
            <a:pPr eaLnBrk="1" hangingPunct="1">
              <a:lnSpc>
                <a:spcPct val="80000"/>
              </a:lnSpc>
              <a:buFont typeface="Wingdings" pitchFamily="2" charset="2"/>
              <a:buNone/>
              <a:defRPr/>
            </a:pPr>
            <a:r>
              <a:rPr lang="en-US" altLang="zh-CN" sz="2800" smtClean="0"/>
              <a:t>{	index++; //</a:t>
            </a:r>
            <a:r>
              <a:rPr lang="zh-CN" altLang="en-US" sz="2800" smtClean="0"/>
              <a:t>记住结点的序号，下面输出时需要。</a:t>
            </a:r>
          </a:p>
          <a:p>
            <a:pPr eaLnBrk="1" hangingPunct="1">
              <a:lnSpc>
                <a:spcPct val="80000"/>
              </a:lnSpc>
              <a:buFont typeface="Wingdings" pitchFamily="2" charset="2"/>
              <a:buNone/>
              <a:defRPr/>
            </a:pPr>
            <a:r>
              <a:rPr lang="zh-CN" altLang="en-US" sz="2800" smtClean="0"/>
              <a:t>	</a:t>
            </a:r>
            <a:r>
              <a:rPr lang="en-US" altLang="zh-CN" sz="2800" smtClean="0"/>
              <a:t>if (p-&gt;content == a) break;</a:t>
            </a:r>
          </a:p>
          <a:p>
            <a:pPr eaLnBrk="1" hangingPunct="1">
              <a:lnSpc>
                <a:spcPct val="80000"/>
              </a:lnSpc>
              <a:buFont typeface="Wingdings" pitchFamily="2" charset="2"/>
              <a:buNone/>
              <a:defRPr/>
            </a:pPr>
            <a:r>
              <a:rPr lang="en-US" altLang="zh-CN" sz="2800" smtClean="0"/>
              <a:t>}</a:t>
            </a:r>
          </a:p>
          <a:p>
            <a:pPr eaLnBrk="1" hangingPunct="1">
              <a:lnSpc>
                <a:spcPct val="80000"/>
              </a:lnSpc>
              <a:buFont typeface="Wingdings" pitchFamily="2" charset="2"/>
              <a:buNone/>
              <a:defRPr/>
            </a:pPr>
            <a:r>
              <a:rPr lang="en-US" altLang="zh-CN" sz="2800" smtClean="0"/>
              <a:t>if (p != NULL) //</a:t>
            </a:r>
            <a:r>
              <a:rPr lang="zh-CN" altLang="en-US" sz="2800" smtClean="0"/>
              <a:t>找到了</a:t>
            </a:r>
          </a:p>
          <a:p>
            <a:pPr eaLnBrk="1" hangingPunct="1">
              <a:lnSpc>
                <a:spcPct val="80000"/>
              </a:lnSpc>
              <a:buFont typeface="Wingdings" pitchFamily="2" charset="2"/>
              <a:buNone/>
              <a:defRPr/>
            </a:pPr>
            <a:r>
              <a:rPr lang="zh-CN" altLang="en-US" sz="2800" smtClean="0"/>
              <a:t>	</a:t>
            </a:r>
            <a:r>
              <a:rPr lang="en-US" altLang="zh-CN" sz="2800" smtClean="0"/>
              <a:t>cout &lt;&lt; "</a:t>
            </a:r>
            <a:r>
              <a:rPr lang="zh-CN" altLang="en-US" sz="2800" smtClean="0"/>
              <a:t>第</a:t>
            </a:r>
            <a:r>
              <a:rPr lang="en-US" altLang="zh-CN" sz="2800" smtClean="0"/>
              <a:t>" &lt;&lt; index &lt;&lt; "</a:t>
            </a:r>
            <a:r>
              <a:rPr lang="zh-CN" altLang="en-US" sz="2800" smtClean="0"/>
              <a:t>个结点的值为：</a:t>
            </a:r>
            <a:r>
              <a:rPr lang="en-US" altLang="zh-CN" sz="2800" smtClean="0"/>
              <a:t>" &lt;&lt; a &lt;&lt; endl;</a:t>
            </a:r>
          </a:p>
          <a:p>
            <a:pPr eaLnBrk="1" hangingPunct="1">
              <a:lnSpc>
                <a:spcPct val="80000"/>
              </a:lnSpc>
              <a:buFont typeface="Wingdings" pitchFamily="2" charset="2"/>
              <a:buNone/>
              <a:defRPr/>
            </a:pPr>
            <a:r>
              <a:rPr lang="en-US" altLang="zh-CN" sz="2800" smtClean="0"/>
              <a:t>else //</a:t>
            </a:r>
            <a:r>
              <a:rPr lang="zh-CN" altLang="en-US" sz="2800" smtClean="0"/>
              <a:t>未找到</a:t>
            </a:r>
          </a:p>
          <a:p>
            <a:pPr eaLnBrk="1" hangingPunct="1">
              <a:lnSpc>
                <a:spcPct val="80000"/>
              </a:lnSpc>
              <a:buFont typeface="Wingdings" pitchFamily="2" charset="2"/>
              <a:buNone/>
              <a:defRPr/>
            </a:pPr>
            <a:r>
              <a:rPr lang="zh-CN" altLang="en-US" sz="2800" smtClean="0"/>
              <a:t>	</a:t>
            </a:r>
            <a:r>
              <a:rPr lang="en-US" altLang="zh-CN" sz="2800" smtClean="0"/>
              <a:t>cout &lt;&lt; "</a:t>
            </a:r>
            <a:r>
              <a:rPr lang="zh-CN" altLang="en-US" sz="2800" smtClean="0"/>
              <a:t>没有找到值为</a:t>
            </a:r>
            <a:r>
              <a:rPr lang="en-US" altLang="zh-CN" sz="2800" smtClean="0"/>
              <a:t>" &lt;&lt; a &lt;&lt; "</a:t>
            </a:r>
            <a:r>
              <a:rPr lang="zh-CN" altLang="en-US" sz="2800" smtClean="0"/>
              <a:t>的结点</a:t>
            </a:r>
            <a:r>
              <a:rPr lang="en-US" altLang="zh-CN" sz="2800" smtClean="0"/>
              <a:t>\n";</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ChangeArrowheads="1"/>
          </p:cNvSpPr>
          <p:nvPr>
            <p:ph type="title"/>
          </p:nvPr>
        </p:nvSpPr>
        <p:spPr>
          <a:xfrm>
            <a:off x="250825" y="44450"/>
            <a:ext cx="8229600" cy="1139825"/>
          </a:xfrm>
        </p:spPr>
        <p:txBody>
          <a:bodyPr/>
          <a:lstStyle/>
          <a:p>
            <a:pPr algn="l" eaLnBrk="1" hangingPunct="1">
              <a:defRPr/>
            </a:pPr>
            <a:r>
              <a:rPr lang="zh-CN" altLang="en-US" sz="2800" smtClean="0"/>
              <a:t>对输入的若干个数进行排序，在输入时，先输入各个数，最后输入一个结束标记（如：</a:t>
            </a:r>
            <a:r>
              <a:rPr lang="en-US" altLang="zh-CN" sz="2800" smtClean="0"/>
              <a:t>-1</a:t>
            </a:r>
            <a:r>
              <a:rPr lang="zh-CN" altLang="en-US" sz="2800" smtClean="0"/>
              <a:t>）</a:t>
            </a:r>
          </a:p>
        </p:txBody>
      </p:sp>
      <p:sp>
        <p:nvSpPr>
          <p:cNvPr id="453635" name="Rectangle 3"/>
          <p:cNvSpPr>
            <a:spLocks noGrp="1" noChangeArrowheads="1"/>
          </p:cNvSpPr>
          <p:nvPr>
            <p:ph type="body" idx="1"/>
          </p:nvPr>
        </p:nvSpPr>
        <p:spPr>
          <a:xfrm>
            <a:off x="457200" y="1600200"/>
            <a:ext cx="8229600" cy="5068888"/>
          </a:xfrm>
        </p:spPr>
        <p:txBody>
          <a:bodyPr/>
          <a:lstStyle/>
          <a:p>
            <a:pPr eaLnBrk="1" hangingPunct="1">
              <a:lnSpc>
                <a:spcPct val="80000"/>
              </a:lnSpc>
              <a:buFont typeface="Wingdings" pitchFamily="2" charset="2"/>
              <a:buNone/>
              <a:defRPr/>
            </a:pPr>
            <a:r>
              <a:rPr lang="en-US" altLang="zh-CN" sz="2000" smtClean="0"/>
              <a:t>struct Node</a:t>
            </a:r>
          </a:p>
          <a:p>
            <a:pPr eaLnBrk="1" hangingPunct="1">
              <a:lnSpc>
                <a:spcPct val="80000"/>
              </a:lnSpc>
              <a:buFont typeface="Wingdings" pitchFamily="2" charset="2"/>
              <a:buNone/>
              <a:defRPr/>
            </a:pPr>
            <a:r>
              <a:rPr lang="en-US" altLang="zh-CN" sz="2000" smtClean="0"/>
              <a:t>{	int content;  //</a:t>
            </a:r>
            <a:r>
              <a:rPr lang="zh-CN" altLang="en-US" sz="2000" smtClean="0"/>
              <a:t>代表结点的数据</a:t>
            </a:r>
          </a:p>
          <a:p>
            <a:pPr eaLnBrk="1" hangingPunct="1">
              <a:lnSpc>
                <a:spcPct val="80000"/>
              </a:lnSpc>
              <a:buFont typeface="Wingdings" pitchFamily="2" charset="2"/>
              <a:buNone/>
              <a:defRPr/>
            </a:pPr>
            <a:r>
              <a:rPr lang="zh-CN" altLang="en-US" sz="2000" smtClean="0"/>
              <a:t>	</a:t>
            </a:r>
            <a:r>
              <a:rPr lang="en-US" altLang="zh-CN" sz="2000" smtClean="0"/>
              <a:t>Node *next;  //</a:t>
            </a:r>
            <a:r>
              <a:rPr lang="zh-CN" altLang="en-US" sz="2000" smtClean="0"/>
              <a:t>代表后一个结点的地址</a:t>
            </a:r>
          </a:p>
          <a:p>
            <a:pPr eaLnBrk="1" hangingPunct="1">
              <a:lnSpc>
                <a:spcPct val="80000"/>
              </a:lnSpc>
              <a:buFont typeface="Wingdings" pitchFamily="2" charset="2"/>
              <a:buNone/>
              <a:defRPr/>
            </a:pPr>
            <a:r>
              <a:rPr lang="en-US" altLang="zh-CN" sz="2000" smtClean="0"/>
              <a:t>}; </a:t>
            </a:r>
          </a:p>
          <a:p>
            <a:pPr eaLnBrk="1" hangingPunct="1">
              <a:lnSpc>
                <a:spcPct val="80000"/>
              </a:lnSpc>
              <a:buFont typeface="Wingdings" pitchFamily="2" charset="2"/>
              <a:buNone/>
              <a:defRPr/>
            </a:pPr>
            <a:r>
              <a:rPr lang="en-US" altLang="zh-CN" sz="2000" smtClean="0"/>
              <a:t>extern Node *input(); //</a:t>
            </a:r>
            <a:r>
              <a:rPr lang="zh-CN" altLang="en-US" sz="2000" smtClean="0"/>
              <a:t>输入数据，建立链表，返回链表的头指针</a:t>
            </a:r>
          </a:p>
          <a:p>
            <a:pPr eaLnBrk="1" hangingPunct="1">
              <a:lnSpc>
                <a:spcPct val="80000"/>
              </a:lnSpc>
              <a:buFont typeface="Wingdings" pitchFamily="2" charset="2"/>
              <a:buNone/>
              <a:defRPr/>
            </a:pPr>
            <a:r>
              <a:rPr lang="en-US" altLang="zh-CN" sz="2000" smtClean="0"/>
              <a:t>extern void sort(Node *h); //</a:t>
            </a:r>
            <a:r>
              <a:rPr lang="zh-CN" altLang="en-US" sz="2000" smtClean="0"/>
              <a:t>排序</a:t>
            </a:r>
          </a:p>
          <a:p>
            <a:pPr eaLnBrk="1" hangingPunct="1">
              <a:lnSpc>
                <a:spcPct val="80000"/>
              </a:lnSpc>
              <a:buFont typeface="Wingdings" pitchFamily="2" charset="2"/>
              <a:buNone/>
              <a:defRPr/>
            </a:pPr>
            <a:r>
              <a:rPr lang="en-US" altLang="zh-CN" sz="2000" smtClean="0"/>
              <a:t>extern void output(Node *h); //</a:t>
            </a:r>
            <a:r>
              <a:rPr lang="zh-CN" altLang="en-US" sz="2000" smtClean="0"/>
              <a:t>输出数据</a:t>
            </a:r>
          </a:p>
          <a:p>
            <a:pPr eaLnBrk="1" hangingPunct="1">
              <a:lnSpc>
                <a:spcPct val="80000"/>
              </a:lnSpc>
              <a:buFont typeface="Wingdings" pitchFamily="2" charset="2"/>
              <a:buNone/>
              <a:defRPr/>
            </a:pPr>
            <a:r>
              <a:rPr lang="en-US" altLang="zh-CN" sz="2000" smtClean="0"/>
              <a:t>extern void remove(Node *h); //</a:t>
            </a:r>
            <a:r>
              <a:rPr lang="zh-CN" altLang="en-US" sz="2000" smtClean="0"/>
              <a:t>删除链表</a:t>
            </a:r>
          </a:p>
          <a:p>
            <a:pPr eaLnBrk="1" hangingPunct="1">
              <a:lnSpc>
                <a:spcPct val="80000"/>
              </a:lnSpc>
              <a:buFont typeface="Wingdings" pitchFamily="2" charset="2"/>
              <a:buNone/>
              <a:defRPr/>
            </a:pPr>
            <a:r>
              <a:rPr lang="en-US" altLang="zh-CN" sz="2000" smtClean="0"/>
              <a:t>int main()</a:t>
            </a:r>
          </a:p>
          <a:p>
            <a:pPr eaLnBrk="1" hangingPunct="1">
              <a:lnSpc>
                <a:spcPct val="80000"/>
              </a:lnSpc>
              <a:buFont typeface="Wingdings" pitchFamily="2" charset="2"/>
              <a:buNone/>
              <a:defRPr/>
            </a:pPr>
            <a:r>
              <a:rPr lang="en-US" altLang="zh-CN" sz="2000" smtClean="0"/>
              <a:t>{  Node *head;</a:t>
            </a:r>
          </a:p>
          <a:p>
            <a:pPr eaLnBrk="1" hangingPunct="1">
              <a:lnSpc>
                <a:spcPct val="80000"/>
              </a:lnSpc>
              <a:buFont typeface="Wingdings" pitchFamily="2" charset="2"/>
              <a:buNone/>
              <a:defRPr/>
            </a:pPr>
            <a:r>
              <a:rPr lang="en-US" altLang="zh-CN" sz="2000" smtClean="0"/>
              <a:t>	head = input();</a:t>
            </a:r>
          </a:p>
          <a:p>
            <a:pPr eaLnBrk="1" hangingPunct="1">
              <a:lnSpc>
                <a:spcPct val="80000"/>
              </a:lnSpc>
              <a:buFont typeface="Wingdings" pitchFamily="2" charset="2"/>
              <a:buNone/>
              <a:defRPr/>
            </a:pPr>
            <a:r>
              <a:rPr lang="en-US" altLang="zh-CN" sz="2000" smtClean="0"/>
              <a:t>	sort(head);</a:t>
            </a:r>
          </a:p>
          <a:p>
            <a:pPr eaLnBrk="1" hangingPunct="1">
              <a:lnSpc>
                <a:spcPct val="80000"/>
              </a:lnSpc>
              <a:buFont typeface="Wingdings" pitchFamily="2" charset="2"/>
              <a:buNone/>
              <a:defRPr/>
            </a:pPr>
            <a:r>
              <a:rPr lang="en-US" altLang="zh-CN" sz="2000" smtClean="0"/>
              <a:t>	output(head);</a:t>
            </a:r>
          </a:p>
          <a:p>
            <a:pPr eaLnBrk="1" hangingPunct="1">
              <a:lnSpc>
                <a:spcPct val="80000"/>
              </a:lnSpc>
              <a:buFont typeface="Wingdings" pitchFamily="2" charset="2"/>
              <a:buNone/>
              <a:defRPr/>
            </a:pPr>
            <a:r>
              <a:rPr lang="en-US" altLang="zh-CN" sz="2000" smtClean="0"/>
              <a:t>	remove(head);</a:t>
            </a:r>
          </a:p>
          <a:p>
            <a:pPr eaLnBrk="1" hangingPunct="1">
              <a:lnSpc>
                <a:spcPct val="80000"/>
              </a:lnSpc>
              <a:buFont typeface="Wingdings" pitchFamily="2" charset="2"/>
              <a:buNone/>
              <a:defRPr/>
            </a:pPr>
            <a:r>
              <a:rPr lang="en-US" altLang="zh-CN" sz="2000" smtClean="0"/>
              <a:t>    return 0;</a:t>
            </a:r>
          </a:p>
          <a:p>
            <a:pPr eaLnBrk="1" hangingPunct="1">
              <a:lnSpc>
                <a:spcPct val="80000"/>
              </a:lnSpc>
              <a:buFont typeface="Wingdings" pitchFamily="2" charset="2"/>
              <a:buNone/>
              <a:defRPr/>
            </a:pPr>
            <a:r>
              <a:rPr lang="en-US" altLang="zh-CN" sz="2000" smtClean="0"/>
              <a:t>}</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Rectangle 2"/>
          <p:cNvSpPr>
            <a:spLocks noGrp="1" noChangeArrowheads="1"/>
          </p:cNvSpPr>
          <p:nvPr>
            <p:ph type="body" idx="1"/>
          </p:nvPr>
        </p:nvSpPr>
        <p:spPr>
          <a:xfrm>
            <a:off x="34925" y="188640"/>
            <a:ext cx="4392613" cy="6453187"/>
          </a:xfrm>
          <a:solidFill>
            <a:schemeClr val="bg2"/>
          </a:solidFill>
        </p:spPr>
        <p:txBody>
          <a:bodyPr/>
          <a:lstStyle/>
          <a:p>
            <a:pPr eaLnBrk="1" hangingPunct="1">
              <a:lnSpc>
                <a:spcPct val="80000"/>
              </a:lnSpc>
              <a:buFont typeface="Wingdings" pitchFamily="2" charset="2"/>
              <a:buNone/>
              <a:defRPr/>
            </a:pPr>
            <a:r>
              <a:rPr lang="en-US" altLang="zh-CN" sz="2000" smtClean="0"/>
              <a:t>#include &lt;iostream&gt;</a:t>
            </a:r>
          </a:p>
          <a:p>
            <a:pPr eaLnBrk="1" hangingPunct="1">
              <a:lnSpc>
                <a:spcPct val="80000"/>
              </a:lnSpc>
              <a:buFont typeface="Wingdings" pitchFamily="2" charset="2"/>
              <a:buNone/>
              <a:defRPr/>
            </a:pPr>
            <a:r>
              <a:rPr lang="en-US" altLang="zh-CN" sz="2000" smtClean="0"/>
              <a:t>#include &lt;cstdio&gt;</a:t>
            </a:r>
          </a:p>
          <a:p>
            <a:pPr eaLnBrk="1" hangingPunct="1">
              <a:lnSpc>
                <a:spcPct val="80000"/>
              </a:lnSpc>
              <a:buFont typeface="Wingdings" pitchFamily="2" charset="2"/>
              <a:buNone/>
              <a:defRPr/>
            </a:pPr>
            <a:r>
              <a:rPr lang="en-US" altLang="zh-CN" sz="2000" smtClean="0"/>
              <a:t>using namespace std;</a:t>
            </a:r>
          </a:p>
          <a:p>
            <a:pPr eaLnBrk="1" hangingPunct="1">
              <a:lnSpc>
                <a:spcPct val="80000"/>
              </a:lnSpc>
              <a:buFont typeface="Wingdings" pitchFamily="2" charset="2"/>
              <a:buNone/>
              <a:defRPr/>
            </a:pPr>
            <a:r>
              <a:rPr lang="en-US" altLang="zh-CN" sz="2000" smtClean="0"/>
              <a:t>Node *input() //</a:t>
            </a:r>
            <a:r>
              <a:rPr lang="zh-CN" altLang="en-US" sz="2000" smtClean="0"/>
              <a:t>从表尾插入数据</a:t>
            </a:r>
          </a:p>
          <a:p>
            <a:pPr eaLnBrk="1" hangingPunct="1">
              <a:lnSpc>
                <a:spcPct val="80000"/>
              </a:lnSpc>
              <a:buFont typeface="Wingdings" pitchFamily="2" charset="2"/>
              <a:buNone/>
              <a:defRPr/>
            </a:pPr>
            <a:r>
              <a:rPr lang="en-US" altLang="zh-CN" sz="2000" smtClean="0"/>
              <a:t>{  Node *head=NULL, //</a:t>
            </a:r>
            <a:r>
              <a:rPr lang="zh-CN" altLang="en-US" sz="2000" smtClean="0"/>
              <a:t>头指针   </a:t>
            </a:r>
          </a:p>
          <a:p>
            <a:pPr eaLnBrk="1" hangingPunct="1">
              <a:lnSpc>
                <a:spcPct val="80000"/>
              </a:lnSpc>
              <a:buFont typeface="Wingdings" pitchFamily="2" charset="2"/>
              <a:buNone/>
              <a:defRPr/>
            </a:pPr>
            <a:r>
              <a:rPr lang="zh-CN" altLang="en-US" sz="2000" smtClean="0"/>
              <a:t>		  *</a:t>
            </a:r>
            <a:r>
              <a:rPr lang="en-US" altLang="zh-CN" sz="2000" smtClean="0"/>
              <a:t>tail=NULL; //</a:t>
            </a:r>
            <a:r>
              <a:rPr lang="zh-CN" altLang="en-US" sz="2000" smtClean="0"/>
              <a:t>尾指针</a:t>
            </a:r>
          </a:p>
          <a:p>
            <a:pPr eaLnBrk="1" hangingPunct="1">
              <a:lnSpc>
                <a:spcPct val="80000"/>
              </a:lnSpc>
              <a:buFont typeface="Wingdings" pitchFamily="2" charset="2"/>
              <a:buNone/>
              <a:defRPr/>
            </a:pPr>
            <a:r>
              <a:rPr lang="zh-CN" altLang="en-US" sz="2000" smtClean="0"/>
              <a:t>	</a:t>
            </a:r>
            <a:r>
              <a:rPr lang="en-US" altLang="zh-CN" sz="2000" smtClean="0"/>
              <a:t>int x;</a:t>
            </a:r>
          </a:p>
          <a:p>
            <a:pPr eaLnBrk="1" hangingPunct="1">
              <a:lnSpc>
                <a:spcPct val="80000"/>
              </a:lnSpc>
              <a:buFont typeface="Wingdings" pitchFamily="2" charset="2"/>
              <a:buNone/>
              <a:defRPr/>
            </a:pPr>
            <a:r>
              <a:rPr lang="en-US" altLang="zh-CN" sz="2000" smtClean="0"/>
              <a:t>	cin &gt;&gt; x;</a:t>
            </a:r>
          </a:p>
          <a:p>
            <a:pPr eaLnBrk="1" hangingPunct="1">
              <a:lnSpc>
                <a:spcPct val="80000"/>
              </a:lnSpc>
              <a:buFont typeface="Wingdings" pitchFamily="2" charset="2"/>
              <a:buNone/>
              <a:defRPr/>
            </a:pPr>
            <a:r>
              <a:rPr lang="en-US" altLang="zh-CN" sz="2000" smtClean="0"/>
              <a:t>    while (x != -1)</a:t>
            </a:r>
          </a:p>
          <a:p>
            <a:pPr eaLnBrk="1" hangingPunct="1">
              <a:lnSpc>
                <a:spcPct val="80000"/>
              </a:lnSpc>
              <a:buFont typeface="Wingdings" pitchFamily="2" charset="2"/>
              <a:buNone/>
              <a:defRPr/>
            </a:pPr>
            <a:r>
              <a:rPr lang="en-US" altLang="zh-CN" sz="2000" smtClean="0"/>
              <a:t>	{ Node *p=new Node;</a:t>
            </a:r>
          </a:p>
          <a:p>
            <a:pPr eaLnBrk="1" hangingPunct="1">
              <a:lnSpc>
                <a:spcPct val="80000"/>
              </a:lnSpc>
              <a:buFont typeface="Wingdings" pitchFamily="2" charset="2"/>
              <a:buNone/>
              <a:defRPr/>
            </a:pPr>
            <a:r>
              <a:rPr lang="en-US" altLang="zh-CN" sz="2000" smtClean="0"/>
              <a:t>	   p-&gt;content = x;</a:t>
            </a:r>
          </a:p>
          <a:p>
            <a:pPr eaLnBrk="1" hangingPunct="1">
              <a:lnSpc>
                <a:spcPct val="80000"/>
              </a:lnSpc>
              <a:buFont typeface="Wingdings" pitchFamily="2" charset="2"/>
              <a:buNone/>
              <a:defRPr/>
            </a:pPr>
            <a:r>
              <a:rPr lang="en-US" altLang="zh-CN" sz="2000" smtClean="0"/>
              <a:t>	   p-&gt;next = NULL;</a:t>
            </a:r>
          </a:p>
          <a:p>
            <a:pPr eaLnBrk="1" hangingPunct="1">
              <a:lnSpc>
                <a:spcPct val="80000"/>
              </a:lnSpc>
              <a:buFont typeface="Wingdings" pitchFamily="2" charset="2"/>
              <a:buNone/>
              <a:defRPr/>
            </a:pPr>
            <a:r>
              <a:rPr lang="en-US" altLang="zh-CN" sz="2000" smtClean="0"/>
              <a:t>	   if (head == NULL)</a:t>
            </a:r>
          </a:p>
          <a:p>
            <a:pPr eaLnBrk="1" hangingPunct="1">
              <a:lnSpc>
                <a:spcPct val="80000"/>
              </a:lnSpc>
              <a:buFont typeface="Wingdings" pitchFamily="2" charset="2"/>
              <a:buNone/>
              <a:defRPr/>
            </a:pPr>
            <a:r>
              <a:rPr lang="en-US" altLang="zh-CN" sz="2000" smtClean="0"/>
              <a:t>	      head = p;</a:t>
            </a:r>
          </a:p>
          <a:p>
            <a:pPr eaLnBrk="1" hangingPunct="1">
              <a:lnSpc>
                <a:spcPct val="80000"/>
              </a:lnSpc>
              <a:buFont typeface="Wingdings" pitchFamily="2" charset="2"/>
              <a:buNone/>
              <a:defRPr/>
            </a:pPr>
            <a:r>
              <a:rPr lang="en-US" altLang="zh-CN" sz="2000" smtClean="0"/>
              <a:t>       else</a:t>
            </a:r>
          </a:p>
          <a:p>
            <a:pPr eaLnBrk="1" hangingPunct="1">
              <a:lnSpc>
                <a:spcPct val="80000"/>
              </a:lnSpc>
              <a:buFont typeface="Wingdings" pitchFamily="2" charset="2"/>
              <a:buNone/>
              <a:defRPr/>
            </a:pPr>
            <a:r>
              <a:rPr lang="en-US" altLang="zh-CN" sz="2000" smtClean="0"/>
              <a:t>		tail-&gt;next = p;</a:t>
            </a:r>
          </a:p>
          <a:p>
            <a:pPr eaLnBrk="1" hangingPunct="1">
              <a:lnSpc>
                <a:spcPct val="80000"/>
              </a:lnSpc>
              <a:buFont typeface="Wingdings" pitchFamily="2" charset="2"/>
              <a:buNone/>
              <a:defRPr/>
            </a:pPr>
            <a:r>
              <a:rPr lang="en-US" altLang="zh-CN" sz="2000" smtClean="0"/>
              <a:t>       tail = p;</a:t>
            </a:r>
          </a:p>
          <a:p>
            <a:pPr eaLnBrk="1" hangingPunct="1">
              <a:lnSpc>
                <a:spcPct val="80000"/>
              </a:lnSpc>
              <a:buFont typeface="Wingdings" pitchFamily="2" charset="2"/>
              <a:buNone/>
              <a:defRPr/>
            </a:pPr>
            <a:r>
              <a:rPr lang="en-US" altLang="zh-CN" sz="2000" smtClean="0"/>
              <a:t>       cin &gt;&gt; x;</a:t>
            </a:r>
          </a:p>
          <a:p>
            <a:pPr eaLnBrk="1" hangingPunct="1">
              <a:lnSpc>
                <a:spcPct val="80000"/>
              </a:lnSpc>
              <a:buFont typeface="Wingdings" pitchFamily="2" charset="2"/>
              <a:buNone/>
              <a:defRPr/>
            </a:pPr>
            <a:r>
              <a:rPr lang="en-US" altLang="zh-CN" sz="2000" smtClean="0"/>
              <a:t>	}</a:t>
            </a:r>
          </a:p>
          <a:p>
            <a:pPr eaLnBrk="1" hangingPunct="1">
              <a:lnSpc>
                <a:spcPct val="80000"/>
              </a:lnSpc>
              <a:buFont typeface="Wingdings" pitchFamily="2" charset="2"/>
              <a:buNone/>
              <a:defRPr/>
            </a:pPr>
            <a:r>
              <a:rPr lang="en-US" altLang="zh-CN" sz="2000" smtClean="0"/>
              <a:t>	return head;</a:t>
            </a:r>
          </a:p>
          <a:p>
            <a:pPr eaLnBrk="1" hangingPunct="1">
              <a:lnSpc>
                <a:spcPct val="80000"/>
              </a:lnSpc>
              <a:buFont typeface="Wingdings" pitchFamily="2" charset="2"/>
              <a:buNone/>
              <a:defRPr/>
            </a:pPr>
            <a:r>
              <a:rPr lang="en-US" altLang="zh-CN" sz="2000" smtClean="0"/>
              <a:t>}</a:t>
            </a:r>
          </a:p>
        </p:txBody>
      </p:sp>
      <p:sp>
        <p:nvSpPr>
          <p:cNvPr id="454659" name="Rectangle 3"/>
          <p:cNvSpPr>
            <a:spLocks noChangeArrowheads="1"/>
          </p:cNvSpPr>
          <p:nvPr/>
        </p:nvSpPr>
        <p:spPr bwMode="auto">
          <a:xfrm>
            <a:off x="4573588" y="188640"/>
            <a:ext cx="4535487" cy="4824412"/>
          </a:xfrm>
          <a:prstGeom prst="rect">
            <a:avLst/>
          </a:prstGeom>
          <a:solidFill>
            <a:schemeClr val="bg2"/>
          </a:solidFill>
          <a:ln>
            <a:noFill/>
          </a:ln>
          <a:effectLst/>
          <a:extLst/>
        </p:spPr>
        <p:txBody>
          <a:bodyPr/>
          <a:lstStyle/>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#include &lt;iostream&gt;</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#include &lt;cstdio&gt;</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using namespace std;</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Node *input() //</a:t>
            </a:r>
            <a:r>
              <a:rPr lang="zh-CN" altLang="en-US" sz="2000" b="0">
                <a:effectLst>
                  <a:outerShdw blurRad="38100" dist="38100" dir="2700000" algn="tl">
                    <a:srgbClr val="000000"/>
                  </a:outerShdw>
                </a:effectLst>
              </a:rPr>
              <a:t>从表头插入数据</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  Node *head=NULL; //</a:t>
            </a:r>
            <a:r>
              <a:rPr lang="zh-CN" altLang="en-US" sz="2000" b="0">
                <a:effectLst>
                  <a:outerShdw blurRad="38100" dist="38100" dir="2700000" algn="tl">
                    <a:srgbClr val="000000"/>
                  </a:outerShdw>
                </a:effectLst>
              </a:rPr>
              <a:t>头指针</a:t>
            </a:r>
          </a:p>
          <a:p>
            <a:pPr marL="342900" indent="-342900" algn="l">
              <a:lnSpc>
                <a:spcPct val="80000"/>
              </a:lnSpc>
              <a:spcBef>
                <a:spcPct val="20000"/>
              </a:spcBef>
              <a:buClr>
                <a:schemeClr val="hlink"/>
              </a:buClr>
              <a:buSzPct val="60000"/>
              <a:buFont typeface="Wingdings" pitchFamily="2" charset="2"/>
              <a:buNone/>
              <a:defRPr/>
            </a:pPr>
            <a:r>
              <a:rPr lang="zh-CN" altLang="en-US" sz="2000" b="0">
                <a:effectLst>
                  <a:outerShdw blurRad="38100" dist="38100" dir="2700000" algn="tl">
                    <a:srgbClr val="000000"/>
                  </a:outerShdw>
                </a:effectLst>
              </a:rPr>
              <a:t>	</a:t>
            </a:r>
            <a:r>
              <a:rPr lang="en-US" altLang="zh-CN" sz="2000" b="0">
                <a:effectLst>
                  <a:outerShdw blurRad="38100" dist="38100" dir="2700000" algn="tl">
                    <a:srgbClr val="000000"/>
                  </a:outerShdw>
                </a:effectLst>
              </a:rPr>
              <a:t>int x;</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	cin &gt;&gt; x;</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    while (x != -1)</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	{ Node *p=new Node;</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	   p-&gt;content = x;</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	   p-&gt;next = head;</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	   head = p;</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       cin &gt;&gt; x;</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	}</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	return head;</a:t>
            </a:r>
          </a:p>
          <a:p>
            <a:pPr marL="342900" indent="-342900" algn="l">
              <a:lnSpc>
                <a:spcPct val="80000"/>
              </a:lnSpc>
              <a:spcBef>
                <a:spcPct val="20000"/>
              </a:spcBef>
              <a:buClr>
                <a:schemeClr val="hlink"/>
              </a:buClr>
              <a:buSzPct val="60000"/>
              <a:buFont typeface="Wingdings" pitchFamily="2" charset="2"/>
              <a:buNone/>
              <a:defRPr/>
            </a:pPr>
            <a:r>
              <a:rPr lang="en-US" altLang="zh-CN" sz="2000" b="0">
                <a:effectLst>
                  <a:outerShdw blurRad="38100" dist="38100" dir="2700000" algn="tl">
                    <a:srgbClr val="000000"/>
                  </a:outerShdw>
                </a:effectLst>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4659"/>
                                        </p:tgtEl>
                                        <p:attrNameLst>
                                          <p:attrName>style.visibility</p:attrName>
                                        </p:attrNameLst>
                                      </p:cBhvr>
                                      <p:to>
                                        <p:strVal val="visible"/>
                                      </p:to>
                                    </p:set>
                                    <p:anim calcmode="lin" valueType="num">
                                      <p:cBhvr additive="base">
                                        <p:cTn id="7" dur="500" fill="hold"/>
                                        <p:tgtEl>
                                          <p:spTgt spid="454659"/>
                                        </p:tgtEl>
                                        <p:attrNameLst>
                                          <p:attrName>ppt_x</p:attrName>
                                        </p:attrNameLst>
                                      </p:cBhvr>
                                      <p:tavLst>
                                        <p:tav tm="0">
                                          <p:val>
                                            <p:strVal val="#ppt_x"/>
                                          </p:val>
                                        </p:tav>
                                        <p:tav tm="100000">
                                          <p:val>
                                            <p:strVal val="#ppt_x"/>
                                          </p:val>
                                        </p:tav>
                                      </p:tavLst>
                                    </p:anim>
                                    <p:anim calcmode="lin" valueType="num">
                                      <p:cBhvr additive="base">
                                        <p:cTn id="8" dur="500" fill="hold"/>
                                        <p:tgtEl>
                                          <p:spTgt spid="4546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65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ChangeArrowheads="1"/>
          </p:cNvSpPr>
          <p:nvPr>
            <p:ph type="body" idx="1"/>
          </p:nvPr>
        </p:nvSpPr>
        <p:spPr>
          <a:xfrm>
            <a:off x="457200" y="404813"/>
            <a:ext cx="8229600" cy="6264275"/>
          </a:xfrm>
        </p:spPr>
        <p:txBody>
          <a:bodyPr/>
          <a:lstStyle/>
          <a:p>
            <a:pPr eaLnBrk="1" hangingPunct="1">
              <a:lnSpc>
                <a:spcPct val="80000"/>
              </a:lnSpc>
              <a:buFont typeface="Wingdings" pitchFamily="2" charset="2"/>
              <a:buNone/>
              <a:defRPr/>
            </a:pPr>
            <a:r>
              <a:rPr lang="en-US" altLang="zh-CN" sz="2000" smtClean="0"/>
              <a:t>void sort(Node *h) //</a:t>
            </a:r>
            <a:r>
              <a:rPr lang="zh-CN" altLang="en-US" sz="2000" smtClean="0"/>
              <a:t>采用选择排序，小的往前放</a:t>
            </a:r>
          </a:p>
          <a:p>
            <a:pPr eaLnBrk="1" hangingPunct="1">
              <a:lnSpc>
                <a:spcPct val="80000"/>
              </a:lnSpc>
              <a:buFont typeface="Wingdings" pitchFamily="2" charset="2"/>
              <a:buNone/>
              <a:defRPr/>
            </a:pPr>
            <a:r>
              <a:rPr lang="en-US" altLang="zh-CN" sz="2000" smtClean="0"/>
              <a:t>{  if (h == NULL || h-&gt;next == NULL) return;</a:t>
            </a:r>
          </a:p>
          <a:p>
            <a:pPr eaLnBrk="1" hangingPunct="1">
              <a:lnSpc>
                <a:spcPct val="80000"/>
              </a:lnSpc>
              <a:buFont typeface="Wingdings" pitchFamily="2" charset="2"/>
              <a:buNone/>
              <a:defRPr/>
            </a:pPr>
            <a:r>
              <a:rPr lang="en-US" altLang="zh-CN" sz="2000" smtClean="0"/>
              <a:t>    //</a:t>
            </a:r>
            <a:r>
              <a:rPr lang="zh-CN" altLang="en-US" sz="2000" smtClean="0"/>
              <a:t>从链表头开始逐步缩小链表的范围</a:t>
            </a:r>
          </a:p>
          <a:p>
            <a:pPr eaLnBrk="1" hangingPunct="1">
              <a:lnSpc>
                <a:spcPct val="80000"/>
              </a:lnSpc>
              <a:buFont typeface="Wingdings" pitchFamily="2" charset="2"/>
              <a:buNone/>
              <a:defRPr/>
            </a:pPr>
            <a:r>
              <a:rPr lang="zh-CN" altLang="en-US" sz="2000" smtClean="0"/>
              <a:t>	</a:t>
            </a:r>
            <a:r>
              <a:rPr lang="en-US" altLang="zh-CN" sz="2000" smtClean="0"/>
              <a:t>for (Node *p1=h; p1-&gt;next != NULL; p1 = p1-&gt;next)</a:t>
            </a:r>
          </a:p>
          <a:p>
            <a:pPr eaLnBrk="1" hangingPunct="1">
              <a:lnSpc>
                <a:spcPct val="80000"/>
              </a:lnSpc>
              <a:buFont typeface="Wingdings" pitchFamily="2" charset="2"/>
              <a:buNone/>
              <a:defRPr/>
            </a:pPr>
            <a:r>
              <a:rPr lang="en-US" altLang="zh-CN" sz="2000" smtClean="0"/>
              <a:t>	{ Node *p_min=p1; //p_min</a:t>
            </a:r>
            <a:r>
              <a:rPr lang="zh-CN" altLang="en-US" sz="2000" smtClean="0"/>
              <a:t>指向最小的结点，初始化为</a:t>
            </a:r>
            <a:r>
              <a:rPr lang="en-US" altLang="zh-CN" sz="2000" smtClean="0"/>
              <a:t>p1</a:t>
            </a:r>
          </a:p>
          <a:p>
            <a:pPr eaLnBrk="1" hangingPunct="1">
              <a:lnSpc>
                <a:spcPct val="80000"/>
              </a:lnSpc>
              <a:buFont typeface="Wingdings" pitchFamily="2" charset="2"/>
              <a:buNone/>
              <a:defRPr/>
            </a:pPr>
            <a:r>
              <a:rPr lang="en-US" altLang="zh-CN" sz="2000" smtClean="0"/>
              <a:t>       //</a:t>
            </a:r>
            <a:r>
              <a:rPr lang="zh-CN" altLang="en-US" sz="2000" smtClean="0"/>
              <a:t>从</a:t>
            </a:r>
            <a:r>
              <a:rPr lang="en-US" altLang="zh-CN" sz="2000" smtClean="0"/>
              <a:t>p1</a:t>
            </a:r>
            <a:r>
              <a:rPr lang="zh-CN" altLang="en-US" sz="2000" smtClean="0"/>
              <a:t>的下一个开始与</a:t>
            </a:r>
            <a:r>
              <a:rPr lang="en-US" altLang="zh-CN" sz="2000" smtClean="0"/>
              <a:t>p_min</a:t>
            </a:r>
            <a:r>
              <a:rPr lang="zh-CN" altLang="en-US" sz="2000" smtClean="0"/>
              <a:t>进行比较 </a:t>
            </a:r>
          </a:p>
          <a:p>
            <a:pPr eaLnBrk="1" hangingPunct="1">
              <a:lnSpc>
                <a:spcPct val="80000"/>
              </a:lnSpc>
              <a:buFont typeface="Wingdings" pitchFamily="2" charset="2"/>
              <a:buNone/>
              <a:defRPr/>
            </a:pPr>
            <a:r>
              <a:rPr lang="zh-CN" altLang="en-US" sz="2000" smtClean="0"/>
              <a:t>	   </a:t>
            </a:r>
            <a:r>
              <a:rPr lang="en-US" altLang="zh-CN" sz="2000" smtClean="0"/>
              <a:t>for (Node *p2=p1-&gt;next; p2 != NULL; p2=p2-&gt;next)</a:t>
            </a:r>
          </a:p>
          <a:p>
            <a:pPr eaLnBrk="1" hangingPunct="1">
              <a:lnSpc>
                <a:spcPct val="80000"/>
              </a:lnSpc>
              <a:buFont typeface="Wingdings" pitchFamily="2" charset="2"/>
              <a:buNone/>
              <a:defRPr/>
            </a:pPr>
            <a:r>
              <a:rPr lang="en-US" altLang="zh-CN" sz="2000" smtClean="0"/>
              <a:t>	      if (p2-&gt;content &lt; p_min-&gt;content)  p_min = p2;</a:t>
            </a:r>
          </a:p>
          <a:p>
            <a:pPr eaLnBrk="1" hangingPunct="1">
              <a:lnSpc>
                <a:spcPct val="80000"/>
              </a:lnSpc>
              <a:buFont typeface="Wingdings" pitchFamily="2" charset="2"/>
              <a:buNone/>
              <a:defRPr/>
            </a:pPr>
            <a:r>
              <a:rPr lang="en-US" altLang="zh-CN" sz="2000" smtClean="0"/>
              <a:t>	   if (p_min != p1)</a:t>
            </a:r>
          </a:p>
          <a:p>
            <a:pPr eaLnBrk="1" hangingPunct="1">
              <a:lnSpc>
                <a:spcPct val="80000"/>
              </a:lnSpc>
              <a:buFont typeface="Wingdings" pitchFamily="2" charset="2"/>
              <a:buNone/>
              <a:defRPr/>
            </a:pPr>
            <a:r>
              <a:rPr lang="en-US" altLang="zh-CN" sz="2000" smtClean="0"/>
              <a:t>	   { int temp = p1-&gt;content;</a:t>
            </a:r>
          </a:p>
          <a:p>
            <a:pPr eaLnBrk="1" hangingPunct="1">
              <a:lnSpc>
                <a:spcPct val="80000"/>
              </a:lnSpc>
              <a:buFont typeface="Wingdings" pitchFamily="2" charset="2"/>
              <a:buNone/>
              <a:defRPr/>
            </a:pPr>
            <a:r>
              <a:rPr lang="en-US" altLang="zh-CN" sz="2000" smtClean="0"/>
              <a:t>          p1-&gt;content = p_min-&gt;content;</a:t>
            </a:r>
          </a:p>
          <a:p>
            <a:pPr eaLnBrk="1" hangingPunct="1">
              <a:lnSpc>
                <a:spcPct val="80000"/>
              </a:lnSpc>
              <a:buFont typeface="Wingdings" pitchFamily="2" charset="2"/>
              <a:buNone/>
              <a:defRPr/>
            </a:pPr>
            <a:r>
              <a:rPr lang="en-US" altLang="zh-CN" sz="2000" smtClean="0"/>
              <a:t>          p_min-&gt;content = temp;</a:t>
            </a:r>
          </a:p>
          <a:p>
            <a:pPr eaLnBrk="1" hangingPunct="1">
              <a:lnSpc>
                <a:spcPct val="80000"/>
              </a:lnSpc>
              <a:buFont typeface="Wingdings" pitchFamily="2" charset="2"/>
              <a:buNone/>
              <a:defRPr/>
            </a:pPr>
            <a:r>
              <a:rPr lang="en-US" altLang="zh-CN" sz="2000" smtClean="0"/>
              <a:t>	   }</a:t>
            </a:r>
          </a:p>
          <a:p>
            <a:pPr eaLnBrk="1" hangingPunct="1">
              <a:lnSpc>
                <a:spcPct val="80000"/>
              </a:lnSpc>
              <a:buFont typeface="Wingdings" pitchFamily="2" charset="2"/>
              <a:buNone/>
              <a:defRPr/>
            </a:pPr>
            <a:r>
              <a:rPr lang="en-US" altLang="zh-CN" sz="2000" smtClean="0"/>
              <a:t>	}</a:t>
            </a:r>
          </a:p>
          <a:p>
            <a:pPr eaLnBrk="1" hangingPunct="1">
              <a:lnSpc>
                <a:spcPct val="80000"/>
              </a:lnSpc>
              <a:buFont typeface="Wingdings" pitchFamily="2" charset="2"/>
              <a:buNone/>
              <a:defRPr/>
            </a:pPr>
            <a:r>
              <a:rPr lang="en-US" altLang="zh-CN" sz="2000" smtClean="0"/>
              <a:t>}</a:t>
            </a:r>
          </a:p>
          <a:p>
            <a:pPr eaLnBrk="1" hangingPunct="1">
              <a:lnSpc>
                <a:spcPct val="80000"/>
              </a:lnSpc>
              <a:buFont typeface="Wingdings" pitchFamily="2" charset="2"/>
              <a:buNone/>
              <a:defRPr/>
            </a:pPr>
            <a:r>
              <a:rPr lang="en-US" altLang="zh-CN" sz="2000" smtClean="0"/>
              <a:t>void output(Node *h)</a:t>
            </a:r>
          </a:p>
          <a:p>
            <a:pPr eaLnBrk="1" hangingPunct="1">
              <a:lnSpc>
                <a:spcPct val="80000"/>
              </a:lnSpc>
              <a:buFont typeface="Wingdings" pitchFamily="2" charset="2"/>
              <a:buNone/>
              <a:defRPr/>
            </a:pPr>
            <a:r>
              <a:rPr lang="en-US" altLang="zh-CN" sz="2000" smtClean="0"/>
              <a:t>{ for (Node *p=h; p!=NULL; p=p-&gt;next)</a:t>
            </a:r>
          </a:p>
          <a:p>
            <a:pPr eaLnBrk="1" hangingPunct="1">
              <a:lnSpc>
                <a:spcPct val="80000"/>
              </a:lnSpc>
              <a:buFont typeface="Wingdings" pitchFamily="2" charset="2"/>
              <a:buNone/>
              <a:defRPr/>
            </a:pPr>
            <a:r>
              <a:rPr lang="en-US" altLang="zh-CN" sz="2000" smtClean="0"/>
              <a:t>	 cout &lt;&lt; p-&gt;content &lt;&lt; ',';</a:t>
            </a:r>
          </a:p>
          <a:p>
            <a:pPr eaLnBrk="1" hangingPunct="1">
              <a:lnSpc>
                <a:spcPct val="80000"/>
              </a:lnSpc>
              <a:buFont typeface="Wingdings" pitchFamily="2" charset="2"/>
              <a:buNone/>
              <a:defRPr/>
            </a:pPr>
            <a:r>
              <a:rPr lang="en-US" altLang="zh-CN" sz="2000" smtClean="0"/>
              <a:t>   cout &lt;&lt; endl;</a:t>
            </a:r>
          </a:p>
          <a:p>
            <a:pPr eaLnBrk="1" hangingPunct="1">
              <a:lnSpc>
                <a:spcPct val="80000"/>
              </a:lnSpc>
              <a:buFont typeface="Wingdings" pitchFamily="2" charset="2"/>
              <a:buNone/>
              <a:defRPr/>
            </a:pPr>
            <a:r>
              <a:rPr lang="en-US" altLang="zh-CN" sz="2000" smtClean="0"/>
              <a:t>}</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Rectangle 2"/>
          <p:cNvSpPr>
            <a:spLocks noGrp="1" noChangeArrowheads="1"/>
          </p:cNvSpPr>
          <p:nvPr>
            <p:ph type="title"/>
          </p:nvPr>
        </p:nvSpPr>
        <p:spPr/>
        <p:txBody>
          <a:bodyPr/>
          <a:lstStyle/>
          <a:p>
            <a:pPr eaLnBrk="1" hangingPunct="1">
              <a:defRPr/>
            </a:pPr>
            <a:endParaRPr lang="zh-CN" altLang="zh-CN" smtClean="0"/>
          </a:p>
        </p:txBody>
      </p:sp>
      <p:sp>
        <p:nvSpPr>
          <p:cNvPr id="456707" name="Rectangle 3"/>
          <p:cNvSpPr>
            <a:spLocks noGrp="1" noChangeArrowheads="1"/>
          </p:cNvSpPr>
          <p:nvPr>
            <p:ph type="body" idx="1"/>
          </p:nvPr>
        </p:nvSpPr>
        <p:spPr/>
        <p:txBody>
          <a:bodyPr/>
          <a:lstStyle/>
          <a:p>
            <a:pPr defTabSz="266700" eaLnBrk="1" hangingPunct="1">
              <a:buFont typeface="Wingdings" pitchFamily="2" charset="2"/>
              <a:buNone/>
              <a:defRPr/>
            </a:pPr>
            <a:r>
              <a:rPr lang="en-US" altLang="zh-CN" smtClean="0"/>
              <a:t>void remove(Node *h)</a:t>
            </a:r>
          </a:p>
          <a:p>
            <a:pPr defTabSz="266700" eaLnBrk="1" hangingPunct="1">
              <a:buFont typeface="Wingdings" pitchFamily="2" charset="2"/>
              <a:buNone/>
              <a:defRPr/>
            </a:pPr>
            <a:r>
              <a:rPr lang="en-US" altLang="zh-CN" smtClean="0"/>
              <a:t>{	while (h != NULL)</a:t>
            </a:r>
          </a:p>
          <a:p>
            <a:pPr defTabSz="266700" eaLnBrk="1" hangingPunct="1">
              <a:buFont typeface="Wingdings" pitchFamily="2" charset="2"/>
              <a:buNone/>
              <a:defRPr/>
            </a:pPr>
            <a:r>
              <a:rPr lang="en-US" altLang="zh-CN" smtClean="0"/>
              <a:t>	{	Node *p=h;</a:t>
            </a:r>
          </a:p>
          <a:p>
            <a:pPr defTabSz="266700" eaLnBrk="1" hangingPunct="1">
              <a:buFont typeface="Wingdings" pitchFamily="2" charset="2"/>
              <a:buNone/>
              <a:defRPr/>
            </a:pPr>
            <a:r>
              <a:rPr lang="en-US" altLang="zh-CN" smtClean="0"/>
              <a:t>			h = h-&gt;next;</a:t>
            </a:r>
          </a:p>
          <a:p>
            <a:pPr defTabSz="266700" eaLnBrk="1" hangingPunct="1">
              <a:buFont typeface="Wingdings" pitchFamily="2" charset="2"/>
              <a:buNone/>
              <a:defRPr/>
            </a:pPr>
            <a:r>
              <a:rPr lang="en-US" altLang="zh-CN" smtClean="0"/>
              <a:t>			delete p;</a:t>
            </a:r>
          </a:p>
          <a:p>
            <a:pPr defTabSz="266700" eaLnBrk="1" hangingPunct="1">
              <a:buFont typeface="Wingdings" pitchFamily="2" charset="2"/>
              <a:buNone/>
              <a:defRPr/>
            </a:pPr>
            <a:r>
              <a:rPr lang="en-US" altLang="zh-CN" smtClean="0"/>
              <a:t>	}</a:t>
            </a:r>
          </a:p>
          <a:p>
            <a:pPr defTabSz="266700" eaLnBrk="1" hangingPunct="1">
              <a:buFont typeface="Wingdings" pitchFamily="2" charset="2"/>
              <a:buNone/>
              <a:defRPr/>
            </a:pPr>
            <a:r>
              <a:rPr lang="en-US" altLang="zh-CN" smtClean="0"/>
              <a:t>}</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p:txBody>
          <a:bodyPr/>
          <a:lstStyle/>
          <a:p>
            <a:pPr eaLnBrk="1" hangingPunct="1">
              <a:defRPr/>
            </a:pPr>
            <a:r>
              <a:rPr lang="zh-CN" altLang="en-US" smtClean="0"/>
              <a:t>用链表实现求解约瑟夫问题 </a:t>
            </a:r>
          </a:p>
        </p:txBody>
      </p:sp>
      <p:sp>
        <p:nvSpPr>
          <p:cNvPr id="488451" name="Rectangle 3"/>
          <p:cNvSpPr>
            <a:spLocks noGrp="1" noChangeArrowheads="1"/>
          </p:cNvSpPr>
          <p:nvPr>
            <p:ph type="body" idx="1"/>
          </p:nvPr>
        </p:nvSpPr>
        <p:spPr>
          <a:xfrm>
            <a:off x="457200" y="1600200"/>
            <a:ext cx="8229600" cy="5068888"/>
          </a:xfrm>
        </p:spPr>
        <p:txBody>
          <a:bodyPr/>
          <a:lstStyle/>
          <a:p>
            <a:pPr eaLnBrk="1" hangingPunct="1">
              <a:lnSpc>
                <a:spcPct val="80000"/>
              </a:lnSpc>
              <a:buFont typeface="Wingdings" pitchFamily="2" charset="2"/>
              <a:buNone/>
              <a:defRPr/>
            </a:pPr>
            <a:r>
              <a:rPr lang="en-US" altLang="zh-CN" sz="2400" smtClean="0"/>
              <a:t>#include &lt;iostream&gt;</a:t>
            </a:r>
          </a:p>
          <a:p>
            <a:pPr eaLnBrk="1" hangingPunct="1">
              <a:lnSpc>
                <a:spcPct val="80000"/>
              </a:lnSpc>
              <a:buFont typeface="Wingdings" pitchFamily="2" charset="2"/>
              <a:buNone/>
              <a:defRPr/>
            </a:pPr>
            <a:r>
              <a:rPr lang="en-US" altLang="zh-CN" sz="2400" smtClean="0"/>
              <a:t>using namespace std;</a:t>
            </a:r>
          </a:p>
          <a:p>
            <a:pPr eaLnBrk="1" hangingPunct="1">
              <a:lnSpc>
                <a:spcPct val="80000"/>
              </a:lnSpc>
              <a:buFont typeface="Wingdings" pitchFamily="2" charset="2"/>
              <a:buNone/>
              <a:defRPr/>
            </a:pPr>
            <a:r>
              <a:rPr lang="en-US" altLang="zh-CN" sz="2400" smtClean="0"/>
              <a:t>struct Node</a:t>
            </a:r>
          </a:p>
          <a:p>
            <a:pPr eaLnBrk="1" hangingPunct="1">
              <a:lnSpc>
                <a:spcPct val="80000"/>
              </a:lnSpc>
              <a:buFont typeface="Wingdings" pitchFamily="2" charset="2"/>
              <a:buNone/>
              <a:defRPr/>
            </a:pPr>
            <a:r>
              <a:rPr lang="en-US" altLang="zh-CN" sz="2400" smtClean="0"/>
              <a:t>{	int no;  //</a:t>
            </a:r>
            <a:r>
              <a:rPr lang="zh-CN" altLang="en-US" sz="2400" smtClean="0"/>
              <a:t>小孩的编号</a:t>
            </a:r>
          </a:p>
          <a:p>
            <a:pPr eaLnBrk="1" hangingPunct="1">
              <a:lnSpc>
                <a:spcPct val="80000"/>
              </a:lnSpc>
              <a:buFont typeface="Wingdings" pitchFamily="2" charset="2"/>
              <a:buNone/>
              <a:defRPr/>
            </a:pPr>
            <a:r>
              <a:rPr lang="zh-CN" altLang="en-US" sz="2400" smtClean="0"/>
              <a:t>	</a:t>
            </a:r>
            <a:r>
              <a:rPr lang="en-US" altLang="zh-CN" sz="2400" smtClean="0"/>
              <a:t>Node *next; //</a:t>
            </a:r>
            <a:r>
              <a:rPr lang="zh-CN" altLang="en-US" sz="2400" smtClean="0"/>
              <a:t>指向下一个小孩的指针</a:t>
            </a:r>
          </a:p>
          <a:p>
            <a:pPr eaLnBrk="1" hangingPunct="1">
              <a:lnSpc>
                <a:spcPct val="80000"/>
              </a:lnSpc>
              <a:buFont typeface="Wingdings" pitchFamily="2" charset="2"/>
              <a:buNone/>
              <a:defRPr/>
            </a:pPr>
            <a:r>
              <a:rPr lang="en-US" altLang="zh-CN" sz="2400" smtClean="0"/>
              <a:t>};</a:t>
            </a:r>
          </a:p>
          <a:p>
            <a:pPr eaLnBrk="1" hangingPunct="1">
              <a:lnSpc>
                <a:spcPct val="80000"/>
              </a:lnSpc>
              <a:buFont typeface="Wingdings" pitchFamily="2" charset="2"/>
              <a:buNone/>
              <a:defRPr/>
            </a:pPr>
            <a:r>
              <a:rPr lang="en-US" altLang="zh-CN" sz="2400" smtClean="0"/>
              <a:t>int main()</a:t>
            </a:r>
          </a:p>
          <a:p>
            <a:pPr eaLnBrk="1" hangingPunct="1">
              <a:lnSpc>
                <a:spcPct val="80000"/>
              </a:lnSpc>
              <a:buFont typeface="Wingdings" pitchFamily="2" charset="2"/>
              <a:buNone/>
              <a:defRPr/>
            </a:pPr>
            <a:r>
              <a:rPr lang="en-US" altLang="zh-CN" sz="2400" smtClean="0"/>
              <a:t>{	int m, //</a:t>
            </a:r>
            <a:r>
              <a:rPr lang="zh-CN" altLang="en-US" sz="2400" smtClean="0"/>
              <a:t>用于存储要报的数</a:t>
            </a:r>
          </a:p>
          <a:p>
            <a:pPr eaLnBrk="1" hangingPunct="1">
              <a:lnSpc>
                <a:spcPct val="80000"/>
              </a:lnSpc>
              <a:buFont typeface="Wingdings" pitchFamily="2" charset="2"/>
              <a:buNone/>
              <a:defRPr/>
            </a:pPr>
            <a:r>
              <a:rPr lang="zh-CN" altLang="en-US" sz="2400" smtClean="0"/>
              <a:t>		</a:t>
            </a:r>
            <a:r>
              <a:rPr lang="en-US" altLang="zh-CN" sz="2400" smtClean="0"/>
              <a:t>n, //</a:t>
            </a:r>
            <a:r>
              <a:rPr lang="zh-CN" altLang="en-US" sz="2400" smtClean="0"/>
              <a:t>用于存储小孩的个数</a:t>
            </a:r>
          </a:p>
          <a:p>
            <a:pPr eaLnBrk="1" hangingPunct="1">
              <a:lnSpc>
                <a:spcPct val="80000"/>
              </a:lnSpc>
              <a:buFont typeface="Wingdings" pitchFamily="2" charset="2"/>
              <a:buNone/>
              <a:defRPr/>
            </a:pPr>
            <a:r>
              <a:rPr lang="zh-CN" altLang="en-US" sz="2400" smtClean="0"/>
              <a:t>		</a:t>
            </a:r>
            <a:r>
              <a:rPr lang="en-US" altLang="zh-CN" sz="2400" smtClean="0"/>
              <a:t>num_of_children_remained; //</a:t>
            </a:r>
            <a:r>
              <a:rPr lang="zh-CN" altLang="en-US" sz="2400" smtClean="0"/>
              <a:t>用于存储圈子里</a:t>
            </a:r>
          </a:p>
          <a:p>
            <a:pPr eaLnBrk="1" hangingPunct="1">
              <a:lnSpc>
                <a:spcPct val="80000"/>
              </a:lnSpc>
              <a:buFont typeface="Wingdings" pitchFamily="2" charset="2"/>
              <a:buNone/>
              <a:defRPr/>
            </a:pPr>
            <a:r>
              <a:rPr lang="zh-CN" altLang="en-US" sz="2400" smtClean="0"/>
              <a:t>						       </a:t>
            </a:r>
            <a:r>
              <a:rPr lang="en-US" altLang="zh-CN" sz="2400" smtClean="0"/>
              <a:t>//</a:t>
            </a:r>
            <a:r>
              <a:rPr lang="zh-CN" altLang="en-US" sz="2400" smtClean="0"/>
              <a:t>剩下的小孩个数</a:t>
            </a:r>
          </a:p>
          <a:p>
            <a:pPr eaLnBrk="1" hangingPunct="1">
              <a:lnSpc>
                <a:spcPct val="80000"/>
              </a:lnSpc>
              <a:buFont typeface="Wingdings" pitchFamily="2" charset="2"/>
              <a:buNone/>
              <a:defRPr/>
            </a:pPr>
            <a:r>
              <a:rPr lang="zh-CN" altLang="en-US" sz="2400" smtClean="0"/>
              <a:t>	</a:t>
            </a:r>
            <a:r>
              <a:rPr lang="en-US" altLang="zh-CN" sz="2400" smtClean="0"/>
              <a:t>cout &lt;&lt; "</a:t>
            </a:r>
            <a:r>
              <a:rPr lang="zh-CN" altLang="en-US" sz="2400" smtClean="0"/>
              <a:t>请输入小孩的个数和要报的数：</a:t>
            </a:r>
            <a:r>
              <a:rPr lang="en-US" altLang="zh-CN" sz="2400" smtClean="0"/>
              <a:t>";</a:t>
            </a:r>
          </a:p>
          <a:p>
            <a:pPr eaLnBrk="1" hangingPunct="1">
              <a:lnSpc>
                <a:spcPct val="80000"/>
              </a:lnSpc>
              <a:buFont typeface="Wingdings" pitchFamily="2" charset="2"/>
              <a:buNone/>
              <a:defRPr/>
            </a:pPr>
            <a:r>
              <a:rPr lang="en-US" altLang="zh-CN" sz="2400" smtClean="0"/>
              <a:t>	cin &gt;&gt; n &gt;&gt; 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a:xfrm>
            <a:off x="457200" y="1600200"/>
            <a:ext cx="8229600" cy="3196952"/>
          </a:xfrm>
        </p:spPr>
        <p:txBody>
          <a:bodyPr/>
          <a:lstStyle/>
          <a:p>
            <a:pPr>
              <a:defRPr/>
            </a:pPr>
            <a:r>
              <a:rPr lang="zh-CN" altLang="en-US" dirty="0" smtClean="0">
                <a:solidFill>
                  <a:schemeClr val="folHlink"/>
                </a:solidFill>
              </a:rPr>
              <a:t>注意</a:t>
            </a:r>
            <a:r>
              <a:rPr lang="zh-CN" altLang="en-US" dirty="0" smtClean="0"/>
              <a:t>：指针变量拥有自己的内存空间，在该空间中存储的是另一个数据的内存地址</a:t>
            </a:r>
            <a:r>
              <a:rPr lang="en-US" altLang="zh-CN" dirty="0" smtClean="0"/>
              <a:t>.</a:t>
            </a:r>
            <a:r>
              <a:rPr lang="zh-CN" altLang="en-US" dirty="0" smtClean="0"/>
              <a:t>例如：</a:t>
            </a:r>
          </a:p>
          <a:p>
            <a:pPr marL="457200" lvl="1" indent="0">
              <a:buFontTx/>
              <a:buNone/>
              <a:defRPr/>
            </a:pPr>
            <a:r>
              <a:rPr lang="en-US" altLang="zh-CN" dirty="0" err="1" smtClean="0"/>
              <a:t>int</a:t>
            </a:r>
            <a:r>
              <a:rPr lang="en-US" altLang="zh-CN" dirty="0" smtClean="0"/>
              <a:t> x=1;</a:t>
            </a:r>
          </a:p>
          <a:p>
            <a:pPr marL="457200" lvl="1" indent="0">
              <a:buFontTx/>
              <a:buNone/>
              <a:defRPr/>
            </a:pPr>
            <a:r>
              <a:rPr lang="en-US" altLang="zh-CN" dirty="0" err="1" smtClean="0"/>
              <a:t>int</a:t>
            </a:r>
            <a:r>
              <a:rPr lang="en-US" altLang="zh-CN" dirty="0" smtClean="0"/>
              <a:t> *p=&amp;x;</a:t>
            </a:r>
          </a:p>
          <a:p>
            <a:pPr>
              <a:defRPr/>
            </a:pPr>
            <a:r>
              <a:rPr lang="zh-CN" altLang="en-US" dirty="0" smtClean="0"/>
              <a:t>图示为：</a:t>
            </a:r>
          </a:p>
        </p:txBody>
      </p:sp>
      <p:sp>
        <p:nvSpPr>
          <p:cNvPr id="88068" name="Rectangle 2"/>
          <p:cNvSpPr>
            <a:spLocks noChangeArrowheads="1"/>
          </p:cNvSpPr>
          <p:nvPr/>
        </p:nvSpPr>
        <p:spPr bwMode="auto">
          <a:xfrm>
            <a:off x="1301750" y="5516563"/>
            <a:ext cx="792163" cy="36036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88069" name="Rectangle 5"/>
          <p:cNvSpPr>
            <a:spLocks noChangeArrowheads="1"/>
          </p:cNvSpPr>
          <p:nvPr/>
        </p:nvSpPr>
        <p:spPr bwMode="auto">
          <a:xfrm>
            <a:off x="2886075" y="5464175"/>
            <a:ext cx="1368425" cy="46672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en-US" altLang="zh-CN" sz="2400"/>
              <a:t>1</a:t>
            </a:r>
          </a:p>
        </p:txBody>
      </p:sp>
      <p:sp>
        <p:nvSpPr>
          <p:cNvPr id="88070" name="Line 6"/>
          <p:cNvSpPr>
            <a:spLocks noChangeShapeType="1"/>
          </p:cNvSpPr>
          <p:nvPr/>
        </p:nvSpPr>
        <p:spPr bwMode="auto">
          <a:xfrm>
            <a:off x="1662113" y="5661025"/>
            <a:ext cx="12239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endParaRPr lang="zh-CN" altLang="en-US"/>
          </a:p>
        </p:txBody>
      </p:sp>
      <p:sp>
        <p:nvSpPr>
          <p:cNvPr id="88071" name="Text Box 7"/>
          <p:cNvSpPr txBox="1">
            <a:spLocks noChangeArrowheads="1"/>
          </p:cNvSpPr>
          <p:nvPr/>
        </p:nvSpPr>
        <p:spPr bwMode="auto">
          <a:xfrm>
            <a:off x="900113" y="4986338"/>
            <a:ext cx="1554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en-US" altLang="zh-CN" sz="2400"/>
              <a:t>p</a:t>
            </a:r>
            <a:endParaRPr lang="zh-CN" altLang="en-US" sz="2400"/>
          </a:p>
        </p:txBody>
      </p:sp>
      <p:sp>
        <p:nvSpPr>
          <p:cNvPr id="88072" name="Text Box 8"/>
          <p:cNvSpPr txBox="1">
            <a:spLocks noChangeArrowheads="1"/>
          </p:cNvSpPr>
          <p:nvPr/>
        </p:nvSpPr>
        <p:spPr bwMode="auto">
          <a:xfrm>
            <a:off x="2670175" y="4986338"/>
            <a:ext cx="19319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en-US" altLang="zh-CN" sz="2400"/>
              <a:t>x</a:t>
            </a:r>
            <a:endParaRPr lang="zh-CN" altLang="en-US" sz="2400"/>
          </a:p>
        </p:txBody>
      </p:sp>
      <p:sp>
        <p:nvSpPr>
          <p:cNvPr id="88073" name="Rectangle 5"/>
          <p:cNvSpPr>
            <a:spLocks noChangeArrowheads="1"/>
          </p:cNvSpPr>
          <p:nvPr/>
        </p:nvSpPr>
        <p:spPr bwMode="auto">
          <a:xfrm>
            <a:off x="6959600" y="5464175"/>
            <a:ext cx="1368425" cy="46672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en-US" altLang="zh-CN" sz="2400"/>
              <a:t>1</a:t>
            </a:r>
          </a:p>
        </p:txBody>
      </p:sp>
      <p:sp>
        <p:nvSpPr>
          <p:cNvPr id="88074" name="Line 6"/>
          <p:cNvSpPr>
            <a:spLocks noChangeShapeType="1"/>
          </p:cNvSpPr>
          <p:nvPr/>
        </p:nvSpPr>
        <p:spPr bwMode="auto">
          <a:xfrm>
            <a:off x="5735638" y="5661025"/>
            <a:ext cx="12239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endParaRPr lang="zh-CN" altLang="en-US"/>
          </a:p>
        </p:txBody>
      </p:sp>
      <p:sp>
        <p:nvSpPr>
          <p:cNvPr id="88075" name="Text Box 7"/>
          <p:cNvSpPr txBox="1">
            <a:spLocks noChangeArrowheads="1"/>
          </p:cNvSpPr>
          <p:nvPr/>
        </p:nvSpPr>
        <p:spPr bwMode="auto">
          <a:xfrm>
            <a:off x="4787900" y="5419725"/>
            <a:ext cx="1554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en-US" altLang="zh-CN" sz="2400"/>
              <a:t>p</a:t>
            </a:r>
            <a:endParaRPr lang="zh-CN" altLang="en-US" sz="2400"/>
          </a:p>
        </p:txBody>
      </p:sp>
      <p:sp>
        <p:nvSpPr>
          <p:cNvPr id="88076" name="Text Box 8"/>
          <p:cNvSpPr txBox="1">
            <a:spLocks noChangeArrowheads="1"/>
          </p:cNvSpPr>
          <p:nvPr/>
        </p:nvSpPr>
        <p:spPr bwMode="auto">
          <a:xfrm>
            <a:off x="6743700" y="4986338"/>
            <a:ext cx="19319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en-US" altLang="zh-CN" sz="2400"/>
              <a:t>x</a:t>
            </a:r>
            <a:endParaRPr lang="zh-CN" altLang="en-US" sz="2400"/>
          </a:p>
        </p:txBody>
      </p:sp>
      <p:sp>
        <p:nvSpPr>
          <p:cNvPr id="88077" name="TextBox 13"/>
          <p:cNvSpPr txBox="1">
            <a:spLocks noChangeArrowheads="1"/>
          </p:cNvSpPr>
          <p:nvPr/>
        </p:nvSpPr>
        <p:spPr bwMode="auto">
          <a:xfrm>
            <a:off x="4446588" y="5445125"/>
            <a:ext cx="4937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zh-CN" altLang="en-US" sz="2400"/>
              <a:t>或</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5" name="Rectangle 3"/>
          <p:cNvSpPr>
            <a:spLocks noGrp="1" noChangeArrowheads="1"/>
          </p:cNvSpPr>
          <p:nvPr>
            <p:ph type="body" idx="1"/>
          </p:nvPr>
        </p:nvSpPr>
        <p:spPr>
          <a:xfrm>
            <a:off x="457200" y="404813"/>
            <a:ext cx="8229600" cy="5726112"/>
          </a:xfrm>
        </p:spPr>
        <p:txBody>
          <a:bodyPr/>
          <a:lstStyle/>
          <a:p>
            <a:pPr eaLnBrk="1" hangingPunct="1">
              <a:lnSpc>
                <a:spcPct val="90000"/>
              </a:lnSpc>
              <a:buFont typeface="Wingdings" pitchFamily="2" charset="2"/>
              <a:buNone/>
              <a:defRPr/>
            </a:pPr>
            <a:r>
              <a:rPr lang="en-US" altLang="zh-CN" sz="2400" smtClean="0"/>
              <a:t>//</a:t>
            </a:r>
            <a:r>
              <a:rPr lang="zh-CN" altLang="en-US" sz="2400" smtClean="0"/>
              <a:t>构建圈子</a:t>
            </a:r>
          </a:p>
          <a:p>
            <a:pPr eaLnBrk="1" hangingPunct="1">
              <a:lnSpc>
                <a:spcPct val="90000"/>
              </a:lnSpc>
              <a:buFont typeface="Wingdings" pitchFamily="2" charset="2"/>
              <a:buNone/>
              <a:defRPr/>
            </a:pPr>
            <a:r>
              <a:rPr lang="zh-CN" altLang="en-US" sz="2400" smtClean="0"/>
              <a:t>	</a:t>
            </a:r>
            <a:r>
              <a:rPr lang="en-US" altLang="zh-CN" sz="2400" smtClean="0"/>
              <a:t>Node *first,*last; //first</a:t>
            </a:r>
            <a:r>
              <a:rPr lang="zh-CN" altLang="en-US" sz="2400" smtClean="0"/>
              <a:t>和</a:t>
            </a:r>
            <a:r>
              <a:rPr lang="en-US" altLang="zh-CN" sz="2400" smtClean="0"/>
              <a:t>last</a:t>
            </a:r>
            <a:r>
              <a:rPr lang="zh-CN" altLang="en-US" sz="2400" smtClean="0"/>
              <a:t>用于分别指向第一个和</a:t>
            </a:r>
          </a:p>
          <a:p>
            <a:pPr eaLnBrk="1" hangingPunct="1">
              <a:lnSpc>
                <a:spcPct val="90000"/>
              </a:lnSpc>
              <a:buFont typeface="Wingdings" pitchFamily="2" charset="2"/>
              <a:buNone/>
              <a:defRPr/>
            </a:pPr>
            <a:r>
              <a:rPr lang="zh-CN" altLang="en-US" sz="2400" smtClean="0"/>
              <a:t>				    </a:t>
            </a:r>
            <a:r>
              <a:rPr lang="en-US" altLang="zh-CN" sz="2400" smtClean="0"/>
              <a:t>//</a:t>
            </a:r>
            <a:r>
              <a:rPr lang="zh-CN" altLang="en-US" sz="2400" smtClean="0"/>
              <a:t>最后一个小孩</a:t>
            </a:r>
          </a:p>
          <a:p>
            <a:pPr eaLnBrk="1" hangingPunct="1">
              <a:lnSpc>
                <a:spcPct val="90000"/>
              </a:lnSpc>
              <a:buFont typeface="Wingdings" pitchFamily="2" charset="2"/>
              <a:buNone/>
              <a:defRPr/>
            </a:pPr>
            <a:r>
              <a:rPr lang="zh-CN" altLang="en-US" sz="2400" smtClean="0"/>
              <a:t>	</a:t>
            </a:r>
            <a:r>
              <a:rPr lang="en-US" altLang="zh-CN" sz="2400" smtClean="0"/>
              <a:t>first = last = new Node;  //</a:t>
            </a:r>
            <a:r>
              <a:rPr lang="zh-CN" altLang="en-US" sz="2400" smtClean="0"/>
              <a:t>生成第一个结点</a:t>
            </a:r>
          </a:p>
          <a:p>
            <a:pPr eaLnBrk="1" hangingPunct="1">
              <a:lnSpc>
                <a:spcPct val="90000"/>
              </a:lnSpc>
              <a:buFont typeface="Wingdings" pitchFamily="2" charset="2"/>
              <a:buNone/>
              <a:defRPr/>
            </a:pPr>
            <a:r>
              <a:rPr lang="zh-CN" altLang="en-US" sz="2400" smtClean="0"/>
              <a:t>	</a:t>
            </a:r>
            <a:r>
              <a:rPr lang="en-US" altLang="zh-CN" sz="2400" smtClean="0"/>
              <a:t>first-&gt;no = 0; //</a:t>
            </a:r>
            <a:r>
              <a:rPr lang="zh-CN" altLang="en-US" sz="2400" smtClean="0"/>
              <a:t>第一个小孩的编号为</a:t>
            </a:r>
            <a:r>
              <a:rPr lang="en-US" altLang="zh-CN" sz="2400" smtClean="0"/>
              <a:t>0</a:t>
            </a:r>
          </a:p>
          <a:p>
            <a:pPr eaLnBrk="1" hangingPunct="1">
              <a:lnSpc>
                <a:spcPct val="90000"/>
              </a:lnSpc>
              <a:buFont typeface="Wingdings" pitchFamily="2" charset="2"/>
              <a:buNone/>
              <a:defRPr/>
            </a:pPr>
            <a:r>
              <a:rPr lang="en-US" altLang="zh-CN" sz="2400" smtClean="0"/>
              <a:t>	for (int i=1; i&lt;n; i++) //</a:t>
            </a:r>
            <a:r>
              <a:rPr lang="zh-CN" altLang="en-US" sz="2400" smtClean="0"/>
              <a:t>循环构建其它小孩结点</a:t>
            </a:r>
          </a:p>
          <a:p>
            <a:pPr eaLnBrk="1" hangingPunct="1">
              <a:lnSpc>
                <a:spcPct val="90000"/>
              </a:lnSpc>
              <a:buFont typeface="Wingdings" pitchFamily="2" charset="2"/>
              <a:buNone/>
              <a:defRPr/>
            </a:pPr>
            <a:r>
              <a:rPr lang="zh-CN" altLang="en-US" sz="2400" smtClean="0"/>
              <a:t>	</a:t>
            </a:r>
            <a:r>
              <a:rPr lang="en-US" altLang="zh-CN" sz="2400" smtClean="0"/>
              <a:t>{	Node *p=new Node;  //</a:t>
            </a:r>
            <a:r>
              <a:rPr lang="zh-CN" altLang="en-US" sz="2400" smtClean="0"/>
              <a:t>生成一个小孩结点</a:t>
            </a:r>
          </a:p>
          <a:p>
            <a:pPr eaLnBrk="1" hangingPunct="1">
              <a:lnSpc>
                <a:spcPct val="90000"/>
              </a:lnSpc>
              <a:buFont typeface="Wingdings" pitchFamily="2" charset="2"/>
              <a:buNone/>
              <a:defRPr/>
            </a:pPr>
            <a:r>
              <a:rPr lang="zh-CN" altLang="en-US" sz="2400" smtClean="0"/>
              <a:t>		</a:t>
            </a:r>
            <a:r>
              <a:rPr lang="en-US" altLang="zh-CN" sz="2400" smtClean="0"/>
              <a:t>p-&gt;no = i; //</a:t>
            </a:r>
            <a:r>
              <a:rPr lang="zh-CN" altLang="en-US" sz="2400" smtClean="0"/>
              <a:t>新的小孩结点的编号为</a:t>
            </a:r>
            <a:r>
              <a:rPr lang="en-US" altLang="zh-CN" sz="2400" smtClean="0"/>
              <a:t>i</a:t>
            </a:r>
          </a:p>
          <a:p>
            <a:pPr eaLnBrk="1" hangingPunct="1">
              <a:lnSpc>
                <a:spcPct val="90000"/>
              </a:lnSpc>
              <a:buFont typeface="Wingdings" pitchFamily="2" charset="2"/>
              <a:buNone/>
              <a:defRPr/>
            </a:pPr>
            <a:r>
              <a:rPr lang="en-US" altLang="zh-CN" sz="2400" smtClean="0"/>
              <a:t>		last-&gt;next = p; //</a:t>
            </a:r>
            <a:r>
              <a:rPr lang="zh-CN" altLang="en-US" sz="2400" smtClean="0"/>
              <a:t>最后一个小孩的</a:t>
            </a:r>
            <a:r>
              <a:rPr lang="en-US" altLang="zh-CN" sz="2400" smtClean="0"/>
              <a:t>next</a:t>
            </a:r>
            <a:r>
              <a:rPr lang="zh-CN" altLang="en-US" sz="2400" smtClean="0"/>
              <a:t>指向新生成</a:t>
            </a:r>
          </a:p>
          <a:p>
            <a:pPr eaLnBrk="1" hangingPunct="1">
              <a:lnSpc>
                <a:spcPct val="90000"/>
              </a:lnSpc>
              <a:buFont typeface="Wingdings" pitchFamily="2" charset="2"/>
              <a:buNone/>
              <a:defRPr/>
            </a:pPr>
            <a:r>
              <a:rPr lang="zh-CN" altLang="en-US" sz="2400" smtClean="0"/>
              <a:t>                                </a:t>
            </a:r>
            <a:r>
              <a:rPr lang="en-US" altLang="zh-CN" sz="2400" smtClean="0"/>
              <a:t>//</a:t>
            </a:r>
            <a:r>
              <a:rPr lang="zh-CN" altLang="en-US" sz="2400" smtClean="0"/>
              <a:t>的小孩结点</a:t>
            </a:r>
          </a:p>
          <a:p>
            <a:pPr eaLnBrk="1" hangingPunct="1">
              <a:lnSpc>
                <a:spcPct val="90000"/>
              </a:lnSpc>
              <a:buFont typeface="Wingdings" pitchFamily="2" charset="2"/>
              <a:buNone/>
              <a:defRPr/>
            </a:pPr>
            <a:r>
              <a:rPr lang="zh-CN" altLang="en-US" sz="2400" smtClean="0"/>
              <a:t>		</a:t>
            </a:r>
            <a:r>
              <a:rPr lang="en-US" altLang="zh-CN" sz="2400" smtClean="0"/>
              <a:t>last = p; //</a:t>
            </a:r>
            <a:r>
              <a:rPr lang="zh-CN" altLang="en-US" sz="2400" smtClean="0"/>
              <a:t>把新生成的小孩结点成为最后一个结点</a:t>
            </a:r>
          </a:p>
          <a:p>
            <a:pPr eaLnBrk="1" hangingPunct="1">
              <a:lnSpc>
                <a:spcPct val="90000"/>
              </a:lnSpc>
              <a:buFont typeface="Wingdings" pitchFamily="2" charset="2"/>
              <a:buNone/>
              <a:defRPr/>
            </a:pPr>
            <a:r>
              <a:rPr lang="zh-CN" altLang="en-US" sz="2400" smtClean="0"/>
              <a:t>	</a:t>
            </a:r>
            <a:r>
              <a:rPr lang="en-US" altLang="zh-CN" sz="2400" smtClean="0"/>
              <a:t>}</a:t>
            </a:r>
          </a:p>
          <a:p>
            <a:pPr eaLnBrk="1" hangingPunct="1">
              <a:lnSpc>
                <a:spcPct val="90000"/>
              </a:lnSpc>
              <a:buFont typeface="Wingdings" pitchFamily="2" charset="2"/>
              <a:buNone/>
              <a:defRPr/>
            </a:pPr>
            <a:r>
              <a:rPr lang="en-US" altLang="zh-CN" sz="2400" smtClean="0"/>
              <a:t>	last-&gt;next = first;  //</a:t>
            </a:r>
            <a:r>
              <a:rPr lang="zh-CN" altLang="en-US" sz="2400" smtClean="0"/>
              <a:t>把最后一个小孩的下一个小孩</a:t>
            </a:r>
          </a:p>
          <a:p>
            <a:pPr eaLnBrk="1" hangingPunct="1">
              <a:lnSpc>
                <a:spcPct val="90000"/>
              </a:lnSpc>
              <a:buFont typeface="Wingdings" pitchFamily="2" charset="2"/>
              <a:buNone/>
              <a:defRPr/>
            </a:pPr>
            <a:r>
              <a:rPr lang="zh-CN" altLang="en-US" sz="2400" smtClean="0"/>
              <a:t> 				      </a:t>
            </a:r>
            <a:r>
              <a:rPr lang="en-US" altLang="zh-CN" sz="2400" smtClean="0"/>
              <a:t>//</a:t>
            </a:r>
            <a:r>
              <a:rPr lang="zh-CN" altLang="en-US" sz="2400" smtClean="0"/>
              <a:t>设为第一个小孩</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9" name="Rectangle 3"/>
          <p:cNvSpPr>
            <a:spLocks noGrp="1" noChangeArrowheads="1"/>
          </p:cNvSpPr>
          <p:nvPr>
            <p:ph type="body" idx="1"/>
          </p:nvPr>
        </p:nvSpPr>
        <p:spPr>
          <a:xfrm>
            <a:off x="457200" y="333375"/>
            <a:ext cx="8435975" cy="6048375"/>
          </a:xfrm>
        </p:spPr>
        <p:txBody>
          <a:bodyPr/>
          <a:lstStyle/>
          <a:p>
            <a:pPr eaLnBrk="1" hangingPunct="1">
              <a:lnSpc>
                <a:spcPct val="80000"/>
              </a:lnSpc>
              <a:buFont typeface="Wingdings" pitchFamily="2" charset="2"/>
              <a:buNone/>
              <a:defRPr/>
            </a:pPr>
            <a:r>
              <a:rPr lang="en-US" altLang="zh-CN" sz="2000" smtClean="0"/>
              <a:t>	//</a:t>
            </a:r>
            <a:r>
              <a:rPr lang="zh-CN" altLang="en-US" sz="2000" smtClean="0"/>
              <a:t>开始报数</a:t>
            </a:r>
          </a:p>
          <a:p>
            <a:pPr eaLnBrk="1" hangingPunct="1">
              <a:lnSpc>
                <a:spcPct val="80000"/>
              </a:lnSpc>
              <a:buFont typeface="Wingdings" pitchFamily="2" charset="2"/>
              <a:buNone/>
              <a:defRPr/>
            </a:pPr>
            <a:r>
              <a:rPr lang="zh-CN" altLang="en-US" sz="2000" smtClean="0"/>
              <a:t>	</a:t>
            </a:r>
            <a:r>
              <a:rPr lang="en-US" altLang="zh-CN" sz="2000" smtClean="0"/>
              <a:t>num_of_children_remained = n;  //</a:t>
            </a:r>
            <a:r>
              <a:rPr lang="zh-CN" altLang="en-US" sz="2000" smtClean="0"/>
              <a:t>报数前的圈子中小孩个数</a:t>
            </a:r>
          </a:p>
          <a:p>
            <a:pPr eaLnBrk="1" hangingPunct="1">
              <a:lnSpc>
                <a:spcPct val="80000"/>
              </a:lnSpc>
              <a:buFont typeface="Wingdings" pitchFamily="2" charset="2"/>
              <a:buNone/>
              <a:defRPr/>
            </a:pPr>
            <a:r>
              <a:rPr lang="zh-CN" altLang="en-US" sz="2000" smtClean="0"/>
              <a:t>	</a:t>
            </a:r>
            <a:r>
              <a:rPr lang="en-US" altLang="zh-CN" sz="2000" smtClean="0"/>
              <a:t>Node *previous=last;  //previous</a:t>
            </a:r>
            <a:r>
              <a:rPr lang="zh-CN" altLang="en-US" sz="2000" smtClean="0"/>
              <a:t>指向开始报数的前一个小孩</a:t>
            </a:r>
          </a:p>
          <a:p>
            <a:pPr eaLnBrk="1" hangingPunct="1">
              <a:lnSpc>
                <a:spcPct val="80000"/>
              </a:lnSpc>
              <a:buFont typeface="Wingdings" pitchFamily="2" charset="2"/>
              <a:buNone/>
              <a:defRPr/>
            </a:pPr>
            <a:r>
              <a:rPr lang="zh-CN" altLang="en-US" sz="2000" smtClean="0"/>
              <a:t>	</a:t>
            </a:r>
            <a:r>
              <a:rPr lang="en-US" altLang="zh-CN" sz="2000" smtClean="0"/>
              <a:t>while (num_of_children_remained &gt; 1)</a:t>
            </a:r>
          </a:p>
          <a:p>
            <a:pPr eaLnBrk="1" hangingPunct="1">
              <a:lnSpc>
                <a:spcPct val="80000"/>
              </a:lnSpc>
              <a:buFont typeface="Wingdings" pitchFamily="2" charset="2"/>
              <a:buNone/>
              <a:defRPr/>
            </a:pPr>
            <a:r>
              <a:rPr lang="en-US" altLang="zh-CN" sz="2000" smtClean="0"/>
              <a:t>	{	for (int count=1; count&lt;m; count++)  //</a:t>
            </a:r>
            <a:r>
              <a:rPr lang="zh-CN" altLang="en-US" sz="2000" smtClean="0"/>
              <a:t>循环</a:t>
            </a:r>
            <a:r>
              <a:rPr lang="en-US" altLang="zh-CN" sz="2000" smtClean="0"/>
              <a:t>m-1</a:t>
            </a:r>
            <a:r>
              <a:rPr lang="zh-CN" altLang="en-US" sz="2000" smtClean="0"/>
              <a:t>次</a:t>
            </a:r>
          </a:p>
          <a:p>
            <a:pPr eaLnBrk="1" hangingPunct="1">
              <a:lnSpc>
                <a:spcPct val="80000"/>
              </a:lnSpc>
              <a:buFont typeface="Wingdings" pitchFamily="2" charset="2"/>
              <a:buNone/>
              <a:defRPr/>
            </a:pPr>
            <a:r>
              <a:rPr lang="zh-CN" altLang="en-US" sz="2000" smtClean="0"/>
              <a:t>			</a:t>
            </a:r>
            <a:r>
              <a:rPr lang="en-US" altLang="zh-CN" sz="2000" smtClean="0"/>
              <a:t>previous = previous-&gt;next;</a:t>
            </a:r>
          </a:p>
          <a:p>
            <a:pPr eaLnBrk="1" hangingPunct="1">
              <a:lnSpc>
                <a:spcPct val="80000"/>
              </a:lnSpc>
              <a:buFont typeface="Wingdings" pitchFamily="2" charset="2"/>
              <a:buNone/>
              <a:defRPr/>
            </a:pPr>
            <a:r>
              <a:rPr lang="en-US" altLang="zh-CN" sz="2000" smtClean="0"/>
              <a:t>		//</a:t>
            </a:r>
            <a:r>
              <a:rPr lang="zh-CN" altLang="en-US" sz="2000" smtClean="0"/>
              <a:t>循环结束时，</a:t>
            </a:r>
            <a:r>
              <a:rPr lang="en-US" altLang="zh-CN" sz="2000" smtClean="0"/>
              <a:t>previous</a:t>
            </a:r>
            <a:r>
              <a:rPr lang="zh-CN" altLang="en-US" sz="2000" smtClean="0"/>
              <a:t>指向将要离开圈子的小孩的前一个小孩</a:t>
            </a:r>
          </a:p>
          <a:p>
            <a:pPr eaLnBrk="1" hangingPunct="1">
              <a:lnSpc>
                <a:spcPct val="80000"/>
              </a:lnSpc>
              <a:buFont typeface="Wingdings" pitchFamily="2" charset="2"/>
              <a:buNone/>
              <a:defRPr/>
            </a:pPr>
            <a:r>
              <a:rPr lang="zh-CN" altLang="en-US" sz="2000" smtClean="0"/>
              <a:t>		</a:t>
            </a:r>
            <a:r>
              <a:rPr lang="en-US" altLang="zh-CN" sz="2000" smtClean="0"/>
              <a:t>Node *p=previous-&gt;next;  //p</a:t>
            </a:r>
            <a:r>
              <a:rPr lang="zh-CN" altLang="en-US" sz="2000" smtClean="0"/>
              <a:t>指向将要离圈的小孩结点</a:t>
            </a:r>
          </a:p>
          <a:p>
            <a:pPr eaLnBrk="1" hangingPunct="1">
              <a:lnSpc>
                <a:spcPct val="80000"/>
              </a:lnSpc>
              <a:buFont typeface="Wingdings" pitchFamily="2" charset="2"/>
              <a:buNone/>
              <a:defRPr/>
            </a:pPr>
            <a:r>
              <a:rPr lang="zh-CN" altLang="en-US" sz="2000" smtClean="0"/>
              <a:t>		</a:t>
            </a:r>
            <a:r>
              <a:rPr lang="en-US" altLang="zh-CN" sz="2000" smtClean="0"/>
              <a:t>previous-&gt;next = p-&gt;next;  //</a:t>
            </a:r>
            <a:r>
              <a:rPr lang="zh-CN" altLang="en-US" sz="2000" smtClean="0"/>
              <a:t>小孩离开圈子</a:t>
            </a:r>
          </a:p>
          <a:p>
            <a:pPr eaLnBrk="1" hangingPunct="1">
              <a:lnSpc>
                <a:spcPct val="80000"/>
              </a:lnSpc>
              <a:buFont typeface="Wingdings" pitchFamily="2" charset="2"/>
              <a:buNone/>
              <a:defRPr/>
            </a:pPr>
            <a:r>
              <a:rPr lang="zh-CN" altLang="en-US" sz="2000" smtClean="0"/>
              <a:t>		</a:t>
            </a:r>
            <a:r>
              <a:rPr lang="en-US" altLang="zh-CN" sz="2000" smtClean="0"/>
              <a:t>delete p;  //</a:t>
            </a:r>
            <a:r>
              <a:rPr lang="zh-CN" altLang="en-US" sz="2000" smtClean="0"/>
              <a:t>释放离圈小孩结点的空间</a:t>
            </a:r>
          </a:p>
          <a:p>
            <a:pPr eaLnBrk="1" hangingPunct="1">
              <a:lnSpc>
                <a:spcPct val="80000"/>
              </a:lnSpc>
              <a:buFont typeface="Wingdings" pitchFamily="2" charset="2"/>
              <a:buNone/>
              <a:defRPr/>
            </a:pPr>
            <a:r>
              <a:rPr lang="zh-CN" altLang="en-US" sz="2000" smtClean="0"/>
              <a:t>		</a:t>
            </a:r>
            <a:r>
              <a:rPr lang="en-US" altLang="zh-CN" sz="2000" smtClean="0"/>
              <a:t>num_of_children_remained--;  //</a:t>
            </a:r>
            <a:r>
              <a:rPr lang="zh-CN" altLang="en-US" sz="2000" smtClean="0"/>
              <a:t>圈中小孩数减</a:t>
            </a:r>
            <a:r>
              <a:rPr lang="en-US" altLang="zh-CN" sz="2000" smtClean="0"/>
              <a:t>1</a:t>
            </a:r>
          </a:p>
          <a:p>
            <a:pPr eaLnBrk="1" hangingPunct="1">
              <a:lnSpc>
                <a:spcPct val="80000"/>
              </a:lnSpc>
              <a:buFont typeface="Wingdings" pitchFamily="2" charset="2"/>
              <a:buNone/>
              <a:defRPr/>
            </a:pPr>
            <a:r>
              <a:rPr lang="en-US" altLang="zh-CN" sz="2000" smtClean="0"/>
              <a:t>	}</a:t>
            </a:r>
          </a:p>
          <a:p>
            <a:pPr eaLnBrk="1" hangingPunct="1">
              <a:lnSpc>
                <a:spcPct val="80000"/>
              </a:lnSpc>
              <a:buFont typeface="Wingdings" pitchFamily="2" charset="2"/>
              <a:buNone/>
              <a:defRPr/>
            </a:pPr>
            <a:r>
              <a:rPr lang="en-US" altLang="zh-CN" sz="2000" smtClean="0"/>
              <a:t>	</a:t>
            </a:r>
          </a:p>
          <a:p>
            <a:pPr eaLnBrk="1" hangingPunct="1">
              <a:lnSpc>
                <a:spcPct val="80000"/>
              </a:lnSpc>
              <a:buFont typeface="Wingdings" pitchFamily="2" charset="2"/>
              <a:buNone/>
              <a:defRPr/>
            </a:pPr>
            <a:r>
              <a:rPr lang="en-US" altLang="zh-CN" sz="2000" smtClean="0"/>
              <a:t>	//</a:t>
            </a:r>
            <a:r>
              <a:rPr lang="zh-CN" altLang="en-US" sz="2000" smtClean="0"/>
              <a:t>输出胜利者的编号</a:t>
            </a:r>
          </a:p>
          <a:p>
            <a:pPr eaLnBrk="1" hangingPunct="1">
              <a:lnSpc>
                <a:spcPct val="80000"/>
              </a:lnSpc>
              <a:buFont typeface="Wingdings" pitchFamily="2" charset="2"/>
              <a:buNone/>
              <a:defRPr/>
            </a:pPr>
            <a:r>
              <a:rPr lang="zh-CN" altLang="en-US" sz="2000" smtClean="0"/>
              <a:t>	</a:t>
            </a:r>
            <a:r>
              <a:rPr lang="en-US" altLang="zh-CN" sz="2000" smtClean="0"/>
              <a:t>cout &lt;&lt; "The winner is No." &lt;&lt; previous-&gt;no &lt;&lt; "\n";</a:t>
            </a:r>
          </a:p>
          <a:p>
            <a:pPr eaLnBrk="1" hangingPunct="1">
              <a:lnSpc>
                <a:spcPct val="80000"/>
              </a:lnSpc>
              <a:buFont typeface="Wingdings" pitchFamily="2" charset="2"/>
              <a:buNone/>
              <a:defRPr/>
            </a:pPr>
            <a:r>
              <a:rPr lang="en-US" altLang="zh-CN" sz="2000" smtClean="0"/>
              <a:t>	delete previous;  //</a:t>
            </a:r>
            <a:r>
              <a:rPr lang="zh-CN" altLang="en-US" sz="2000" smtClean="0"/>
              <a:t>释放胜利者结点的空间</a:t>
            </a:r>
          </a:p>
          <a:p>
            <a:pPr eaLnBrk="1" hangingPunct="1">
              <a:lnSpc>
                <a:spcPct val="80000"/>
              </a:lnSpc>
              <a:buFont typeface="Wingdings" pitchFamily="2" charset="2"/>
              <a:buNone/>
              <a:defRPr/>
            </a:pPr>
            <a:r>
              <a:rPr lang="zh-CN" altLang="en-US" sz="2000" smtClean="0"/>
              <a:t>	</a:t>
            </a:r>
            <a:r>
              <a:rPr lang="en-US" altLang="zh-CN" sz="2000" smtClean="0"/>
              <a:t>return 0;</a:t>
            </a:r>
          </a:p>
          <a:p>
            <a:pPr eaLnBrk="1" hangingPunct="1">
              <a:lnSpc>
                <a:spcPct val="80000"/>
              </a:lnSpc>
              <a:buFont typeface="Wingdings" pitchFamily="2" charset="2"/>
              <a:buNone/>
              <a:defRPr/>
            </a:pPr>
            <a:r>
              <a:rPr lang="en-US" altLang="zh-CN" sz="2000" smtClean="0"/>
              <a:t>}</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ChangeArrowheads="1"/>
          </p:cNvSpPr>
          <p:nvPr>
            <p:ph type="title"/>
          </p:nvPr>
        </p:nvSpPr>
        <p:spPr>
          <a:xfrm>
            <a:off x="457200" y="115888"/>
            <a:ext cx="8229600" cy="1139825"/>
          </a:xfrm>
        </p:spPr>
        <p:txBody>
          <a:bodyPr/>
          <a:lstStyle/>
          <a:p>
            <a:pPr eaLnBrk="1" hangingPunct="1">
              <a:defRPr/>
            </a:pPr>
            <a:r>
              <a:rPr lang="zh-CN" altLang="en-US" smtClean="0"/>
              <a:t>指针与数组 </a:t>
            </a:r>
          </a:p>
        </p:txBody>
      </p:sp>
      <p:sp>
        <p:nvSpPr>
          <p:cNvPr id="461827" name="Rectangle 3"/>
          <p:cNvSpPr>
            <a:spLocks noGrp="1" noChangeArrowheads="1"/>
          </p:cNvSpPr>
          <p:nvPr>
            <p:ph type="body" idx="1"/>
          </p:nvPr>
        </p:nvSpPr>
        <p:spPr>
          <a:xfrm>
            <a:off x="323850" y="1196975"/>
            <a:ext cx="8534400" cy="5661025"/>
          </a:xfrm>
        </p:spPr>
        <p:txBody>
          <a:bodyPr/>
          <a:lstStyle/>
          <a:p>
            <a:pPr eaLnBrk="1" hangingPunct="1">
              <a:defRPr/>
            </a:pPr>
            <a:r>
              <a:rPr lang="zh-CN" altLang="en-US" dirty="0" smtClean="0"/>
              <a:t>使用指针来访问数组元素能提高效率。例如：</a:t>
            </a:r>
          </a:p>
          <a:p>
            <a:pPr lvl="1" eaLnBrk="1" hangingPunct="1">
              <a:defRPr/>
            </a:pPr>
            <a:r>
              <a:rPr lang="zh-CN" altLang="en-US" dirty="0" smtClean="0"/>
              <a:t>用下标访问数组元素</a:t>
            </a:r>
          </a:p>
          <a:p>
            <a:pPr lvl="2" eaLnBrk="1" hangingPunct="1">
              <a:buFont typeface="Wingdings" pitchFamily="2" charset="2"/>
              <a:buNone/>
              <a:defRPr/>
            </a:pPr>
            <a:r>
              <a:rPr lang="en-US" altLang="zh-CN" dirty="0" err="1" smtClean="0"/>
              <a:t>const</a:t>
            </a:r>
            <a:r>
              <a:rPr lang="en-US" altLang="zh-CN" dirty="0" smtClean="0"/>
              <a:t> </a:t>
            </a:r>
            <a:r>
              <a:rPr lang="en-US" altLang="zh-CN" dirty="0" err="1" smtClean="0"/>
              <a:t>int</a:t>
            </a:r>
            <a:r>
              <a:rPr lang="en-US" altLang="zh-CN" dirty="0" smtClean="0"/>
              <a:t> N=100;</a:t>
            </a:r>
          </a:p>
          <a:p>
            <a:pPr lvl="2" eaLnBrk="1" hangingPunct="1">
              <a:buFont typeface="Wingdings" pitchFamily="2" charset="2"/>
              <a:buNone/>
              <a:defRPr/>
            </a:pPr>
            <a:r>
              <a:rPr lang="en-US" altLang="zh-CN" dirty="0" err="1" smtClean="0"/>
              <a:t>int</a:t>
            </a:r>
            <a:r>
              <a:rPr lang="en-US" altLang="zh-CN" dirty="0" smtClean="0"/>
              <a:t> a[N];</a:t>
            </a:r>
          </a:p>
          <a:p>
            <a:pPr lvl="2" eaLnBrk="1" hangingPunct="1">
              <a:buFont typeface="Wingdings" pitchFamily="2" charset="2"/>
              <a:buNone/>
              <a:defRPr/>
            </a:pPr>
            <a:r>
              <a:rPr lang="en-US" altLang="zh-CN" dirty="0" smtClean="0"/>
              <a:t>for (</a:t>
            </a:r>
            <a:r>
              <a:rPr lang="en-US" altLang="zh-CN" dirty="0" err="1" smtClean="0"/>
              <a:t>int</a:t>
            </a:r>
            <a:r>
              <a:rPr lang="en-US" altLang="zh-CN" dirty="0" smtClean="0"/>
              <a:t> </a:t>
            </a:r>
            <a:r>
              <a:rPr lang="en-US" altLang="zh-CN" dirty="0" err="1" smtClean="0"/>
              <a:t>i</a:t>
            </a:r>
            <a:r>
              <a:rPr lang="en-US" altLang="zh-CN" dirty="0" smtClean="0"/>
              <a:t>=0; </a:t>
            </a:r>
            <a:r>
              <a:rPr lang="en-US" altLang="zh-CN" dirty="0" err="1" smtClean="0"/>
              <a:t>i</a:t>
            </a:r>
            <a:r>
              <a:rPr lang="en-US" altLang="zh-CN" dirty="0" smtClean="0"/>
              <a:t>&lt;N; </a:t>
            </a:r>
            <a:r>
              <a:rPr lang="en-US" altLang="zh-CN" dirty="0" err="1" smtClean="0"/>
              <a:t>i</a:t>
            </a:r>
            <a:r>
              <a:rPr lang="en-US" altLang="zh-CN" dirty="0" smtClean="0">
                <a:solidFill>
                  <a:srgbClr val="FFC000"/>
                </a:solidFill>
              </a:rPr>
              <a:t>++</a:t>
            </a:r>
            <a:r>
              <a:rPr lang="en-US" altLang="zh-CN" dirty="0" smtClean="0"/>
              <a:t>)</a:t>
            </a:r>
          </a:p>
          <a:p>
            <a:pPr lvl="2" eaLnBrk="1" hangingPunct="1">
              <a:buFont typeface="Wingdings" pitchFamily="2" charset="2"/>
              <a:buNone/>
              <a:defRPr/>
            </a:pPr>
            <a:r>
              <a:rPr lang="en-US" altLang="zh-CN" dirty="0" smtClean="0"/>
              <a:t>{ </a:t>
            </a:r>
            <a:r>
              <a:rPr lang="en-US" altLang="zh-CN" dirty="0" smtClean="0">
                <a:latin typeface="Arial"/>
              </a:rPr>
              <a:t>…</a:t>
            </a:r>
            <a:r>
              <a:rPr lang="en-US" altLang="zh-CN" dirty="0" smtClean="0"/>
              <a:t> a[</a:t>
            </a:r>
            <a:r>
              <a:rPr lang="en-US" altLang="zh-CN" dirty="0" err="1" smtClean="0"/>
              <a:t>i</a:t>
            </a:r>
            <a:r>
              <a:rPr lang="en-US" altLang="zh-CN" dirty="0" smtClean="0"/>
              <a:t>] </a:t>
            </a:r>
            <a:r>
              <a:rPr lang="en-US" altLang="zh-CN" dirty="0" smtClean="0">
                <a:latin typeface="Arial"/>
              </a:rPr>
              <a:t>…</a:t>
            </a:r>
            <a:r>
              <a:rPr lang="en-US" altLang="zh-CN" dirty="0" smtClean="0"/>
              <a:t> //</a:t>
            </a:r>
            <a:r>
              <a:rPr lang="zh-CN" altLang="en-US" dirty="0" smtClean="0"/>
              <a:t>这里需要计算</a:t>
            </a:r>
            <a:r>
              <a:rPr lang="en-US" altLang="zh-CN" dirty="0" smtClean="0"/>
              <a:t>a[</a:t>
            </a:r>
            <a:r>
              <a:rPr lang="en-US" altLang="zh-CN" dirty="0" err="1" smtClean="0"/>
              <a:t>i</a:t>
            </a:r>
            <a:r>
              <a:rPr lang="en-US" altLang="zh-CN" dirty="0" smtClean="0"/>
              <a:t>]</a:t>
            </a:r>
            <a:r>
              <a:rPr lang="zh-CN" altLang="en-US" dirty="0" smtClean="0"/>
              <a:t>的地址：</a:t>
            </a:r>
          </a:p>
          <a:p>
            <a:pPr lvl="2" eaLnBrk="1" hangingPunct="1">
              <a:buFont typeface="Wingdings" pitchFamily="2" charset="2"/>
              <a:buNone/>
              <a:defRPr/>
            </a:pPr>
            <a:r>
              <a:rPr lang="zh-CN" altLang="en-US" dirty="0" smtClean="0"/>
              <a:t>		       </a:t>
            </a:r>
            <a:r>
              <a:rPr lang="en-US" altLang="zh-CN" dirty="0" smtClean="0"/>
              <a:t>// a</a:t>
            </a:r>
            <a:r>
              <a:rPr lang="zh-CN" altLang="en-US" dirty="0" smtClean="0"/>
              <a:t>的首地址</a:t>
            </a:r>
            <a:r>
              <a:rPr lang="en-US" altLang="zh-CN" dirty="0" smtClean="0">
                <a:solidFill>
                  <a:srgbClr val="FFC000"/>
                </a:solidFill>
              </a:rPr>
              <a:t>+</a:t>
            </a:r>
            <a:r>
              <a:rPr lang="en-US" altLang="zh-CN" dirty="0" err="1" smtClean="0"/>
              <a:t>i</a:t>
            </a:r>
            <a:r>
              <a:rPr lang="en-US" altLang="zh-CN" dirty="0" smtClean="0">
                <a:solidFill>
                  <a:srgbClr val="FFC000"/>
                </a:solidFill>
              </a:rPr>
              <a:t>*</a:t>
            </a:r>
            <a:r>
              <a:rPr lang="en-US" altLang="zh-CN" dirty="0" err="1" smtClean="0"/>
              <a:t>sizeof</a:t>
            </a:r>
            <a:r>
              <a:rPr lang="en-US" altLang="zh-CN" dirty="0" smtClean="0"/>
              <a:t>(</a:t>
            </a:r>
            <a:r>
              <a:rPr lang="en-US" altLang="zh-CN" dirty="0" err="1" smtClean="0"/>
              <a:t>int</a:t>
            </a:r>
            <a:r>
              <a:rPr lang="en-US" altLang="zh-CN" dirty="0" smtClean="0"/>
              <a:t>)</a:t>
            </a:r>
          </a:p>
          <a:p>
            <a:pPr lvl="2" eaLnBrk="1" hangingPunct="1">
              <a:buFont typeface="Wingdings" pitchFamily="2" charset="2"/>
              <a:buNone/>
              <a:defRPr/>
            </a:pPr>
            <a:r>
              <a:rPr lang="en-US" altLang="zh-CN" dirty="0" smtClean="0"/>
              <a:t>} //</a:t>
            </a:r>
            <a:r>
              <a:rPr lang="en-US" altLang="zh-CN" dirty="0" smtClean="0">
                <a:solidFill>
                  <a:schemeClr val="folHlink"/>
                </a:solidFill>
              </a:rPr>
              <a:t>N</a:t>
            </a:r>
            <a:r>
              <a:rPr lang="zh-CN" altLang="en-US" dirty="0" smtClean="0">
                <a:solidFill>
                  <a:schemeClr val="folHlink"/>
                </a:solidFill>
              </a:rPr>
              <a:t>次乘法</a:t>
            </a:r>
            <a:r>
              <a:rPr lang="zh-CN" altLang="en-US" dirty="0" smtClean="0"/>
              <a:t>＋</a:t>
            </a:r>
            <a:r>
              <a:rPr lang="en-US" altLang="zh-CN" dirty="0" smtClean="0">
                <a:solidFill>
                  <a:schemeClr val="folHlink"/>
                </a:solidFill>
              </a:rPr>
              <a:t>2N</a:t>
            </a:r>
            <a:r>
              <a:rPr lang="zh-CN" altLang="en-US" dirty="0" smtClean="0">
                <a:solidFill>
                  <a:schemeClr val="folHlink"/>
                </a:solidFill>
              </a:rPr>
              <a:t>次加法</a:t>
            </a:r>
          </a:p>
          <a:p>
            <a:pPr lvl="1" eaLnBrk="1" hangingPunct="1">
              <a:defRPr/>
            </a:pPr>
            <a:r>
              <a:rPr lang="zh-CN" altLang="en-US" dirty="0" smtClean="0"/>
              <a:t>用指针访问数组元素</a:t>
            </a:r>
          </a:p>
          <a:p>
            <a:pPr lvl="2" eaLnBrk="1" hangingPunct="1">
              <a:buFont typeface="Wingdings" pitchFamily="2" charset="2"/>
              <a:buNone/>
              <a:defRPr/>
            </a:pPr>
            <a:r>
              <a:rPr lang="en-US" altLang="zh-CN" dirty="0" smtClean="0"/>
              <a:t>for (</a:t>
            </a:r>
            <a:r>
              <a:rPr lang="en-US" altLang="zh-CN" dirty="0" err="1" smtClean="0"/>
              <a:t>int</a:t>
            </a:r>
            <a:r>
              <a:rPr lang="en-US" altLang="zh-CN" dirty="0" smtClean="0"/>
              <a:t> *p=&amp;a[0],*q=&amp;a[N-1]; p&lt;=q; p</a:t>
            </a:r>
            <a:r>
              <a:rPr lang="en-US" altLang="zh-CN" dirty="0" smtClean="0">
                <a:solidFill>
                  <a:srgbClr val="FFC000"/>
                </a:solidFill>
              </a:rPr>
              <a:t>++</a:t>
            </a:r>
            <a:r>
              <a:rPr lang="en-US" altLang="zh-CN" dirty="0" smtClean="0"/>
              <a:t>)</a:t>
            </a:r>
          </a:p>
          <a:p>
            <a:pPr lvl="2" eaLnBrk="1" hangingPunct="1">
              <a:buFont typeface="Wingdings" pitchFamily="2" charset="2"/>
              <a:buNone/>
              <a:defRPr/>
            </a:pPr>
            <a:r>
              <a:rPr lang="en-US" altLang="zh-CN" dirty="0" smtClean="0"/>
              <a:t>{	 ... *p ...</a:t>
            </a:r>
          </a:p>
          <a:p>
            <a:pPr lvl="2" eaLnBrk="1" hangingPunct="1">
              <a:buFont typeface="Wingdings" pitchFamily="2" charset="2"/>
              <a:buNone/>
              <a:defRPr/>
            </a:pPr>
            <a:r>
              <a:rPr lang="en-US" altLang="zh-CN" dirty="0" smtClean="0"/>
              <a:t>} //</a:t>
            </a:r>
            <a:r>
              <a:rPr lang="en-US" altLang="zh-CN" dirty="0" smtClean="0">
                <a:solidFill>
                  <a:schemeClr val="folHlink"/>
                </a:solidFill>
              </a:rPr>
              <a:t>N</a:t>
            </a:r>
            <a:r>
              <a:rPr lang="zh-CN" altLang="en-US" dirty="0" smtClean="0">
                <a:solidFill>
                  <a:schemeClr val="folHlink"/>
                </a:solidFill>
              </a:rPr>
              <a:t>次加法</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Rectangle 2"/>
          <p:cNvSpPr>
            <a:spLocks noGrp="1" noChangeArrowheads="1"/>
          </p:cNvSpPr>
          <p:nvPr>
            <p:ph type="title"/>
          </p:nvPr>
        </p:nvSpPr>
        <p:spPr>
          <a:xfrm>
            <a:off x="457200" y="115888"/>
            <a:ext cx="8229600" cy="1139825"/>
          </a:xfrm>
        </p:spPr>
        <p:txBody>
          <a:bodyPr/>
          <a:lstStyle/>
          <a:p>
            <a:pPr eaLnBrk="1" hangingPunct="1">
              <a:defRPr/>
            </a:pPr>
            <a:r>
              <a:rPr lang="zh-CN" altLang="en-US" smtClean="0"/>
              <a:t>获取数组的首地址</a:t>
            </a:r>
          </a:p>
        </p:txBody>
      </p:sp>
      <p:sp>
        <p:nvSpPr>
          <p:cNvPr id="462851" name="Rectangle 3"/>
          <p:cNvSpPr>
            <a:spLocks noGrp="1" noChangeArrowheads="1"/>
          </p:cNvSpPr>
          <p:nvPr>
            <p:ph type="body" idx="1"/>
          </p:nvPr>
        </p:nvSpPr>
        <p:spPr>
          <a:xfrm>
            <a:off x="323850" y="1412875"/>
            <a:ext cx="8435975" cy="5257800"/>
          </a:xfrm>
        </p:spPr>
        <p:txBody>
          <a:bodyPr/>
          <a:lstStyle/>
          <a:p>
            <a:pPr eaLnBrk="1" hangingPunct="1">
              <a:defRPr/>
            </a:pPr>
            <a:r>
              <a:rPr lang="zh-CN" altLang="en-US" sz="2800" dirty="0" smtClean="0"/>
              <a:t>一维数组的首地址</a:t>
            </a:r>
          </a:p>
          <a:p>
            <a:pPr lvl="1" eaLnBrk="1" hangingPunct="1">
              <a:buFontTx/>
              <a:buNone/>
              <a:defRPr/>
            </a:pPr>
            <a:r>
              <a:rPr lang="en-US" altLang="zh-CN" sz="2400" dirty="0" err="1" smtClean="0"/>
              <a:t>int</a:t>
            </a:r>
            <a:r>
              <a:rPr lang="en-US" altLang="zh-CN" sz="2400" dirty="0" smtClean="0"/>
              <a:t> a[10]; //</a:t>
            </a:r>
            <a:r>
              <a:rPr lang="zh-CN" altLang="en-US" sz="2400" dirty="0" smtClean="0"/>
              <a:t>等价于： </a:t>
            </a:r>
            <a:r>
              <a:rPr lang="en-US" altLang="zh-CN" sz="2400" dirty="0" err="1" smtClean="0"/>
              <a:t>typedef</a:t>
            </a:r>
            <a:r>
              <a:rPr lang="en-US" altLang="zh-CN" sz="2400" dirty="0" smtClean="0"/>
              <a:t> </a:t>
            </a:r>
            <a:r>
              <a:rPr lang="en-US" altLang="zh-CN" sz="2400" dirty="0" err="1" smtClean="0"/>
              <a:t>int</a:t>
            </a:r>
            <a:r>
              <a:rPr lang="en-US" altLang="zh-CN" sz="2400" dirty="0" smtClean="0"/>
              <a:t> A[10]; A </a:t>
            </a:r>
            <a:r>
              <a:rPr lang="en-US" altLang="zh-CN" sz="2400" dirty="0" err="1" smtClean="0"/>
              <a:t>a</a:t>
            </a:r>
            <a:r>
              <a:rPr lang="en-US" altLang="zh-CN" sz="2400" dirty="0" smtClean="0"/>
              <a:t>;</a:t>
            </a:r>
          </a:p>
          <a:p>
            <a:pPr lvl="1" eaLnBrk="1" hangingPunct="1">
              <a:defRPr/>
            </a:pPr>
            <a:r>
              <a:rPr lang="zh-CN" altLang="en-US" sz="2400" dirty="0" smtClean="0"/>
              <a:t>通过数组</a:t>
            </a:r>
            <a:r>
              <a:rPr lang="zh-CN" altLang="en-US" sz="2400" dirty="0" smtClean="0">
                <a:solidFill>
                  <a:schemeClr val="folHlink"/>
                </a:solidFill>
              </a:rPr>
              <a:t>首元素</a:t>
            </a:r>
            <a:r>
              <a:rPr lang="zh-CN" altLang="en-US" sz="2400" dirty="0" smtClean="0"/>
              <a:t>来获得。例如：</a:t>
            </a:r>
          </a:p>
          <a:p>
            <a:pPr lvl="2" eaLnBrk="1" hangingPunct="1">
              <a:buFont typeface="Wingdings" pitchFamily="2" charset="2"/>
              <a:buNone/>
              <a:defRPr/>
            </a:pPr>
            <a:r>
              <a:rPr lang="en-US" altLang="zh-CN" sz="2000" dirty="0" err="1" smtClean="0"/>
              <a:t>int</a:t>
            </a:r>
            <a:r>
              <a:rPr lang="en-US" altLang="zh-CN" sz="2000" dirty="0" smtClean="0"/>
              <a:t> *p;</a:t>
            </a:r>
          </a:p>
          <a:p>
            <a:pPr lvl="2" eaLnBrk="1" hangingPunct="1">
              <a:buFont typeface="Wingdings" pitchFamily="2" charset="2"/>
              <a:buNone/>
              <a:defRPr/>
            </a:pPr>
            <a:r>
              <a:rPr lang="en-US" altLang="zh-CN" sz="2000" dirty="0" smtClean="0"/>
              <a:t>p = </a:t>
            </a:r>
            <a:r>
              <a:rPr lang="en-US" altLang="zh-CN" sz="2000" dirty="0" smtClean="0">
                <a:solidFill>
                  <a:schemeClr val="folHlink"/>
                </a:solidFill>
              </a:rPr>
              <a:t>&amp;a[0]</a:t>
            </a:r>
            <a:r>
              <a:rPr lang="en-US" altLang="zh-CN" sz="2000" dirty="0" smtClean="0"/>
              <a:t>;</a:t>
            </a:r>
          </a:p>
          <a:p>
            <a:pPr lvl="2" eaLnBrk="1" hangingPunct="1">
              <a:buFont typeface="Wingdings" pitchFamily="2" charset="2"/>
              <a:buNone/>
              <a:defRPr/>
            </a:pPr>
            <a:r>
              <a:rPr lang="zh-CN" altLang="en-US" sz="2000" dirty="0" smtClean="0"/>
              <a:t>或</a:t>
            </a:r>
          </a:p>
          <a:p>
            <a:pPr lvl="2" eaLnBrk="1" hangingPunct="1">
              <a:buFont typeface="Wingdings" pitchFamily="2" charset="2"/>
              <a:buNone/>
              <a:defRPr/>
            </a:pPr>
            <a:r>
              <a:rPr lang="en-US" altLang="zh-CN" sz="2000" dirty="0" smtClean="0"/>
              <a:t>p = </a:t>
            </a:r>
            <a:r>
              <a:rPr lang="en-US" altLang="zh-CN" sz="2000" dirty="0" smtClean="0">
                <a:solidFill>
                  <a:schemeClr val="folHlink"/>
                </a:solidFill>
              </a:rPr>
              <a:t>a</a:t>
            </a:r>
            <a:r>
              <a:rPr lang="en-US" altLang="zh-CN" sz="2000" dirty="0" smtClean="0"/>
              <a:t>; //</a:t>
            </a:r>
            <a:r>
              <a:rPr lang="zh-CN" altLang="en-US" sz="2000" dirty="0" smtClean="0"/>
              <a:t>把一维数组</a:t>
            </a:r>
            <a:r>
              <a:rPr lang="en-US" altLang="zh-CN" sz="2000" dirty="0" smtClean="0"/>
              <a:t>a</a:t>
            </a:r>
            <a:r>
              <a:rPr lang="zh-CN" altLang="en-US" sz="2000" dirty="0" smtClean="0">
                <a:solidFill>
                  <a:srgbClr val="FFC000"/>
                </a:solidFill>
              </a:rPr>
              <a:t>隐式</a:t>
            </a:r>
            <a:r>
              <a:rPr lang="zh-CN" altLang="en-US" sz="2000" dirty="0" smtClean="0"/>
              <a:t>类型转换成第一个元素的地址：</a:t>
            </a:r>
            <a:r>
              <a:rPr lang="en-US" altLang="zh-CN" sz="2000" dirty="0" smtClean="0"/>
              <a:t>&amp;a[0]</a:t>
            </a:r>
          </a:p>
          <a:p>
            <a:pPr lvl="2" eaLnBrk="1" hangingPunct="1">
              <a:buFont typeface="Wingdings" pitchFamily="2" charset="2"/>
              <a:buNone/>
              <a:defRPr/>
            </a:pPr>
            <a:r>
              <a:rPr lang="en-US" altLang="zh-CN" sz="2000" dirty="0" smtClean="0"/>
              <a:t>p++; //</a:t>
            </a:r>
            <a:r>
              <a:rPr lang="zh-CN" altLang="en-US" sz="2000" dirty="0" smtClean="0"/>
              <a:t>加：</a:t>
            </a:r>
            <a:r>
              <a:rPr lang="en-US" altLang="zh-CN" sz="2000" dirty="0" err="1" smtClean="0">
                <a:solidFill>
                  <a:schemeClr val="folHlink"/>
                </a:solidFill>
              </a:rPr>
              <a:t>sizeof</a:t>
            </a:r>
            <a:r>
              <a:rPr lang="en-US" altLang="zh-CN" sz="2000" dirty="0" smtClean="0">
                <a:solidFill>
                  <a:schemeClr val="folHlink"/>
                </a:solidFill>
              </a:rPr>
              <a:t>(</a:t>
            </a:r>
            <a:r>
              <a:rPr lang="en-US" altLang="zh-CN" sz="2000" dirty="0" err="1" smtClean="0">
                <a:solidFill>
                  <a:schemeClr val="folHlink"/>
                </a:solidFill>
              </a:rPr>
              <a:t>int</a:t>
            </a:r>
            <a:r>
              <a:rPr lang="en-US" altLang="zh-CN" sz="2000" dirty="0" smtClean="0">
                <a:solidFill>
                  <a:schemeClr val="folHlink"/>
                </a:solidFill>
              </a:rPr>
              <a:t>)</a:t>
            </a:r>
          </a:p>
          <a:p>
            <a:pPr lvl="1" eaLnBrk="1" hangingPunct="1">
              <a:defRPr/>
            </a:pPr>
            <a:r>
              <a:rPr lang="zh-CN" altLang="en-US" sz="2400" dirty="0" smtClean="0"/>
              <a:t>通过</a:t>
            </a:r>
            <a:r>
              <a:rPr lang="zh-CN" altLang="en-US" sz="2400" dirty="0" smtClean="0">
                <a:solidFill>
                  <a:schemeClr val="folHlink"/>
                </a:solidFill>
              </a:rPr>
              <a:t>整个数组</a:t>
            </a:r>
            <a:r>
              <a:rPr lang="zh-CN" altLang="en-US" sz="2400" dirty="0" smtClean="0"/>
              <a:t>获得。例如：</a:t>
            </a:r>
          </a:p>
          <a:p>
            <a:pPr lvl="2" eaLnBrk="1" hangingPunct="1">
              <a:defRPr/>
            </a:pPr>
            <a:r>
              <a:rPr lang="en-US" altLang="zh-CN" sz="2000" dirty="0" err="1"/>
              <a:t>int</a:t>
            </a:r>
            <a:r>
              <a:rPr lang="en-US" altLang="zh-CN" sz="2000" dirty="0"/>
              <a:t> (*q)[10</a:t>
            </a:r>
            <a:r>
              <a:rPr lang="en-US" altLang="zh-CN" sz="2000" dirty="0" smtClean="0"/>
              <a:t>]; //</a:t>
            </a:r>
            <a:r>
              <a:rPr lang="zh-CN" altLang="en-US" sz="2000" dirty="0" smtClean="0"/>
              <a:t>或</a:t>
            </a:r>
            <a:r>
              <a:rPr lang="en-US" altLang="zh-CN" sz="2000" dirty="0"/>
              <a:t>A *q;</a:t>
            </a:r>
            <a:endParaRPr lang="en-US" altLang="zh-CN" sz="2000" dirty="0" smtClean="0"/>
          </a:p>
          <a:p>
            <a:pPr lvl="2" eaLnBrk="1" hangingPunct="1">
              <a:defRPr/>
            </a:pPr>
            <a:r>
              <a:rPr lang="en-US" altLang="zh-CN" sz="2000" dirty="0" smtClean="0"/>
              <a:t>q = </a:t>
            </a:r>
            <a:r>
              <a:rPr lang="en-US" altLang="zh-CN" sz="2000" dirty="0" smtClean="0">
                <a:solidFill>
                  <a:schemeClr val="folHlink"/>
                </a:solidFill>
              </a:rPr>
              <a:t>&amp;a</a:t>
            </a:r>
            <a:r>
              <a:rPr lang="en-US" altLang="zh-CN" sz="2000" dirty="0" smtClean="0"/>
              <a:t>; //</a:t>
            </a:r>
            <a:r>
              <a:rPr lang="zh-CN" altLang="en-US" sz="2000" dirty="0" smtClean="0"/>
              <a:t>整个数组的地址，它与</a:t>
            </a:r>
            <a:r>
              <a:rPr lang="en-US" altLang="zh-CN" sz="2000" dirty="0" smtClean="0"/>
              <a:t>&amp;a[0]</a:t>
            </a:r>
            <a:r>
              <a:rPr lang="zh-CN" altLang="en-US" sz="2000" dirty="0" smtClean="0"/>
              <a:t>值相同，但</a:t>
            </a:r>
            <a:r>
              <a:rPr lang="zh-CN" altLang="en-US" sz="2000" dirty="0" smtClean="0">
                <a:solidFill>
                  <a:schemeClr val="folHlink"/>
                </a:solidFill>
              </a:rPr>
              <a:t>类型</a:t>
            </a:r>
            <a:r>
              <a:rPr lang="zh-CN" altLang="en-US" sz="2000" dirty="0" smtClean="0"/>
              <a:t>不同</a:t>
            </a:r>
          </a:p>
          <a:p>
            <a:pPr lvl="2" eaLnBrk="1" hangingPunct="1">
              <a:defRPr/>
            </a:pPr>
            <a:r>
              <a:rPr lang="en-US" altLang="zh-CN" sz="2000" dirty="0" smtClean="0"/>
              <a:t>q++; //</a:t>
            </a:r>
            <a:r>
              <a:rPr lang="zh-CN" altLang="en-US" sz="2000" dirty="0" smtClean="0"/>
              <a:t>加：</a:t>
            </a:r>
            <a:r>
              <a:rPr lang="en-US" altLang="zh-CN" sz="2000" dirty="0" smtClean="0">
                <a:solidFill>
                  <a:schemeClr val="folHlink"/>
                </a:solidFill>
              </a:rPr>
              <a:t>10×sizeof(</a:t>
            </a:r>
            <a:r>
              <a:rPr lang="en-US" altLang="zh-CN" sz="2000" dirty="0" err="1" smtClean="0">
                <a:solidFill>
                  <a:schemeClr val="folHlink"/>
                </a:solidFill>
              </a:rPr>
              <a:t>int</a:t>
            </a:r>
            <a:r>
              <a:rPr lang="en-US" altLang="zh-CN" sz="2000" dirty="0" smtClean="0">
                <a:solidFill>
                  <a:schemeClr val="folHlink"/>
                </a:solidFill>
              </a:rPr>
              <a:t>)</a:t>
            </a:r>
          </a:p>
          <a:p>
            <a:pPr lvl="2" eaLnBrk="1" hangingPunct="1">
              <a:defRPr/>
            </a:pPr>
            <a:r>
              <a:rPr lang="zh-CN" altLang="en-US" sz="2000" dirty="0" smtClean="0"/>
              <a:t>用于</a:t>
            </a:r>
            <a:r>
              <a:rPr lang="zh-CN" altLang="en-US" sz="2000" dirty="0" smtClean="0">
                <a:solidFill>
                  <a:srgbClr val="FFC000"/>
                </a:solidFill>
              </a:rPr>
              <a:t>按行</a:t>
            </a:r>
            <a:r>
              <a:rPr lang="zh-CN" altLang="en-US" sz="2000" dirty="0" smtClean="0"/>
              <a:t>来访问</a:t>
            </a:r>
            <a:r>
              <a:rPr lang="zh-CN" altLang="en-US" sz="2000" dirty="0" smtClean="0">
                <a:solidFill>
                  <a:srgbClr val="FFC000"/>
                </a:solidFill>
              </a:rPr>
              <a:t>二维</a:t>
            </a:r>
            <a:r>
              <a:rPr lang="zh-CN" altLang="en-US" sz="2000" dirty="0" smtClean="0"/>
              <a:t>数组</a:t>
            </a:r>
            <a:endParaRPr lang="en-US" altLang="zh-CN" sz="20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62851">
                                            <p:txEl>
                                              <p:pRg st="2" end="2"/>
                                            </p:txEl>
                                          </p:spTgt>
                                        </p:tgtEl>
                                        <p:attrNameLst>
                                          <p:attrName>style.visibility</p:attrName>
                                        </p:attrNameLst>
                                      </p:cBhvr>
                                      <p:to>
                                        <p:strVal val="visible"/>
                                      </p:to>
                                    </p:set>
                                    <p:anim calcmode="lin" valueType="num">
                                      <p:cBhvr additive="base">
                                        <p:cTn id="7" dur="500" fill="hold"/>
                                        <p:tgtEl>
                                          <p:spTgt spid="46285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285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62851">
                                            <p:txEl>
                                              <p:pRg st="3" end="3"/>
                                            </p:txEl>
                                          </p:spTgt>
                                        </p:tgtEl>
                                        <p:attrNameLst>
                                          <p:attrName>style.visibility</p:attrName>
                                        </p:attrNameLst>
                                      </p:cBhvr>
                                      <p:to>
                                        <p:strVal val="visible"/>
                                      </p:to>
                                    </p:set>
                                    <p:anim calcmode="lin" valueType="num">
                                      <p:cBhvr additive="base">
                                        <p:cTn id="11" dur="500" fill="hold"/>
                                        <p:tgtEl>
                                          <p:spTgt spid="46285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62851">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62851">
                                            <p:txEl>
                                              <p:pRg st="4" end="4"/>
                                            </p:txEl>
                                          </p:spTgt>
                                        </p:tgtEl>
                                        <p:attrNameLst>
                                          <p:attrName>style.visibility</p:attrName>
                                        </p:attrNameLst>
                                      </p:cBhvr>
                                      <p:to>
                                        <p:strVal val="visible"/>
                                      </p:to>
                                    </p:set>
                                    <p:anim calcmode="lin" valueType="num">
                                      <p:cBhvr additive="base">
                                        <p:cTn id="15" dur="500" fill="hold"/>
                                        <p:tgtEl>
                                          <p:spTgt spid="462851">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62851">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62851">
                                            <p:txEl>
                                              <p:pRg st="5" end="5"/>
                                            </p:txEl>
                                          </p:spTgt>
                                        </p:tgtEl>
                                        <p:attrNameLst>
                                          <p:attrName>style.visibility</p:attrName>
                                        </p:attrNameLst>
                                      </p:cBhvr>
                                      <p:to>
                                        <p:strVal val="visible"/>
                                      </p:to>
                                    </p:set>
                                    <p:anim calcmode="lin" valueType="num">
                                      <p:cBhvr additive="base">
                                        <p:cTn id="19" dur="500" fill="hold"/>
                                        <p:tgtEl>
                                          <p:spTgt spid="462851">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62851">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62851">
                                            <p:txEl>
                                              <p:pRg st="6" end="6"/>
                                            </p:txEl>
                                          </p:spTgt>
                                        </p:tgtEl>
                                        <p:attrNameLst>
                                          <p:attrName>style.visibility</p:attrName>
                                        </p:attrNameLst>
                                      </p:cBhvr>
                                      <p:to>
                                        <p:strVal val="visible"/>
                                      </p:to>
                                    </p:set>
                                    <p:anim calcmode="lin" valueType="num">
                                      <p:cBhvr additive="base">
                                        <p:cTn id="23" dur="500" fill="hold"/>
                                        <p:tgtEl>
                                          <p:spTgt spid="462851">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62851">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62851">
                                            <p:txEl>
                                              <p:pRg st="7" end="7"/>
                                            </p:txEl>
                                          </p:spTgt>
                                        </p:tgtEl>
                                        <p:attrNameLst>
                                          <p:attrName>style.visibility</p:attrName>
                                        </p:attrNameLst>
                                      </p:cBhvr>
                                      <p:to>
                                        <p:strVal val="visible"/>
                                      </p:to>
                                    </p:set>
                                    <p:anim calcmode="lin" valueType="num">
                                      <p:cBhvr additive="base">
                                        <p:cTn id="27" dur="500" fill="hold"/>
                                        <p:tgtEl>
                                          <p:spTgt spid="462851">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6285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462851">
                                            <p:txEl>
                                              <p:pRg st="8" end="8"/>
                                            </p:txEl>
                                          </p:spTgt>
                                        </p:tgtEl>
                                        <p:attrNameLst>
                                          <p:attrName>style.visibility</p:attrName>
                                        </p:attrNameLst>
                                      </p:cBhvr>
                                      <p:to>
                                        <p:strVal val="visible"/>
                                      </p:to>
                                    </p:set>
                                    <p:anim calcmode="lin" valueType="num">
                                      <p:cBhvr additive="base">
                                        <p:cTn id="33" dur="500" fill="hold"/>
                                        <p:tgtEl>
                                          <p:spTgt spid="462851">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62851">
                                            <p:txEl>
                                              <p:pRg st="8" end="8"/>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62851">
                                            <p:txEl>
                                              <p:pRg st="9" end="9"/>
                                            </p:txEl>
                                          </p:spTgt>
                                        </p:tgtEl>
                                        <p:attrNameLst>
                                          <p:attrName>style.visibility</p:attrName>
                                        </p:attrNameLst>
                                      </p:cBhvr>
                                      <p:to>
                                        <p:strVal val="visible"/>
                                      </p:to>
                                    </p:set>
                                    <p:anim calcmode="lin" valueType="num">
                                      <p:cBhvr additive="base">
                                        <p:cTn id="37" dur="500" fill="hold"/>
                                        <p:tgtEl>
                                          <p:spTgt spid="462851">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62851">
                                            <p:txEl>
                                              <p:pRg st="9" end="9"/>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62851">
                                            <p:txEl>
                                              <p:pRg st="10" end="10"/>
                                            </p:txEl>
                                          </p:spTgt>
                                        </p:tgtEl>
                                        <p:attrNameLst>
                                          <p:attrName>style.visibility</p:attrName>
                                        </p:attrNameLst>
                                      </p:cBhvr>
                                      <p:to>
                                        <p:strVal val="visible"/>
                                      </p:to>
                                    </p:set>
                                    <p:anim calcmode="lin" valueType="num">
                                      <p:cBhvr additive="base">
                                        <p:cTn id="41" dur="500" fill="hold"/>
                                        <p:tgtEl>
                                          <p:spTgt spid="462851">
                                            <p:txEl>
                                              <p:pRg st="10" end="1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62851">
                                            <p:txEl>
                                              <p:pRg st="10" end="10"/>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62851">
                                            <p:txEl>
                                              <p:pRg st="11" end="11"/>
                                            </p:txEl>
                                          </p:spTgt>
                                        </p:tgtEl>
                                        <p:attrNameLst>
                                          <p:attrName>style.visibility</p:attrName>
                                        </p:attrNameLst>
                                      </p:cBhvr>
                                      <p:to>
                                        <p:strVal val="visible"/>
                                      </p:to>
                                    </p:set>
                                    <p:anim calcmode="lin" valueType="num">
                                      <p:cBhvr additive="base">
                                        <p:cTn id="45" dur="500" fill="hold"/>
                                        <p:tgtEl>
                                          <p:spTgt spid="462851">
                                            <p:txEl>
                                              <p:pRg st="11" end="1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62851">
                                            <p:txEl>
                                              <p:pRg st="11" end="11"/>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462851">
                                            <p:txEl>
                                              <p:pRg st="12" end="12"/>
                                            </p:txEl>
                                          </p:spTgt>
                                        </p:tgtEl>
                                        <p:attrNameLst>
                                          <p:attrName>style.visibility</p:attrName>
                                        </p:attrNameLst>
                                      </p:cBhvr>
                                      <p:to>
                                        <p:strVal val="visible"/>
                                      </p:to>
                                    </p:set>
                                    <p:anim calcmode="lin" valueType="num">
                                      <p:cBhvr additive="base">
                                        <p:cTn id="49" dur="500" fill="hold"/>
                                        <p:tgtEl>
                                          <p:spTgt spid="462851">
                                            <p:txEl>
                                              <p:pRg st="12" end="1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62851">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Rectangle 2"/>
          <p:cNvSpPr>
            <a:spLocks noGrp="1" noChangeArrowheads="1"/>
          </p:cNvSpPr>
          <p:nvPr>
            <p:ph type="body" idx="1"/>
          </p:nvPr>
        </p:nvSpPr>
        <p:spPr>
          <a:xfrm>
            <a:off x="457200" y="332656"/>
            <a:ext cx="8229600" cy="6525344"/>
          </a:xfrm>
        </p:spPr>
        <p:txBody>
          <a:bodyPr/>
          <a:lstStyle/>
          <a:p>
            <a:pPr eaLnBrk="1" hangingPunct="1">
              <a:lnSpc>
                <a:spcPct val="90000"/>
              </a:lnSpc>
              <a:defRPr/>
            </a:pPr>
            <a:r>
              <a:rPr lang="zh-CN" altLang="en-US" sz="2800" dirty="0" smtClean="0"/>
              <a:t>二维数组的首地址</a:t>
            </a:r>
          </a:p>
          <a:p>
            <a:pPr lvl="1" eaLnBrk="1" hangingPunct="1">
              <a:lnSpc>
                <a:spcPct val="90000"/>
              </a:lnSpc>
              <a:buFontTx/>
              <a:buNone/>
              <a:defRPr/>
            </a:pPr>
            <a:r>
              <a:rPr lang="en-US" altLang="zh-CN" sz="2400" dirty="0" err="1" smtClean="0"/>
              <a:t>int</a:t>
            </a:r>
            <a:r>
              <a:rPr lang="en-US" altLang="zh-CN" sz="2400" dirty="0" smtClean="0"/>
              <a:t> b[5][10]; //</a:t>
            </a:r>
            <a:r>
              <a:rPr lang="zh-CN" altLang="en-US" sz="2400" dirty="0" smtClean="0"/>
              <a:t>等价于：</a:t>
            </a:r>
            <a:r>
              <a:rPr lang="en-US" altLang="zh-CN" sz="2400" dirty="0" err="1" smtClean="0"/>
              <a:t>typedef</a:t>
            </a:r>
            <a:r>
              <a:rPr lang="en-US" altLang="zh-CN" sz="2400" dirty="0" smtClean="0"/>
              <a:t> </a:t>
            </a:r>
            <a:r>
              <a:rPr lang="en-US" altLang="zh-CN" sz="2400" dirty="0" err="1" smtClean="0"/>
              <a:t>int</a:t>
            </a:r>
            <a:r>
              <a:rPr lang="en-US" altLang="zh-CN" sz="2400" dirty="0" smtClean="0"/>
              <a:t> A[10]; </a:t>
            </a:r>
            <a:r>
              <a:rPr lang="en-US" altLang="zh-CN" sz="2400" dirty="0" smtClean="0">
                <a:solidFill>
                  <a:srgbClr val="FFC000"/>
                </a:solidFill>
              </a:rPr>
              <a:t>A b[5];</a:t>
            </a:r>
          </a:p>
          <a:p>
            <a:pPr lvl="1" eaLnBrk="1" hangingPunct="1">
              <a:lnSpc>
                <a:spcPct val="90000"/>
              </a:lnSpc>
              <a:buFontTx/>
              <a:buNone/>
              <a:defRPr/>
            </a:pPr>
            <a:r>
              <a:rPr lang="en-US" altLang="zh-CN" sz="2400" dirty="0" smtClean="0"/>
              <a:t>			       //</a:t>
            </a:r>
            <a:r>
              <a:rPr lang="zh-CN" altLang="en-US" sz="2400" dirty="0" smtClean="0"/>
              <a:t>或 </a:t>
            </a:r>
            <a:r>
              <a:rPr lang="en-US" altLang="zh-CN" sz="2400" dirty="0" err="1" smtClean="0"/>
              <a:t>typedef</a:t>
            </a:r>
            <a:r>
              <a:rPr lang="en-US" altLang="zh-CN" sz="2400" dirty="0" smtClean="0"/>
              <a:t> </a:t>
            </a:r>
            <a:r>
              <a:rPr lang="en-US" altLang="zh-CN" sz="2400" dirty="0" err="1" smtClean="0"/>
              <a:t>int</a:t>
            </a:r>
            <a:r>
              <a:rPr lang="en-US" altLang="zh-CN" sz="2400" dirty="0" smtClean="0"/>
              <a:t> B[5][10]; </a:t>
            </a:r>
            <a:r>
              <a:rPr lang="en-US" altLang="zh-CN" sz="2400" dirty="0" smtClean="0">
                <a:solidFill>
                  <a:srgbClr val="FFC000"/>
                </a:solidFill>
              </a:rPr>
              <a:t>B </a:t>
            </a:r>
            <a:r>
              <a:rPr lang="en-US" altLang="zh-CN" sz="2400" dirty="0" err="1" smtClean="0">
                <a:solidFill>
                  <a:srgbClr val="FFC000"/>
                </a:solidFill>
              </a:rPr>
              <a:t>b</a:t>
            </a:r>
            <a:r>
              <a:rPr lang="en-US" altLang="zh-CN" sz="2400" dirty="0" smtClean="0">
                <a:solidFill>
                  <a:srgbClr val="FFC000"/>
                </a:solidFill>
              </a:rPr>
              <a:t>;</a:t>
            </a:r>
            <a:r>
              <a:rPr lang="en-US" altLang="zh-CN" sz="2400" dirty="0" smtClean="0"/>
              <a:t> </a:t>
            </a:r>
          </a:p>
          <a:p>
            <a:pPr lvl="1" eaLnBrk="1" hangingPunct="1">
              <a:lnSpc>
                <a:spcPct val="90000"/>
              </a:lnSpc>
              <a:defRPr/>
            </a:pPr>
            <a:r>
              <a:rPr lang="zh-CN" altLang="en-US" sz="2400" dirty="0" smtClean="0"/>
              <a:t>通过</a:t>
            </a:r>
            <a:r>
              <a:rPr lang="zh-CN" altLang="en-US" sz="2400" dirty="0" smtClean="0">
                <a:solidFill>
                  <a:schemeClr val="folHlink"/>
                </a:solidFill>
              </a:rPr>
              <a:t>第一行、第一列元素</a:t>
            </a:r>
            <a:r>
              <a:rPr lang="zh-CN" altLang="en-US" sz="2400" dirty="0" smtClean="0"/>
              <a:t>来获得。例如：</a:t>
            </a:r>
          </a:p>
          <a:p>
            <a:pPr lvl="2" eaLnBrk="1" hangingPunct="1">
              <a:lnSpc>
                <a:spcPct val="90000"/>
              </a:lnSpc>
              <a:defRPr/>
            </a:pPr>
            <a:r>
              <a:rPr lang="en-US" altLang="zh-CN" sz="2000" dirty="0" err="1" smtClean="0"/>
              <a:t>int</a:t>
            </a:r>
            <a:r>
              <a:rPr lang="en-US" altLang="zh-CN" sz="2000" dirty="0" smtClean="0"/>
              <a:t> *p;</a:t>
            </a:r>
          </a:p>
          <a:p>
            <a:pPr lvl="2" eaLnBrk="1" hangingPunct="1">
              <a:lnSpc>
                <a:spcPct val="90000"/>
              </a:lnSpc>
              <a:defRPr/>
            </a:pPr>
            <a:r>
              <a:rPr lang="en-US" altLang="zh-CN" sz="2000" dirty="0" smtClean="0"/>
              <a:t>p = &amp;b[0][0]; //</a:t>
            </a:r>
            <a:r>
              <a:rPr lang="zh-CN" altLang="en-US" sz="2000" dirty="0" smtClean="0"/>
              <a:t>或</a:t>
            </a:r>
            <a:r>
              <a:rPr lang="en-US" altLang="zh-CN" sz="2000" dirty="0" smtClean="0"/>
              <a:t>p = b[0]; (</a:t>
            </a:r>
            <a:r>
              <a:rPr lang="zh-CN" altLang="en-US" sz="2000" dirty="0" smtClean="0"/>
              <a:t>自动转换成</a:t>
            </a:r>
            <a:r>
              <a:rPr lang="en-US" altLang="zh-CN" sz="2000" dirty="0" smtClean="0"/>
              <a:t>&amp;b[0][0])</a:t>
            </a:r>
          </a:p>
          <a:p>
            <a:pPr lvl="2" eaLnBrk="1" hangingPunct="1">
              <a:lnSpc>
                <a:spcPct val="90000"/>
              </a:lnSpc>
              <a:defRPr/>
            </a:pPr>
            <a:r>
              <a:rPr lang="en-US" altLang="zh-CN" sz="2000" dirty="0" smtClean="0"/>
              <a:t>p++; //</a:t>
            </a:r>
            <a:r>
              <a:rPr lang="zh-CN" altLang="en-US" sz="2000" dirty="0" smtClean="0"/>
              <a:t>加： </a:t>
            </a:r>
            <a:r>
              <a:rPr lang="en-US" altLang="zh-CN" sz="2000" dirty="0" err="1" smtClean="0"/>
              <a:t>sizeof</a:t>
            </a:r>
            <a:r>
              <a:rPr lang="en-US" altLang="zh-CN" sz="2000" dirty="0" smtClean="0"/>
              <a:t>(</a:t>
            </a:r>
            <a:r>
              <a:rPr lang="en-US" altLang="zh-CN" sz="2000" dirty="0" err="1" smtClean="0"/>
              <a:t>int</a:t>
            </a:r>
            <a:r>
              <a:rPr lang="en-US" altLang="zh-CN" sz="2000" dirty="0" smtClean="0"/>
              <a:t>)</a:t>
            </a:r>
          </a:p>
          <a:p>
            <a:pPr lvl="1" eaLnBrk="1" hangingPunct="1">
              <a:lnSpc>
                <a:spcPct val="90000"/>
              </a:lnSpc>
              <a:defRPr/>
            </a:pPr>
            <a:r>
              <a:rPr lang="zh-CN" altLang="en-US" sz="2400" dirty="0" smtClean="0"/>
              <a:t>通过</a:t>
            </a:r>
            <a:r>
              <a:rPr lang="zh-CN" altLang="en-US" sz="2400" dirty="0" smtClean="0">
                <a:solidFill>
                  <a:schemeClr val="folHlink"/>
                </a:solidFill>
              </a:rPr>
              <a:t>第一行的一维数组</a:t>
            </a:r>
            <a:r>
              <a:rPr lang="zh-CN" altLang="en-US" sz="2400" dirty="0" smtClean="0"/>
              <a:t>获得。例如：</a:t>
            </a:r>
          </a:p>
          <a:p>
            <a:pPr lvl="2" eaLnBrk="1" hangingPunct="1">
              <a:lnSpc>
                <a:spcPct val="90000"/>
              </a:lnSpc>
              <a:defRPr/>
            </a:pPr>
            <a:r>
              <a:rPr lang="en-US" altLang="zh-CN" sz="2000" dirty="0" err="1"/>
              <a:t>int</a:t>
            </a:r>
            <a:r>
              <a:rPr lang="en-US" altLang="zh-CN" sz="2000" dirty="0"/>
              <a:t> (*q)[10</a:t>
            </a:r>
            <a:r>
              <a:rPr lang="en-US" altLang="zh-CN" sz="2000" dirty="0" smtClean="0"/>
              <a:t>]; //</a:t>
            </a:r>
            <a:r>
              <a:rPr lang="zh-CN" altLang="en-US" sz="2000" dirty="0" smtClean="0"/>
              <a:t>或</a:t>
            </a:r>
            <a:r>
              <a:rPr lang="en-US" altLang="zh-CN" sz="2000" dirty="0"/>
              <a:t>A *q;</a:t>
            </a:r>
            <a:endParaRPr lang="en-US" altLang="zh-CN" sz="2000" dirty="0" smtClean="0"/>
          </a:p>
          <a:p>
            <a:pPr lvl="2" eaLnBrk="1" hangingPunct="1">
              <a:lnSpc>
                <a:spcPct val="90000"/>
              </a:lnSpc>
              <a:defRPr/>
            </a:pPr>
            <a:r>
              <a:rPr lang="en-US" altLang="zh-CN" sz="2000" dirty="0" smtClean="0"/>
              <a:t>q = &amp;b[0]; //</a:t>
            </a:r>
            <a:r>
              <a:rPr lang="zh-CN" altLang="en-US" sz="2000" dirty="0" smtClean="0"/>
              <a:t>或</a:t>
            </a:r>
            <a:r>
              <a:rPr lang="en-US" altLang="zh-CN" sz="2000" dirty="0" smtClean="0"/>
              <a:t>q = b; (</a:t>
            </a:r>
            <a:r>
              <a:rPr lang="zh-CN" altLang="en-US" sz="2000" dirty="0" smtClean="0"/>
              <a:t>自动转换成</a:t>
            </a:r>
            <a:r>
              <a:rPr lang="en-US" altLang="zh-CN" sz="2000" dirty="0" smtClean="0"/>
              <a:t>&amp;b[0])</a:t>
            </a:r>
          </a:p>
          <a:p>
            <a:pPr lvl="2" eaLnBrk="1" hangingPunct="1">
              <a:lnSpc>
                <a:spcPct val="90000"/>
              </a:lnSpc>
              <a:defRPr/>
            </a:pPr>
            <a:r>
              <a:rPr lang="en-US" altLang="zh-CN" sz="2000" dirty="0" smtClean="0"/>
              <a:t>q++; //</a:t>
            </a:r>
            <a:r>
              <a:rPr lang="zh-CN" altLang="en-US" sz="2000" dirty="0" smtClean="0"/>
              <a:t>加：</a:t>
            </a:r>
            <a:r>
              <a:rPr lang="en-US" altLang="zh-CN" sz="2000" dirty="0" smtClean="0"/>
              <a:t>10×sizeof(</a:t>
            </a:r>
            <a:r>
              <a:rPr lang="en-US" altLang="zh-CN" sz="2000" dirty="0" err="1" smtClean="0"/>
              <a:t>int</a:t>
            </a:r>
            <a:r>
              <a:rPr lang="en-US" altLang="zh-CN" sz="2000" dirty="0" smtClean="0"/>
              <a:t>)</a:t>
            </a:r>
            <a:r>
              <a:rPr lang="zh-CN" altLang="en-US" sz="2000" dirty="0" smtClean="0"/>
              <a:t>，</a:t>
            </a:r>
            <a:r>
              <a:rPr lang="en-US" altLang="zh-CN" sz="2000" dirty="0" smtClean="0"/>
              <a:t>q</a:t>
            </a:r>
            <a:r>
              <a:rPr lang="zh-CN" altLang="en-US" sz="2000" dirty="0" smtClean="0"/>
              <a:t>指向下一行</a:t>
            </a:r>
            <a:endParaRPr lang="en-US" altLang="zh-CN" sz="2000" dirty="0" smtClean="0"/>
          </a:p>
          <a:p>
            <a:pPr lvl="1" eaLnBrk="1" hangingPunct="1">
              <a:lnSpc>
                <a:spcPct val="90000"/>
              </a:lnSpc>
              <a:defRPr/>
            </a:pPr>
            <a:r>
              <a:rPr lang="zh-CN" altLang="en-US" sz="2400" dirty="0" smtClean="0"/>
              <a:t>通过</a:t>
            </a:r>
            <a:r>
              <a:rPr lang="zh-CN" altLang="en-US" sz="2400" dirty="0" smtClean="0">
                <a:solidFill>
                  <a:schemeClr val="folHlink"/>
                </a:solidFill>
              </a:rPr>
              <a:t>整个数组</a:t>
            </a:r>
            <a:r>
              <a:rPr lang="zh-CN" altLang="en-US" sz="2400" dirty="0" smtClean="0"/>
              <a:t>获得（在三维数组中使用）。例如：</a:t>
            </a:r>
          </a:p>
          <a:p>
            <a:pPr lvl="2" eaLnBrk="1" hangingPunct="1">
              <a:lnSpc>
                <a:spcPct val="90000"/>
              </a:lnSpc>
              <a:defRPr/>
            </a:pPr>
            <a:r>
              <a:rPr lang="en-US" altLang="zh-CN" sz="2000" dirty="0" err="1"/>
              <a:t>int</a:t>
            </a:r>
            <a:r>
              <a:rPr lang="en-US" altLang="zh-CN" sz="2000" dirty="0"/>
              <a:t> (*r)[5][10</a:t>
            </a:r>
            <a:r>
              <a:rPr lang="en-US" altLang="zh-CN" sz="2000" dirty="0" smtClean="0"/>
              <a:t>]; //</a:t>
            </a:r>
            <a:r>
              <a:rPr lang="zh-CN" altLang="en-US" sz="2000" dirty="0" smtClean="0"/>
              <a:t>或</a:t>
            </a:r>
            <a:r>
              <a:rPr lang="en-US" altLang="zh-CN" sz="2000" dirty="0"/>
              <a:t>B *r;</a:t>
            </a:r>
            <a:endParaRPr lang="en-US" altLang="zh-CN" sz="2000" dirty="0" smtClean="0"/>
          </a:p>
          <a:p>
            <a:pPr lvl="2" eaLnBrk="1" hangingPunct="1">
              <a:lnSpc>
                <a:spcPct val="90000"/>
              </a:lnSpc>
              <a:defRPr/>
            </a:pPr>
            <a:r>
              <a:rPr lang="en-US" altLang="zh-CN" sz="2000" dirty="0" smtClean="0"/>
              <a:t>r = &amp;b;</a:t>
            </a:r>
          </a:p>
          <a:p>
            <a:pPr lvl="2" eaLnBrk="1" hangingPunct="1">
              <a:lnSpc>
                <a:spcPct val="90000"/>
              </a:lnSpc>
              <a:defRPr/>
            </a:pPr>
            <a:r>
              <a:rPr lang="en-US" altLang="zh-CN" sz="2000" dirty="0" smtClean="0"/>
              <a:t>r++; //</a:t>
            </a:r>
            <a:r>
              <a:rPr lang="zh-CN" altLang="en-US" sz="2000" dirty="0" smtClean="0"/>
              <a:t>加：</a:t>
            </a:r>
            <a:r>
              <a:rPr lang="en-US" altLang="zh-CN" sz="2000" dirty="0" smtClean="0"/>
              <a:t>5×10×sizeof(</a:t>
            </a:r>
            <a:r>
              <a:rPr lang="en-US" altLang="zh-CN" sz="2000" dirty="0" err="1" smtClean="0"/>
              <a:t>int</a:t>
            </a:r>
            <a:r>
              <a:rPr lang="en-US" altLang="zh-CN" sz="2000" dirty="0" smtClean="0"/>
              <a:t>)</a:t>
            </a:r>
          </a:p>
          <a:p>
            <a:pPr lvl="2" eaLnBrk="1" hangingPunct="1">
              <a:lnSpc>
                <a:spcPct val="90000"/>
              </a:lnSpc>
              <a:defRPr/>
            </a:pPr>
            <a:r>
              <a:rPr lang="zh-CN" altLang="en-US" sz="2000" dirty="0"/>
              <a:t>在三维数组中</a:t>
            </a:r>
            <a:r>
              <a:rPr lang="zh-CN" altLang="en-US" sz="2000" dirty="0" smtClean="0"/>
              <a:t>使用</a:t>
            </a:r>
            <a:endParaRPr lang="en-US" altLang="zh-CN" sz="20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Rectangle 2"/>
          <p:cNvSpPr>
            <a:spLocks noGrp="1" noChangeArrowheads="1"/>
          </p:cNvSpPr>
          <p:nvPr>
            <p:ph type="title"/>
          </p:nvPr>
        </p:nvSpPr>
        <p:spPr/>
        <p:txBody>
          <a:bodyPr/>
          <a:lstStyle/>
          <a:p>
            <a:pPr eaLnBrk="1" hangingPunct="1">
              <a:defRPr/>
            </a:pPr>
            <a:r>
              <a:rPr lang="zh-CN" altLang="en-US" smtClean="0"/>
              <a:t>函数</a:t>
            </a:r>
            <a:r>
              <a:rPr lang="en-US" altLang="zh-CN" smtClean="0"/>
              <a:t>main</a:t>
            </a:r>
            <a:r>
              <a:rPr lang="zh-CN" altLang="en-US" smtClean="0"/>
              <a:t>的参数</a:t>
            </a:r>
          </a:p>
        </p:txBody>
      </p:sp>
      <p:sp>
        <p:nvSpPr>
          <p:cNvPr id="471043" name="Rectangle 3"/>
          <p:cNvSpPr>
            <a:spLocks noGrp="1" noChangeArrowheads="1"/>
          </p:cNvSpPr>
          <p:nvPr>
            <p:ph type="body" idx="1"/>
          </p:nvPr>
        </p:nvSpPr>
        <p:spPr>
          <a:xfrm>
            <a:off x="457200" y="1600200"/>
            <a:ext cx="8229600" cy="4997450"/>
          </a:xfrm>
        </p:spPr>
        <p:txBody>
          <a:bodyPr/>
          <a:lstStyle/>
          <a:p>
            <a:pPr eaLnBrk="1" hangingPunct="1">
              <a:defRPr/>
            </a:pPr>
            <a:r>
              <a:rPr lang="zh-CN" altLang="en-US" sz="2800" dirty="0" smtClean="0"/>
              <a:t>可以给函数</a:t>
            </a:r>
            <a:r>
              <a:rPr lang="en-US" altLang="zh-CN" sz="2800" dirty="0" smtClean="0"/>
              <a:t>main</a:t>
            </a:r>
            <a:r>
              <a:rPr lang="zh-CN" altLang="en-US" sz="2800" dirty="0" smtClean="0"/>
              <a:t>定义参数，其定义格式为：</a:t>
            </a:r>
          </a:p>
          <a:p>
            <a:pPr lvl="1" eaLnBrk="1" hangingPunct="1">
              <a:buFontTx/>
              <a:buNone/>
              <a:defRPr/>
            </a:pPr>
            <a:r>
              <a:rPr lang="en-US" altLang="zh-CN" sz="2400" dirty="0" err="1" smtClean="0"/>
              <a:t>int</a:t>
            </a:r>
            <a:r>
              <a:rPr lang="en-US" altLang="zh-CN" sz="2400" dirty="0" smtClean="0"/>
              <a:t> main(</a:t>
            </a:r>
            <a:r>
              <a:rPr lang="en-US" altLang="zh-CN" sz="2400" dirty="0" err="1" smtClean="0"/>
              <a:t>int</a:t>
            </a:r>
            <a:r>
              <a:rPr lang="en-US" altLang="zh-CN" sz="2400" dirty="0" smtClean="0"/>
              <a:t> </a:t>
            </a:r>
            <a:r>
              <a:rPr lang="en-US" altLang="zh-CN" sz="2400" dirty="0" err="1" smtClean="0"/>
              <a:t>argc</a:t>
            </a:r>
            <a:r>
              <a:rPr lang="en-US" altLang="zh-CN" sz="2400" dirty="0" smtClean="0"/>
              <a:t>, char *</a:t>
            </a:r>
            <a:r>
              <a:rPr lang="en-US" altLang="zh-CN" sz="2400" dirty="0" err="1" smtClean="0"/>
              <a:t>argv</a:t>
            </a:r>
            <a:r>
              <a:rPr lang="en-US" altLang="zh-CN" sz="2400" dirty="0" smtClean="0"/>
              <a:t>[]);</a:t>
            </a:r>
          </a:p>
          <a:p>
            <a:pPr lvl="1" eaLnBrk="1" hangingPunct="1">
              <a:defRPr/>
            </a:pPr>
            <a:r>
              <a:rPr lang="en-US" altLang="zh-CN" sz="2400" dirty="0" err="1" smtClean="0"/>
              <a:t>argc</a:t>
            </a:r>
            <a:r>
              <a:rPr lang="zh-CN" altLang="en-US" sz="2400" dirty="0" smtClean="0"/>
              <a:t>表示传给函数</a:t>
            </a:r>
            <a:r>
              <a:rPr lang="en-US" altLang="zh-CN" sz="2400" dirty="0" smtClean="0"/>
              <a:t>main</a:t>
            </a:r>
            <a:r>
              <a:rPr lang="zh-CN" altLang="en-US" sz="2400" dirty="0" smtClean="0"/>
              <a:t>的参数的个数，</a:t>
            </a:r>
          </a:p>
          <a:p>
            <a:pPr lvl="1" eaLnBrk="1" hangingPunct="1">
              <a:defRPr/>
            </a:pPr>
            <a:r>
              <a:rPr lang="en-US" altLang="zh-CN" sz="2400" dirty="0" err="1" smtClean="0"/>
              <a:t>argv</a:t>
            </a:r>
            <a:r>
              <a:rPr lang="zh-CN" altLang="en-US" sz="2400" dirty="0" smtClean="0"/>
              <a:t>表示各个参数，它是一个一维数组，其每个元素为一个指向字符串的指针。</a:t>
            </a:r>
          </a:p>
          <a:p>
            <a:pPr eaLnBrk="1" hangingPunct="1">
              <a:defRPr/>
            </a:pPr>
            <a:r>
              <a:rPr lang="zh-CN" altLang="en-US" sz="2800" dirty="0" smtClean="0"/>
              <a:t>以</a:t>
            </a:r>
            <a:r>
              <a:rPr lang="zh-CN" altLang="en-US" sz="2800" dirty="0" smtClean="0">
                <a:latin typeface="Arial"/>
              </a:rPr>
              <a:t>“</a:t>
            </a:r>
            <a:r>
              <a:rPr lang="en-US" altLang="zh-CN" sz="2800" dirty="0" smtClean="0"/>
              <a:t>copy file1 file2</a:t>
            </a:r>
            <a:r>
              <a:rPr lang="en-US" altLang="zh-CN" sz="2800" dirty="0" smtClean="0">
                <a:latin typeface="Arial"/>
              </a:rPr>
              <a:t>”</a:t>
            </a:r>
            <a:r>
              <a:rPr lang="zh-CN" altLang="en-US" sz="2800" dirty="0" smtClean="0"/>
              <a:t>执行程序</a:t>
            </a:r>
            <a:r>
              <a:rPr lang="en-US" altLang="zh-CN" sz="2800" dirty="0" smtClean="0"/>
              <a:t>copy</a:t>
            </a:r>
            <a:r>
              <a:rPr lang="zh-CN" altLang="en-US" sz="2800" dirty="0" smtClean="0"/>
              <a:t>时，</a:t>
            </a:r>
            <a:r>
              <a:rPr lang="en-US" altLang="zh-CN" sz="2800" dirty="0" smtClean="0"/>
              <a:t>copy</a:t>
            </a:r>
            <a:r>
              <a:rPr lang="zh-CN" altLang="en-US" sz="2800" dirty="0" smtClean="0"/>
              <a:t>的函数</a:t>
            </a:r>
            <a:r>
              <a:rPr lang="en-US" altLang="zh-CN" sz="2800" dirty="0" smtClean="0"/>
              <a:t>main</a:t>
            </a:r>
            <a:r>
              <a:rPr lang="zh-CN" altLang="en-US" sz="2800" dirty="0" smtClean="0"/>
              <a:t>将得到参数：</a:t>
            </a:r>
          </a:p>
          <a:p>
            <a:pPr lvl="1" eaLnBrk="1" hangingPunct="1">
              <a:defRPr/>
            </a:pPr>
            <a:r>
              <a:rPr lang="en-US" altLang="zh-CN" sz="2400" dirty="0" err="1" smtClean="0"/>
              <a:t>argc</a:t>
            </a:r>
            <a:r>
              <a:rPr lang="zh-CN" altLang="en-US" sz="2400" dirty="0" smtClean="0"/>
              <a:t>：</a:t>
            </a:r>
            <a:r>
              <a:rPr lang="en-US" altLang="zh-CN" sz="2400" dirty="0" smtClean="0"/>
              <a:t>3</a:t>
            </a:r>
          </a:p>
          <a:p>
            <a:pPr lvl="1" eaLnBrk="1" hangingPunct="1">
              <a:defRPr/>
            </a:pPr>
            <a:r>
              <a:rPr lang="en-US" altLang="zh-CN" sz="2400" dirty="0" err="1" smtClean="0"/>
              <a:t>argv</a:t>
            </a:r>
            <a:r>
              <a:rPr lang="en-US" altLang="zh-CN" sz="2400" dirty="0" smtClean="0"/>
              <a:t>[0]</a:t>
            </a:r>
            <a:r>
              <a:rPr lang="zh-CN" altLang="en-US" sz="2400" dirty="0" smtClean="0"/>
              <a:t>：</a:t>
            </a:r>
            <a:r>
              <a:rPr lang="en-US" altLang="zh-CN" sz="2400" dirty="0" smtClean="0"/>
              <a:t>"copy"</a:t>
            </a:r>
          </a:p>
          <a:p>
            <a:pPr lvl="1" eaLnBrk="1" hangingPunct="1">
              <a:defRPr/>
            </a:pPr>
            <a:r>
              <a:rPr lang="en-US" altLang="zh-CN" sz="2400" dirty="0" err="1" smtClean="0"/>
              <a:t>argv</a:t>
            </a:r>
            <a:r>
              <a:rPr lang="en-US" altLang="zh-CN" sz="2400" dirty="0" smtClean="0"/>
              <a:t>[1]</a:t>
            </a:r>
            <a:r>
              <a:rPr lang="zh-CN" altLang="en-US" sz="2400" dirty="0" smtClean="0"/>
              <a:t>：</a:t>
            </a:r>
            <a:r>
              <a:rPr lang="en-US" altLang="zh-CN" sz="2400" dirty="0" smtClean="0"/>
              <a:t>"file1"</a:t>
            </a:r>
          </a:p>
          <a:p>
            <a:pPr lvl="1" eaLnBrk="1" hangingPunct="1">
              <a:defRPr/>
            </a:pPr>
            <a:r>
              <a:rPr lang="en-US" altLang="zh-CN" sz="2400" dirty="0" err="1" smtClean="0"/>
              <a:t>argv</a:t>
            </a:r>
            <a:r>
              <a:rPr lang="en-US" altLang="zh-CN" sz="2400" dirty="0" smtClean="0"/>
              <a:t>[2]</a:t>
            </a:r>
            <a:r>
              <a:rPr lang="zh-CN" altLang="en-US" sz="2400" dirty="0" smtClean="0"/>
              <a:t>：</a:t>
            </a:r>
            <a:r>
              <a:rPr lang="en-US" altLang="zh-CN" sz="2400" dirty="0" smtClean="0"/>
              <a:t>"file2" </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p:cNvSpPr>
            <a:spLocks noGrp="1" noChangeArrowheads="1"/>
          </p:cNvSpPr>
          <p:nvPr>
            <p:ph type="title"/>
          </p:nvPr>
        </p:nvSpPr>
        <p:spPr>
          <a:xfrm>
            <a:off x="685800" y="44450"/>
            <a:ext cx="7772400" cy="1143000"/>
          </a:xfrm>
        </p:spPr>
        <p:txBody>
          <a:bodyPr/>
          <a:lstStyle/>
          <a:p>
            <a:pPr eaLnBrk="1" hangingPunct="1">
              <a:defRPr/>
            </a:pPr>
            <a:r>
              <a:rPr lang="zh-CN" altLang="en-US" smtClean="0">
                <a:latin typeface="Verdana" pitchFamily="34" charset="0"/>
              </a:rPr>
              <a:t>函数指针 </a:t>
            </a:r>
          </a:p>
        </p:txBody>
      </p:sp>
      <p:sp>
        <p:nvSpPr>
          <p:cNvPr id="457731" name="Rectangle 3"/>
          <p:cNvSpPr>
            <a:spLocks noGrp="1" noChangeArrowheads="1"/>
          </p:cNvSpPr>
          <p:nvPr>
            <p:ph type="body" idx="1"/>
          </p:nvPr>
        </p:nvSpPr>
        <p:spPr>
          <a:xfrm>
            <a:off x="323850" y="1291208"/>
            <a:ext cx="8496300" cy="5234136"/>
          </a:xfrm>
        </p:spPr>
        <p:txBody>
          <a:bodyPr>
            <a:normAutofit fontScale="92500" lnSpcReduction="10000"/>
          </a:bodyPr>
          <a:lstStyle/>
          <a:p>
            <a:pPr marL="361950" indent="-361950" algn="just" eaLnBrk="1" hangingPunct="1">
              <a:lnSpc>
                <a:spcPct val="110000"/>
              </a:lnSpc>
              <a:defRPr/>
            </a:pPr>
            <a:r>
              <a:rPr lang="en-US" altLang="zh-CN" sz="2800" dirty="0" smtClean="0">
                <a:cs typeface="Times New Roman" pitchFamily="18" charset="0"/>
              </a:rPr>
              <a:t>C++</a:t>
            </a:r>
            <a:r>
              <a:rPr lang="zh-CN" altLang="en-US" sz="2800" dirty="0" smtClean="0"/>
              <a:t>中可以定义一个指针变量，使其指向一个函数。例如：</a:t>
            </a:r>
          </a:p>
          <a:p>
            <a:pPr marL="827088" lvl="1" algn="just" eaLnBrk="1" hangingPunct="1">
              <a:lnSpc>
                <a:spcPct val="110000"/>
              </a:lnSpc>
              <a:defRPr/>
            </a:pPr>
            <a:r>
              <a:rPr lang="en-US" altLang="zh-CN" sz="2400" dirty="0" smtClean="0"/>
              <a:t>double (*</a:t>
            </a:r>
            <a:r>
              <a:rPr lang="en-US" altLang="zh-CN" sz="2400" dirty="0" err="1" smtClean="0">
                <a:solidFill>
                  <a:schemeClr val="folHlink"/>
                </a:solidFill>
              </a:rPr>
              <a:t>fp</a:t>
            </a:r>
            <a:r>
              <a:rPr lang="en-US" altLang="zh-CN" sz="2400" dirty="0" smtClean="0"/>
              <a:t>)(</a:t>
            </a:r>
            <a:r>
              <a:rPr lang="en-US" altLang="zh-CN" sz="2400" dirty="0" err="1" smtClean="0"/>
              <a:t>int</a:t>
            </a:r>
            <a:r>
              <a:rPr lang="en-US" altLang="zh-CN" sz="2400" dirty="0" smtClean="0"/>
              <a:t>); //</a:t>
            </a:r>
            <a:r>
              <a:rPr lang="en-US" altLang="zh-CN" sz="2400" dirty="0" err="1" smtClean="0"/>
              <a:t>fp</a:t>
            </a:r>
            <a:r>
              <a:rPr lang="zh-CN" altLang="en-US" sz="2400" dirty="0" smtClean="0"/>
              <a:t>是一个指向函数的指针变量</a:t>
            </a:r>
          </a:p>
          <a:p>
            <a:pPr marL="827088" lvl="1" algn="just" eaLnBrk="1" hangingPunct="1">
              <a:lnSpc>
                <a:spcPct val="110000"/>
              </a:lnSpc>
              <a:buFontTx/>
              <a:buNone/>
              <a:defRPr/>
            </a:pPr>
            <a:r>
              <a:rPr lang="zh-CN" altLang="en-US" sz="2400" dirty="0" smtClean="0"/>
              <a:t>或者</a:t>
            </a:r>
          </a:p>
          <a:p>
            <a:pPr marL="827088" lvl="1" algn="just" eaLnBrk="1" hangingPunct="1">
              <a:lnSpc>
                <a:spcPct val="110000"/>
              </a:lnSpc>
              <a:defRPr/>
            </a:pPr>
            <a:r>
              <a:rPr lang="en-US" altLang="zh-CN" sz="2400" dirty="0" err="1" smtClean="0"/>
              <a:t>typedef</a:t>
            </a:r>
            <a:r>
              <a:rPr lang="en-US" altLang="zh-CN" sz="2400" dirty="0" smtClean="0"/>
              <a:t> double (*</a:t>
            </a:r>
            <a:r>
              <a:rPr lang="en-US" altLang="zh-CN" sz="2400" dirty="0" smtClean="0">
                <a:solidFill>
                  <a:schemeClr val="folHlink"/>
                </a:solidFill>
              </a:rPr>
              <a:t>FP</a:t>
            </a:r>
            <a:r>
              <a:rPr lang="en-US" altLang="zh-CN" sz="2400" dirty="0" smtClean="0"/>
              <a:t>)(</a:t>
            </a:r>
            <a:r>
              <a:rPr lang="en-US" altLang="zh-CN" sz="2400" dirty="0" err="1" smtClean="0"/>
              <a:t>int</a:t>
            </a:r>
            <a:r>
              <a:rPr lang="en-US" altLang="zh-CN" sz="2400" dirty="0" smtClean="0"/>
              <a:t>); </a:t>
            </a:r>
          </a:p>
          <a:p>
            <a:pPr marL="827088" lvl="1" algn="just" eaLnBrk="1" hangingPunct="1">
              <a:lnSpc>
                <a:spcPct val="110000"/>
              </a:lnSpc>
              <a:defRPr/>
            </a:pPr>
            <a:r>
              <a:rPr lang="en-US" altLang="zh-CN" sz="2400" dirty="0" smtClean="0"/>
              <a:t>FP </a:t>
            </a:r>
            <a:r>
              <a:rPr lang="en-US" altLang="zh-CN" sz="2400" dirty="0" err="1" smtClean="0"/>
              <a:t>fp</a:t>
            </a:r>
            <a:r>
              <a:rPr lang="en-US" altLang="zh-CN" sz="2400" dirty="0" smtClean="0"/>
              <a:t>;</a:t>
            </a:r>
          </a:p>
          <a:p>
            <a:pPr marL="361950" indent="-361950" eaLnBrk="1" hangingPunct="1">
              <a:lnSpc>
                <a:spcPct val="110000"/>
              </a:lnSpc>
              <a:defRPr/>
            </a:pPr>
            <a:r>
              <a:rPr lang="zh-CN" altLang="en-US" sz="2800" dirty="0" smtClean="0"/>
              <a:t>对于一个函数，可以用取地址操作符</a:t>
            </a:r>
            <a:r>
              <a:rPr lang="en-US" altLang="zh-CN" sz="2800" dirty="0" smtClean="0"/>
              <a:t>&amp;</a:t>
            </a:r>
            <a:r>
              <a:rPr lang="zh-CN" altLang="en-US" sz="2800" dirty="0" smtClean="0"/>
              <a:t>来获得它的内存地址，或直接用函数名来表示。例如：</a:t>
            </a:r>
          </a:p>
          <a:p>
            <a:pPr marL="827088" lvl="1" eaLnBrk="1" hangingPunct="1">
              <a:lnSpc>
                <a:spcPct val="110000"/>
              </a:lnSpc>
              <a:defRPr/>
            </a:pPr>
            <a:r>
              <a:rPr lang="en-US" altLang="zh-CN" sz="2400" dirty="0" smtClean="0"/>
              <a:t>double f(</a:t>
            </a:r>
            <a:r>
              <a:rPr lang="en-US" altLang="zh-CN" sz="2400" dirty="0" err="1" smtClean="0"/>
              <a:t>int</a:t>
            </a:r>
            <a:r>
              <a:rPr lang="en-US" altLang="zh-CN" sz="2400" dirty="0" smtClean="0"/>
              <a:t> x) { ... }</a:t>
            </a:r>
          </a:p>
          <a:p>
            <a:pPr marL="827088" lvl="1" eaLnBrk="1" hangingPunct="1">
              <a:lnSpc>
                <a:spcPct val="110000"/>
              </a:lnSpc>
              <a:defRPr/>
            </a:pPr>
            <a:r>
              <a:rPr lang="en-US" altLang="zh-CN" sz="2400" dirty="0" err="1" smtClean="0"/>
              <a:t>fp</a:t>
            </a:r>
            <a:r>
              <a:rPr lang="en-US" altLang="zh-CN" sz="2400" dirty="0" smtClean="0"/>
              <a:t> = &amp;f; //</a:t>
            </a:r>
            <a:r>
              <a:rPr lang="zh-CN" altLang="en-US" sz="2400" dirty="0" smtClean="0"/>
              <a:t>或者，</a:t>
            </a:r>
            <a:r>
              <a:rPr lang="en-US" altLang="zh-CN" sz="2400" dirty="0" err="1" smtClean="0"/>
              <a:t>fp</a:t>
            </a:r>
            <a:r>
              <a:rPr lang="en-US" altLang="zh-CN" sz="2400" dirty="0" smtClean="0"/>
              <a:t> = f; </a:t>
            </a:r>
          </a:p>
          <a:p>
            <a:pPr marL="361950" indent="-361950" eaLnBrk="1" hangingPunct="1">
              <a:lnSpc>
                <a:spcPct val="110000"/>
              </a:lnSpc>
              <a:defRPr/>
            </a:pPr>
            <a:r>
              <a:rPr lang="zh-CN" altLang="en-US" sz="2800" dirty="0" smtClean="0"/>
              <a:t>通过函数指针调用函数可采用下面的形式：</a:t>
            </a:r>
          </a:p>
          <a:p>
            <a:pPr marL="827088" lvl="1" eaLnBrk="1" hangingPunct="1">
              <a:lnSpc>
                <a:spcPct val="110000"/>
              </a:lnSpc>
              <a:defRPr/>
            </a:pPr>
            <a:r>
              <a:rPr lang="en-US" altLang="zh-CN" sz="2400" dirty="0" smtClean="0"/>
              <a:t>(*</a:t>
            </a:r>
            <a:r>
              <a:rPr lang="en-US" altLang="zh-CN" sz="2400" dirty="0" err="1" smtClean="0"/>
              <a:t>fp</a:t>
            </a:r>
            <a:r>
              <a:rPr lang="en-US" altLang="zh-CN" sz="2400" dirty="0" smtClean="0"/>
              <a:t>)(10); //</a:t>
            </a:r>
            <a:r>
              <a:rPr lang="zh-CN" altLang="en-US" sz="2400" dirty="0" smtClean="0"/>
              <a:t>或者，</a:t>
            </a:r>
            <a:r>
              <a:rPr lang="en-US" altLang="zh-CN" sz="2400" dirty="0" err="1" smtClean="0"/>
              <a:t>fp</a:t>
            </a:r>
            <a:r>
              <a:rPr lang="en-US" altLang="zh-CN" sz="2400" dirty="0" smtClean="0"/>
              <a:t>(10);</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p:cNvSpPr>
            <a:spLocks noGrp="1" noChangeArrowheads="1"/>
          </p:cNvSpPr>
          <p:nvPr>
            <p:ph type="title"/>
          </p:nvPr>
        </p:nvSpPr>
        <p:spPr>
          <a:xfrm>
            <a:off x="179388" y="44450"/>
            <a:ext cx="8229600" cy="919163"/>
          </a:xfrm>
        </p:spPr>
        <p:txBody>
          <a:bodyPr/>
          <a:lstStyle/>
          <a:p>
            <a:pPr eaLnBrk="1" hangingPunct="1">
              <a:defRPr/>
            </a:pPr>
            <a:r>
              <a:rPr lang="zh-CN" altLang="en-US" sz="3200" smtClean="0"/>
              <a:t>例：编写一个程序，根据输入的要求执行在一个函数表中定义的某个函数。</a:t>
            </a:r>
            <a:r>
              <a:rPr lang="zh-CN" altLang="en-US" sz="4000" smtClean="0"/>
              <a:t> </a:t>
            </a:r>
          </a:p>
        </p:txBody>
      </p:sp>
      <p:sp>
        <p:nvSpPr>
          <p:cNvPr id="458755" name="Rectangle 3"/>
          <p:cNvSpPr>
            <a:spLocks noGrp="1" noChangeArrowheads="1"/>
          </p:cNvSpPr>
          <p:nvPr>
            <p:ph type="body" idx="1"/>
          </p:nvPr>
        </p:nvSpPr>
        <p:spPr>
          <a:xfrm>
            <a:off x="457200" y="1125538"/>
            <a:ext cx="8229600" cy="5732462"/>
          </a:xfrm>
        </p:spPr>
        <p:txBody>
          <a:bodyPr/>
          <a:lstStyle/>
          <a:p>
            <a:pPr eaLnBrk="1" hangingPunct="1">
              <a:lnSpc>
                <a:spcPct val="80000"/>
              </a:lnSpc>
              <a:buFont typeface="Wingdings" pitchFamily="2" charset="2"/>
              <a:buNone/>
              <a:defRPr/>
            </a:pPr>
            <a:r>
              <a:rPr lang="en-US" altLang="zh-CN" sz="1900" smtClean="0"/>
              <a:t>#include &lt;iostream&gt;</a:t>
            </a:r>
          </a:p>
          <a:p>
            <a:pPr eaLnBrk="1" hangingPunct="1">
              <a:lnSpc>
                <a:spcPct val="80000"/>
              </a:lnSpc>
              <a:buFont typeface="Wingdings" pitchFamily="2" charset="2"/>
              <a:buNone/>
              <a:defRPr/>
            </a:pPr>
            <a:r>
              <a:rPr lang="en-US" altLang="zh-CN" sz="1900" smtClean="0"/>
              <a:t>#include &lt;cmath&gt;</a:t>
            </a:r>
          </a:p>
          <a:p>
            <a:pPr eaLnBrk="1" hangingPunct="1">
              <a:lnSpc>
                <a:spcPct val="80000"/>
              </a:lnSpc>
              <a:buFont typeface="Wingdings" pitchFamily="2" charset="2"/>
              <a:buNone/>
              <a:defRPr/>
            </a:pPr>
            <a:r>
              <a:rPr lang="en-US" altLang="zh-CN" sz="1900" smtClean="0"/>
              <a:t>using namespace std;</a:t>
            </a:r>
          </a:p>
          <a:p>
            <a:pPr eaLnBrk="1" hangingPunct="1">
              <a:lnSpc>
                <a:spcPct val="80000"/>
              </a:lnSpc>
              <a:buFont typeface="Wingdings" pitchFamily="2" charset="2"/>
              <a:buNone/>
              <a:defRPr/>
            </a:pPr>
            <a:r>
              <a:rPr lang="en-US" altLang="zh-CN" sz="1900" smtClean="0"/>
              <a:t>const int MAX_LEN=8;</a:t>
            </a:r>
          </a:p>
          <a:p>
            <a:pPr eaLnBrk="1" hangingPunct="1">
              <a:lnSpc>
                <a:spcPct val="80000"/>
              </a:lnSpc>
              <a:buFont typeface="Wingdings" pitchFamily="2" charset="2"/>
              <a:buNone/>
              <a:defRPr/>
            </a:pPr>
            <a:r>
              <a:rPr lang="en-US" altLang="zh-CN" sz="1900" smtClean="0"/>
              <a:t>typedef double (*FP)(double);</a:t>
            </a:r>
          </a:p>
          <a:p>
            <a:pPr eaLnBrk="1" hangingPunct="1">
              <a:lnSpc>
                <a:spcPct val="80000"/>
              </a:lnSpc>
              <a:buFont typeface="Wingdings" pitchFamily="2" charset="2"/>
              <a:buNone/>
              <a:defRPr/>
            </a:pPr>
            <a:r>
              <a:rPr lang="en-US" altLang="zh-CN" sz="1900" smtClean="0"/>
              <a:t>FP func_list[MAX_LEN]={sin,cos,tan,asin,acos,atan,log,log10};</a:t>
            </a:r>
          </a:p>
          <a:p>
            <a:pPr eaLnBrk="1" hangingPunct="1">
              <a:lnSpc>
                <a:spcPct val="80000"/>
              </a:lnSpc>
              <a:buFont typeface="Wingdings" pitchFamily="2" charset="2"/>
              <a:buNone/>
              <a:defRPr/>
            </a:pPr>
            <a:r>
              <a:rPr lang="en-US" altLang="zh-CN" sz="1900" smtClean="0"/>
              <a:t>int main()</a:t>
            </a:r>
          </a:p>
          <a:p>
            <a:pPr eaLnBrk="1" hangingPunct="1">
              <a:lnSpc>
                <a:spcPct val="80000"/>
              </a:lnSpc>
              <a:buFont typeface="Wingdings" pitchFamily="2" charset="2"/>
              <a:buNone/>
              <a:defRPr/>
            </a:pPr>
            <a:r>
              <a:rPr lang="en-US" altLang="zh-CN" sz="1900" smtClean="0"/>
              <a:t>{	int index;</a:t>
            </a:r>
          </a:p>
          <a:p>
            <a:pPr eaLnBrk="1" hangingPunct="1">
              <a:lnSpc>
                <a:spcPct val="80000"/>
              </a:lnSpc>
              <a:buFont typeface="Wingdings" pitchFamily="2" charset="2"/>
              <a:buNone/>
              <a:defRPr/>
            </a:pPr>
            <a:r>
              <a:rPr lang="en-US" altLang="zh-CN" sz="1900" smtClean="0"/>
              <a:t>	double x;</a:t>
            </a:r>
          </a:p>
          <a:p>
            <a:pPr eaLnBrk="1" hangingPunct="1">
              <a:lnSpc>
                <a:spcPct val="80000"/>
              </a:lnSpc>
              <a:buFont typeface="Wingdings" pitchFamily="2" charset="2"/>
              <a:buNone/>
              <a:defRPr/>
            </a:pPr>
            <a:r>
              <a:rPr lang="en-US" altLang="zh-CN" sz="1900" smtClean="0"/>
              <a:t>	do  //</a:t>
            </a:r>
            <a:r>
              <a:rPr lang="zh-CN" altLang="en-US" sz="1900" smtClean="0"/>
              <a:t>循环以获得正确的输入</a:t>
            </a:r>
          </a:p>
          <a:p>
            <a:pPr eaLnBrk="1" hangingPunct="1">
              <a:lnSpc>
                <a:spcPct val="80000"/>
              </a:lnSpc>
              <a:buFont typeface="Wingdings" pitchFamily="2" charset="2"/>
              <a:buNone/>
              <a:defRPr/>
            </a:pPr>
            <a:r>
              <a:rPr lang="zh-CN" altLang="en-US" sz="1900" smtClean="0"/>
              <a:t>	</a:t>
            </a:r>
            <a:r>
              <a:rPr lang="en-US" altLang="zh-CN" sz="1900" smtClean="0"/>
              <a:t>{	cout &lt;&lt; "</a:t>
            </a:r>
            <a:r>
              <a:rPr lang="zh-CN" altLang="en-US" sz="1900" smtClean="0"/>
              <a:t>请输入要计算的函数</a:t>
            </a:r>
            <a:r>
              <a:rPr lang="en-US" altLang="zh-CN" sz="1900" smtClean="0"/>
              <a:t>(0:sin 1:cos 2:tan 3:asin\n"</a:t>
            </a:r>
          </a:p>
          <a:p>
            <a:pPr eaLnBrk="1" hangingPunct="1">
              <a:lnSpc>
                <a:spcPct val="80000"/>
              </a:lnSpc>
              <a:buFont typeface="Wingdings" pitchFamily="2" charset="2"/>
              <a:buNone/>
              <a:defRPr/>
            </a:pPr>
            <a:r>
              <a:rPr lang="en-US" altLang="zh-CN" sz="1900" smtClean="0"/>
              <a:t>		       &lt;&lt; "4:acos 5: atan 6:log 7:log10):";</a:t>
            </a:r>
          </a:p>
          <a:p>
            <a:pPr eaLnBrk="1" hangingPunct="1">
              <a:lnSpc>
                <a:spcPct val="80000"/>
              </a:lnSpc>
              <a:buFont typeface="Wingdings" pitchFamily="2" charset="2"/>
              <a:buNone/>
              <a:defRPr/>
            </a:pPr>
            <a:r>
              <a:rPr lang="en-US" altLang="zh-CN" sz="1900" smtClean="0"/>
              <a:t>		cin &gt;&gt; index;</a:t>
            </a:r>
          </a:p>
          <a:p>
            <a:pPr eaLnBrk="1" hangingPunct="1">
              <a:lnSpc>
                <a:spcPct val="80000"/>
              </a:lnSpc>
              <a:buFont typeface="Wingdings" pitchFamily="2" charset="2"/>
              <a:buNone/>
              <a:defRPr/>
            </a:pPr>
            <a:r>
              <a:rPr lang="en-US" altLang="zh-CN" sz="1900" smtClean="0"/>
              <a:t>	} while (index &lt; 0 || index &gt; 7);</a:t>
            </a:r>
          </a:p>
          <a:p>
            <a:pPr eaLnBrk="1" hangingPunct="1">
              <a:lnSpc>
                <a:spcPct val="80000"/>
              </a:lnSpc>
              <a:buFont typeface="Wingdings" pitchFamily="2" charset="2"/>
              <a:buNone/>
              <a:defRPr/>
            </a:pPr>
            <a:r>
              <a:rPr lang="en-US" altLang="zh-CN" sz="1900" smtClean="0"/>
              <a:t>	cout &lt;&lt; "</a:t>
            </a:r>
            <a:r>
              <a:rPr lang="zh-CN" altLang="en-US" sz="1900" smtClean="0"/>
              <a:t>请输入参数：</a:t>
            </a:r>
            <a:r>
              <a:rPr lang="en-US" altLang="zh-CN" sz="1900" smtClean="0"/>
              <a:t>";</a:t>
            </a:r>
          </a:p>
          <a:p>
            <a:pPr eaLnBrk="1" hangingPunct="1">
              <a:lnSpc>
                <a:spcPct val="80000"/>
              </a:lnSpc>
              <a:buFont typeface="Wingdings" pitchFamily="2" charset="2"/>
              <a:buNone/>
              <a:defRPr/>
            </a:pPr>
            <a:r>
              <a:rPr lang="en-US" altLang="zh-CN" sz="1900" smtClean="0"/>
              <a:t>	cin &gt;&gt; x;</a:t>
            </a:r>
          </a:p>
          <a:p>
            <a:pPr eaLnBrk="1" hangingPunct="1">
              <a:lnSpc>
                <a:spcPct val="80000"/>
              </a:lnSpc>
              <a:buFont typeface="Wingdings" pitchFamily="2" charset="2"/>
              <a:buNone/>
              <a:defRPr/>
            </a:pPr>
            <a:r>
              <a:rPr lang="en-US" altLang="zh-CN" sz="1900" smtClean="0"/>
              <a:t>	cout &lt;&lt; "</a:t>
            </a:r>
            <a:r>
              <a:rPr lang="zh-CN" altLang="en-US" sz="1900" smtClean="0"/>
              <a:t>结果为：</a:t>
            </a:r>
            <a:r>
              <a:rPr lang="en-US" altLang="zh-CN" sz="1900" smtClean="0"/>
              <a:t>" &lt;&lt; (*func_list[index])(x) &lt;&lt; endl;</a:t>
            </a:r>
          </a:p>
          <a:p>
            <a:pPr eaLnBrk="1" hangingPunct="1">
              <a:lnSpc>
                <a:spcPct val="80000"/>
              </a:lnSpc>
              <a:buFont typeface="Wingdings" pitchFamily="2" charset="2"/>
              <a:buNone/>
              <a:defRPr/>
            </a:pPr>
            <a:r>
              <a:rPr lang="en-US" altLang="zh-CN" sz="1900" smtClean="0"/>
              <a:t>	return 0;</a:t>
            </a:r>
          </a:p>
          <a:p>
            <a:pPr eaLnBrk="1" hangingPunct="1">
              <a:lnSpc>
                <a:spcPct val="80000"/>
              </a:lnSpc>
              <a:buFont typeface="Wingdings" pitchFamily="2" charset="2"/>
              <a:buNone/>
              <a:defRPr/>
            </a:pPr>
            <a:r>
              <a:rPr lang="en-US" altLang="zh-CN" sz="1900" smtClean="0"/>
              <a:t>}</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Grp="1" noChangeArrowheads="1"/>
          </p:cNvSpPr>
          <p:nvPr>
            <p:ph type="title"/>
          </p:nvPr>
        </p:nvSpPr>
        <p:spPr>
          <a:xfrm>
            <a:off x="457200" y="115888"/>
            <a:ext cx="8229600" cy="941387"/>
          </a:xfrm>
        </p:spPr>
        <p:txBody>
          <a:bodyPr/>
          <a:lstStyle/>
          <a:p>
            <a:pPr eaLnBrk="1" hangingPunct="1">
              <a:defRPr/>
            </a:pPr>
            <a:r>
              <a:rPr lang="zh-CN" altLang="en-US" smtClean="0"/>
              <a:t>向函数传递函数</a:t>
            </a:r>
          </a:p>
        </p:txBody>
      </p:sp>
      <p:sp>
        <p:nvSpPr>
          <p:cNvPr id="459779" name="Rectangle 3"/>
          <p:cNvSpPr>
            <a:spLocks noGrp="1" noChangeArrowheads="1"/>
          </p:cNvSpPr>
          <p:nvPr>
            <p:ph type="body" idx="1"/>
          </p:nvPr>
        </p:nvSpPr>
        <p:spPr>
          <a:xfrm>
            <a:off x="323850" y="1268413"/>
            <a:ext cx="8507413" cy="5589587"/>
          </a:xfrm>
        </p:spPr>
        <p:txBody>
          <a:bodyPr/>
          <a:lstStyle/>
          <a:p>
            <a:pPr eaLnBrk="1" hangingPunct="1">
              <a:defRPr/>
            </a:pPr>
            <a:r>
              <a:rPr lang="zh-CN" altLang="en-US" sz="2800" dirty="0" smtClean="0"/>
              <a:t>函数的形参定义为一个函数指针类型，调用时的实参为一个函数的地址。例如：</a:t>
            </a:r>
          </a:p>
          <a:p>
            <a:pPr lvl="1" eaLnBrk="1" hangingPunct="1">
              <a:lnSpc>
                <a:spcPct val="120000"/>
              </a:lnSpc>
              <a:buFontTx/>
              <a:buNone/>
              <a:defRPr/>
            </a:pPr>
            <a:r>
              <a:rPr lang="en-US" altLang="zh-CN" sz="2000" dirty="0" err="1" smtClean="0"/>
              <a:t>int</a:t>
            </a:r>
            <a:r>
              <a:rPr lang="en-US" altLang="zh-CN" sz="2000" dirty="0" smtClean="0"/>
              <a:t> f(</a:t>
            </a:r>
            <a:r>
              <a:rPr lang="en-US" altLang="zh-CN" sz="2000" dirty="0" err="1" smtClean="0"/>
              <a:t>int</a:t>
            </a:r>
            <a:r>
              <a:rPr lang="en-US" altLang="zh-CN" sz="2000" dirty="0" smtClean="0"/>
              <a:t>);</a:t>
            </a:r>
          </a:p>
          <a:p>
            <a:pPr lvl="1" eaLnBrk="1" hangingPunct="1">
              <a:lnSpc>
                <a:spcPct val="80000"/>
              </a:lnSpc>
              <a:buFontTx/>
              <a:buNone/>
              <a:defRPr/>
            </a:pPr>
            <a:r>
              <a:rPr lang="en-US" altLang="zh-CN" sz="2000" dirty="0" err="1" smtClean="0"/>
              <a:t>int</a:t>
            </a:r>
            <a:r>
              <a:rPr lang="en-US" altLang="zh-CN" sz="2000" dirty="0" smtClean="0"/>
              <a:t> g(</a:t>
            </a:r>
            <a:r>
              <a:rPr lang="en-US" altLang="zh-CN" sz="2000" dirty="0" err="1" smtClean="0"/>
              <a:t>int</a:t>
            </a:r>
            <a:r>
              <a:rPr lang="en-US" altLang="zh-CN" sz="2000" dirty="0" smtClean="0"/>
              <a:t>);</a:t>
            </a:r>
          </a:p>
          <a:p>
            <a:pPr lvl="1" eaLnBrk="1" hangingPunct="1">
              <a:lnSpc>
                <a:spcPct val="80000"/>
              </a:lnSpc>
              <a:buFontTx/>
              <a:buNone/>
              <a:defRPr/>
            </a:pPr>
            <a:r>
              <a:rPr lang="en-US" altLang="zh-CN" sz="2000" dirty="0" err="1" smtClean="0"/>
              <a:t>int</a:t>
            </a:r>
            <a:r>
              <a:rPr lang="en-US" altLang="zh-CN" sz="2000" dirty="0" smtClean="0"/>
              <a:t> </a:t>
            </a:r>
            <a:r>
              <a:rPr lang="en-US" altLang="zh-CN" sz="2000" dirty="0" err="1" smtClean="0"/>
              <a:t>func</a:t>
            </a:r>
            <a:r>
              <a:rPr lang="en-US" altLang="zh-CN" sz="2000" dirty="0" smtClean="0"/>
              <a:t>(</a:t>
            </a:r>
            <a:r>
              <a:rPr lang="en-US" altLang="zh-CN" sz="2000" dirty="0" err="1" smtClean="0"/>
              <a:t>int</a:t>
            </a:r>
            <a:r>
              <a:rPr lang="en-US" altLang="zh-CN" sz="2000" dirty="0" smtClean="0"/>
              <a:t> (*</a:t>
            </a:r>
            <a:r>
              <a:rPr lang="en-US" altLang="zh-CN" sz="2000" dirty="0" err="1" smtClean="0"/>
              <a:t>fp</a:t>
            </a:r>
            <a:r>
              <a:rPr lang="en-US" altLang="zh-CN" sz="2000" dirty="0" smtClean="0"/>
              <a:t>)(</a:t>
            </a:r>
            <a:r>
              <a:rPr lang="en-US" altLang="zh-CN" sz="2000" dirty="0" err="1" smtClean="0"/>
              <a:t>int</a:t>
            </a:r>
            <a:r>
              <a:rPr lang="en-US" altLang="zh-CN" sz="2000" dirty="0" smtClean="0"/>
              <a:t> x)) //</a:t>
            </a:r>
            <a:r>
              <a:rPr lang="zh-CN" altLang="en-US" sz="2000" dirty="0" smtClean="0"/>
              <a:t>参数为一个函数指针类型。</a:t>
            </a:r>
          </a:p>
          <a:p>
            <a:pPr lvl="1" eaLnBrk="1" hangingPunct="1">
              <a:lnSpc>
                <a:spcPct val="80000"/>
              </a:lnSpc>
              <a:buFontTx/>
              <a:buNone/>
              <a:defRPr/>
            </a:pPr>
            <a:r>
              <a:rPr lang="en-US" altLang="zh-CN" sz="2000" dirty="0" smtClean="0"/>
              <a:t>{ </a:t>
            </a:r>
            <a:r>
              <a:rPr lang="en-US" altLang="zh-CN" sz="2000" dirty="0" err="1" smtClean="0"/>
              <a:t>int</a:t>
            </a:r>
            <a:r>
              <a:rPr lang="en-US" altLang="zh-CN" sz="2000" dirty="0" smtClean="0"/>
              <a:t> </a:t>
            </a:r>
            <a:r>
              <a:rPr lang="en-US" altLang="zh-CN" sz="2000" dirty="0" err="1" smtClean="0"/>
              <a:t>i</a:t>
            </a:r>
            <a:r>
              <a:rPr lang="en-US" altLang="zh-CN" sz="2000" dirty="0" smtClean="0"/>
              <a:t>;</a:t>
            </a:r>
          </a:p>
          <a:p>
            <a:pPr lvl="1" eaLnBrk="1" hangingPunct="1">
              <a:lnSpc>
                <a:spcPct val="80000"/>
              </a:lnSpc>
              <a:buFontTx/>
              <a:buNone/>
              <a:defRPr/>
            </a:pPr>
            <a:r>
              <a:rPr lang="en-US" altLang="zh-CN" sz="2000" dirty="0" smtClean="0"/>
              <a:t>	......</a:t>
            </a:r>
          </a:p>
          <a:p>
            <a:pPr lvl="1" eaLnBrk="1" hangingPunct="1">
              <a:lnSpc>
                <a:spcPct val="80000"/>
              </a:lnSpc>
              <a:buFontTx/>
              <a:buNone/>
              <a:defRPr/>
            </a:pPr>
            <a:r>
              <a:rPr lang="en-US" altLang="zh-CN" sz="2000" dirty="0" smtClean="0"/>
              <a:t>	...(*</a:t>
            </a:r>
            <a:r>
              <a:rPr lang="en-US" altLang="zh-CN" sz="2000" dirty="0" err="1" smtClean="0"/>
              <a:t>fp</a:t>
            </a:r>
            <a:r>
              <a:rPr lang="en-US" altLang="zh-CN" sz="2000" dirty="0" smtClean="0"/>
              <a:t>)(</a:t>
            </a:r>
            <a:r>
              <a:rPr lang="en-US" altLang="zh-CN" sz="2000" dirty="0" err="1" smtClean="0"/>
              <a:t>i</a:t>
            </a:r>
            <a:r>
              <a:rPr lang="en-US" altLang="zh-CN" sz="2000" dirty="0" smtClean="0"/>
              <a:t>)... //</a:t>
            </a:r>
            <a:r>
              <a:rPr lang="zh-CN" altLang="en-US" sz="2000" dirty="0" smtClean="0"/>
              <a:t>或</a:t>
            </a:r>
            <a:r>
              <a:rPr lang="en-US" altLang="zh-CN" sz="2000" dirty="0" err="1" smtClean="0"/>
              <a:t>fp</a:t>
            </a:r>
            <a:r>
              <a:rPr lang="en-US" altLang="zh-CN" sz="2000" dirty="0" smtClean="0"/>
              <a:t>(</a:t>
            </a:r>
            <a:r>
              <a:rPr lang="en-US" altLang="zh-CN" sz="2000" dirty="0" err="1" smtClean="0"/>
              <a:t>i</a:t>
            </a:r>
            <a:r>
              <a:rPr lang="en-US" altLang="zh-CN" sz="2000" dirty="0" smtClean="0"/>
              <a:t>); </a:t>
            </a:r>
            <a:r>
              <a:rPr lang="zh-CN" altLang="en-US" sz="2000" dirty="0" smtClean="0"/>
              <a:t>调用形参</a:t>
            </a:r>
            <a:r>
              <a:rPr lang="en-US" altLang="zh-CN" sz="2000" dirty="0" err="1" smtClean="0"/>
              <a:t>fp</a:t>
            </a:r>
            <a:r>
              <a:rPr lang="zh-CN" altLang="en-US" sz="2000" dirty="0" smtClean="0"/>
              <a:t>所指向的函数。</a:t>
            </a:r>
          </a:p>
          <a:p>
            <a:pPr lvl="1" eaLnBrk="1" hangingPunct="1">
              <a:lnSpc>
                <a:spcPct val="80000"/>
              </a:lnSpc>
              <a:buFontTx/>
              <a:buNone/>
              <a:defRPr/>
            </a:pPr>
            <a:r>
              <a:rPr lang="zh-CN" altLang="en-US" sz="2000" dirty="0" smtClean="0"/>
              <a:t>	</a:t>
            </a:r>
            <a:r>
              <a:rPr lang="en-US" altLang="zh-CN" sz="2000" dirty="0" smtClean="0"/>
              <a:t>......</a:t>
            </a:r>
          </a:p>
          <a:p>
            <a:pPr lvl="1" eaLnBrk="1" hangingPunct="1">
              <a:lnSpc>
                <a:spcPct val="80000"/>
              </a:lnSpc>
              <a:buFontTx/>
              <a:buNone/>
              <a:defRPr/>
            </a:pPr>
            <a:r>
              <a:rPr lang="en-US" altLang="zh-CN" sz="2000" dirty="0" smtClean="0"/>
              <a:t>}</a:t>
            </a:r>
          </a:p>
          <a:p>
            <a:pPr lvl="1" eaLnBrk="1" hangingPunct="1">
              <a:lnSpc>
                <a:spcPct val="80000"/>
              </a:lnSpc>
              <a:buFontTx/>
              <a:buNone/>
              <a:defRPr/>
            </a:pPr>
            <a:r>
              <a:rPr lang="en-US" altLang="zh-CN" sz="2000" dirty="0" err="1" smtClean="0"/>
              <a:t>int</a:t>
            </a:r>
            <a:r>
              <a:rPr lang="en-US" altLang="zh-CN" sz="2000" dirty="0" smtClean="0"/>
              <a:t> main()</a:t>
            </a:r>
          </a:p>
          <a:p>
            <a:pPr lvl="1" eaLnBrk="1" hangingPunct="1">
              <a:lnSpc>
                <a:spcPct val="80000"/>
              </a:lnSpc>
              <a:buFontTx/>
              <a:buNone/>
              <a:defRPr/>
            </a:pPr>
            <a:r>
              <a:rPr lang="en-US" altLang="zh-CN" sz="2000" dirty="0" smtClean="0"/>
              <a:t>{	......</a:t>
            </a:r>
          </a:p>
          <a:p>
            <a:pPr lvl="1" eaLnBrk="1" hangingPunct="1">
              <a:lnSpc>
                <a:spcPct val="80000"/>
              </a:lnSpc>
              <a:buFontTx/>
              <a:buNone/>
              <a:defRPr/>
            </a:pPr>
            <a:r>
              <a:rPr lang="en-US" altLang="zh-CN" sz="2000" dirty="0" smtClean="0"/>
              <a:t>  ...</a:t>
            </a:r>
            <a:r>
              <a:rPr lang="en-US" altLang="zh-CN" sz="2000" dirty="0" err="1" smtClean="0"/>
              <a:t>func</a:t>
            </a:r>
            <a:r>
              <a:rPr lang="en-US" altLang="zh-CN" sz="2000" dirty="0" smtClean="0"/>
              <a:t>(&amp;f)... //</a:t>
            </a:r>
            <a:r>
              <a:rPr lang="zh-CN" altLang="en-US" sz="2000" dirty="0" smtClean="0"/>
              <a:t>或</a:t>
            </a:r>
            <a:r>
              <a:rPr lang="en-US" altLang="zh-CN" sz="2000" dirty="0" err="1" smtClean="0"/>
              <a:t>func</a:t>
            </a:r>
            <a:r>
              <a:rPr lang="en-US" altLang="zh-CN" sz="2000" dirty="0" smtClean="0"/>
              <a:t>(f); </a:t>
            </a:r>
            <a:r>
              <a:rPr lang="zh-CN" altLang="en-US" sz="2000" dirty="0" smtClean="0"/>
              <a:t>调用函数</a:t>
            </a:r>
            <a:r>
              <a:rPr lang="en-US" altLang="zh-CN" sz="2000" dirty="0" err="1" smtClean="0"/>
              <a:t>func</a:t>
            </a:r>
            <a:r>
              <a:rPr lang="zh-CN" altLang="en-US" sz="2000" dirty="0" smtClean="0"/>
              <a:t>，把</a:t>
            </a:r>
            <a:r>
              <a:rPr lang="en-US" altLang="zh-CN" sz="2000" dirty="0" smtClean="0"/>
              <a:t>f</a:t>
            </a:r>
            <a:r>
              <a:rPr lang="zh-CN" altLang="en-US" sz="2000" dirty="0" smtClean="0"/>
              <a:t>作为参数传给它。</a:t>
            </a:r>
          </a:p>
          <a:p>
            <a:pPr lvl="1" eaLnBrk="1" hangingPunct="1">
              <a:lnSpc>
                <a:spcPct val="80000"/>
              </a:lnSpc>
              <a:buFontTx/>
              <a:buNone/>
              <a:defRPr/>
            </a:pPr>
            <a:r>
              <a:rPr lang="zh-CN" altLang="en-US" sz="2000" dirty="0" smtClean="0"/>
              <a:t>  </a:t>
            </a:r>
            <a:r>
              <a:rPr lang="en-US" altLang="zh-CN" sz="2000" dirty="0" smtClean="0"/>
              <a:t>...</a:t>
            </a:r>
            <a:r>
              <a:rPr lang="en-US" altLang="zh-CN" sz="2000" dirty="0" err="1" smtClean="0"/>
              <a:t>func</a:t>
            </a:r>
            <a:r>
              <a:rPr lang="en-US" altLang="zh-CN" sz="2000" dirty="0" smtClean="0"/>
              <a:t>(&amp;g)... //</a:t>
            </a:r>
            <a:r>
              <a:rPr lang="zh-CN" altLang="en-US" sz="2000" dirty="0" smtClean="0"/>
              <a:t>或</a:t>
            </a:r>
            <a:r>
              <a:rPr lang="en-US" altLang="zh-CN" sz="2000" dirty="0" err="1" smtClean="0"/>
              <a:t>func</a:t>
            </a:r>
            <a:r>
              <a:rPr lang="en-US" altLang="zh-CN" sz="2000" dirty="0" smtClean="0"/>
              <a:t>(g); </a:t>
            </a:r>
            <a:r>
              <a:rPr lang="zh-CN" altLang="en-US" sz="2000" dirty="0" smtClean="0"/>
              <a:t>调用函数</a:t>
            </a:r>
            <a:r>
              <a:rPr lang="en-US" altLang="zh-CN" sz="2000" dirty="0" err="1" smtClean="0"/>
              <a:t>func</a:t>
            </a:r>
            <a:r>
              <a:rPr lang="zh-CN" altLang="en-US" sz="2000" dirty="0" smtClean="0"/>
              <a:t>，把</a:t>
            </a:r>
            <a:r>
              <a:rPr lang="en-US" altLang="zh-CN" sz="2000" dirty="0" smtClean="0"/>
              <a:t>g</a:t>
            </a:r>
            <a:r>
              <a:rPr lang="zh-CN" altLang="en-US" sz="2000" dirty="0" smtClean="0"/>
              <a:t>作为参数传给它。</a:t>
            </a:r>
          </a:p>
          <a:p>
            <a:pPr lvl="1" eaLnBrk="1" hangingPunct="1">
              <a:lnSpc>
                <a:spcPct val="80000"/>
              </a:lnSpc>
              <a:buFontTx/>
              <a:buNone/>
              <a:defRPr/>
            </a:pPr>
            <a:r>
              <a:rPr lang="zh-CN" altLang="en-US" sz="2000" dirty="0" smtClean="0"/>
              <a:t>	</a:t>
            </a:r>
            <a:r>
              <a:rPr lang="en-US" altLang="zh-CN" sz="2000" dirty="0" smtClean="0"/>
              <a:t>.......</a:t>
            </a:r>
          </a:p>
          <a:p>
            <a:pPr lvl="1" eaLnBrk="1" hangingPunct="1">
              <a:lnSpc>
                <a:spcPct val="80000"/>
              </a:lnSpc>
              <a:buFontTx/>
              <a:buNone/>
              <a:defRPr/>
            </a:pPr>
            <a:r>
              <a:rPr lang="en-US" altLang="zh-CN" sz="2000" dirty="0" smtClean="0"/>
              <a:t>}</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2"/>
          <p:cNvSpPr>
            <a:spLocks noGrp="1" noChangeArrowheads="1"/>
          </p:cNvSpPr>
          <p:nvPr>
            <p:ph type="body" idx="1"/>
          </p:nvPr>
        </p:nvSpPr>
        <p:spPr>
          <a:xfrm>
            <a:off x="395288" y="260350"/>
            <a:ext cx="8497887" cy="6337300"/>
          </a:xfrm>
        </p:spPr>
        <p:txBody>
          <a:bodyPr/>
          <a:lstStyle/>
          <a:p>
            <a:pPr eaLnBrk="1" hangingPunct="1">
              <a:defRPr/>
            </a:pPr>
            <a:r>
              <a:rPr lang="zh-CN" altLang="en-US" dirty="0" smtClean="0"/>
              <a:t>再例如，下面的函数</a:t>
            </a:r>
            <a:r>
              <a:rPr lang="en-US" altLang="zh-CN" dirty="0" smtClean="0"/>
              <a:t>integrate</a:t>
            </a:r>
            <a:r>
              <a:rPr lang="zh-CN" altLang="en-GB" dirty="0" smtClean="0"/>
              <a:t>计算任意一个一元可积函数在一个区间上的定积分：</a:t>
            </a:r>
            <a:endParaRPr lang="zh-CN" altLang="en-US" dirty="0" smtClean="0"/>
          </a:p>
          <a:p>
            <a:pPr lvl="1" eaLnBrk="1" hangingPunct="1">
              <a:buFontTx/>
              <a:buNone/>
              <a:defRPr/>
            </a:pPr>
            <a:r>
              <a:rPr lang="en-US" altLang="zh-CN" dirty="0" smtClean="0"/>
              <a:t>double integrate(double (*f)(double), 					double a, double b)</a:t>
            </a:r>
          </a:p>
          <a:p>
            <a:pPr lvl="1" eaLnBrk="1" hangingPunct="1">
              <a:buFontTx/>
              <a:buNone/>
              <a:defRPr/>
            </a:pPr>
            <a:r>
              <a:rPr lang="en-US" altLang="zh-CN" dirty="0" smtClean="0"/>
              <a:t>{	......</a:t>
            </a:r>
          </a:p>
          <a:p>
            <a:pPr lvl="1" eaLnBrk="1" hangingPunct="1">
              <a:buFontTx/>
              <a:buNone/>
              <a:defRPr/>
            </a:pPr>
            <a:r>
              <a:rPr lang="en-US" altLang="zh-CN" dirty="0" smtClean="0"/>
              <a:t>}</a:t>
            </a:r>
          </a:p>
          <a:p>
            <a:pPr eaLnBrk="1" hangingPunct="1">
              <a:defRPr/>
            </a:pPr>
            <a:r>
              <a:rPr lang="zh-CN" altLang="en-US" dirty="0" smtClean="0"/>
              <a:t>下面的函数调用分别用于计算一元函数</a:t>
            </a:r>
            <a:r>
              <a:rPr lang="en-US" altLang="zh-CN" dirty="0" err="1" smtClean="0"/>
              <a:t>my_func</a:t>
            </a:r>
            <a:r>
              <a:rPr lang="zh-CN" altLang="en-US" dirty="0" smtClean="0"/>
              <a:t>、</a:t>
            </a:r>
            <a:r>
              <a:rPr lang="en-US" altLang="zh-CN" dirty="0" smtClean="0"/>
              <a:t>sin</a:t>
            </a:r>
            <a:r>
              <a:rPr lang="zh-CN" altLang="en-US" dirty="0" smtClean="0"/>
              <a:t>和</a:t>
            </a:r>
            <a:r>
              <a:rPr lang="en-US" altLang="zh-CN" dirty="0" err="1" smtClean="0"/>
              <a:t>cos</a:t>
            </a:r>
            <a:r>
              <a:rPr lang="zh-CN" altLang="en-US" dirty="0" smtClean="0"/>
              <a:t>在区间</a:t>
            </a:r>
            <a:r>
              <a:rPr lang="en-US" altLang="zh-CN" dirty="0" smtClean="0"/>
              <a:t>[1,10]</a:t>
            </a:r>
            <a:r>
              <a:rPr lang="zh-CN" altLang="en-US" dirty="0" smtClean="0"/>
              <a:t>、</a:t>
            </a:r>
            <a:r>
              <a:rPr lang="en-US" altLang="zh-CN" dirty="0" smtClean="0"/>
              <a:t>[0,1]</a:t>
            </a:r>
            <a:r>
              <a:rPr lang="zh-CN" altLang="en-US" dirty="0" smtClean="0"/>
              <a:t>和</a:t>
            </a:r>
            <a:r>
              <a:rPr lang="en-US" altLang="zh-CN" dirty="0" smtClean="0"/>
              <a:t>[1,2]</a:t>
            </a:r>
            <a:r>
              <a:rPr lang="zh-CN" altLang="en-US" dirty="0" smtClean="0"/>
              <a:t>上的定积分：</a:t>
            </a:r>
          </a:p>
          <a:p>
            <a:pPr lvl="1" eaLnBrk="1" hangingPunct="1">
              <a:buFontTx/>
              <a:buNone/>
              <a:defRPr/>
            </a:pPr>
            <a:r>
              <a:rPr lang="en-US" altLang="zh-CN" dirty="0" smtClean="0"/>
              <a:t>integrate(my_func,1,10);</a:t>
            </a:r>
          </a:p>
          <a:p>
            <a:pPr lvl="1" eaLnBrk="1" hangingPunct="1">
              <a:buFontTx/>
              <a:buNone/>
              <a:defRPr/>
            </a:pPr>
            <a:r>
              <a:rPr lang="en-US" altLang="zh-CN" dirty="0" smtClean="0"/>
              <a:t>integrate(sin,0,1);</a:t>
            </a:r>
          </a:p>
          <a:p>
            <a:pPr lvl="1" eaLnBrk="1" hangingPunct="1">
              <a:buFontTx/>
              <a:buNone/>
              <a:defRPr/>
            </a:pPr>
            <a:r>
              <a:rPr lang="en-US" altLang="zh-CN" dirty="0" smtClean="0"/>
              <a:t>integrate(cos,1,2);</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p:txBody>
          <a:bodyPr/>
          <a:lstStyle/>
          <a:p>
            <a:pPr eaLnBrk="1" hangingPunct="1">
              <a:defRPr/>
            </a:pPr>
            <a:r>
              <a:rPr lang="zh-CN" altLang="en-US" smtClean="0"/>
              <a:t>指针类型的基本操作</a:t>
            </a:r>
          </a:p>
        </p:txBody>
      </p:sp>
      <p:sp>
        <p:nvSpPr>
          <p:cNvPr id="402435" name="Rectangle 3"/>
          <p:cNvSpPr>
            <a:spLocks noGrp="1" noChangeArrowheads="1"/>
          </p:cNvSpPr>
          <p:nvPr>
            <p:ph type="body" idx="1"/>
          </p:nvPr>
        </p:nvSpPr>
        <p:spPr/>
        <p:txBody>
          <a:bodyPr/>
          <a:lstStyle/>
          <a:p>
            <a:pPr eaLnBrk="1" hangingPunct="1">
              <a:defRPr/>
            </a:pPr>
            <a:r>
              <a:rPr lang="zh-CN" altLang="en-US" dirty="0" smtClean="0"/>
              <a:t>赋值</a:t>
            </a:r>
          </a:p>
          <a:p>
            <a:pPr eaLnBrk="1" hangingPunct="1">
              <a:defRPr/>
            </a:pPr>
            <a:r>
              <a:rPr lang="zh-CN" altLang="en-US" dirty="0" smtClean="0"/>
              <a:t>间接访问</a:t>
            </a:r>
          </a:p>
          <a:p>
            <a:pPr eaLnBrk="1" hangingPunct="1">
              <a:defRPr/>
            </a:pPr>
            <a:r>
              <a:rPr lang="zh-CN" altLang="en-US" dirty="0" smtClean="0"/>
              <a:t>指针运算 </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noChangeArrowheads="1"/>
          </p:cNvSpPr>
          <p:nvPr>
            <p:ph type="title"/>
          </p:nvPr>
        </p:nvSpPr>
        <p:spPr/>
        <p:txBody>
          <a:bodyPr/>
          <a:lstStyle/>
          <a:p>
            <a:pPr eaLnBrk="1" hangingPunct="1">
              <a:defRPr/>
            </a:pPr>
            <a:r>
              <a:rPr lang="zh-CN" altLang="en-US" smtClean="0"/>
              <a:t>多级指针</a:t>
            </a:r>
          </a:p>
        </p:txBody>
      </p:sp>
      <p:sp>
        <p:nvSpPr>
          <p:cNvPr id="472067" name="Rectangle 3"/>
          <p:cNvSpPr>
            <a:spLocks noGrp="1" noChangeArrowheads="1"/>
          </p:cNvSpPr>
          <p:nvPr>
            <p:ph type="body" idx="1"/>
          </p:nvPr>
        </p:nvSpPr>
        <p:spPr>
          <a:xfrm>
            <a:off x="457200" y="1600200"/>
            <a:ext cx="8229600" cy="3701007"/>
          </a:xfrm>
        </p:spPr>
        <p:txBody>
          <a:bodyPr/>
          <a:lstStyle/>
          <a:p>
            <a:pPr eaLnBrk="1" hangingPunct="1">
              <a:defRPr/>
            </a:pPr>
            <a:r>
              <a:rPr lang="zh-CN" altLang="en-US" dirty="0" smtClean="0"/>
              <a:t>如果一个指针变量所指向的数据的类型又为指针类型，则为</a:t>
            </a:r>
            <a:r>
              <a:rPr lang="zh-CN" altLang="en-US" dirty="0" smtClean="0">
                <a:solidFill>
                  <a:schemeClr val="folHlink"/>
                </a:solidFill>
              </a:rPr>
              <a:t>多级指针</a:t>
            </a:r>
            <a:r>
              <a:rPr lang="zh-CN" altLang="en-US" dirty="0" smtClean="0"/>
              <a:t>，例如：</a:t>
            </a:r>
            <a:endParaRPr lang="zh-CN" altLang="fr-FR" dirty="0" smtClean="0"/>
          </a:p>
          <a:p>
            <a:pPr lvl="1" eaLnBrk="1" hangingPunct="1">
              <a:buFontTx/>
              <a:buNone/>
              <a:defRPr/>
            </a:pPr>
            <a:r>
              <a:rPr lang="fr-FR" altLang="zh-CN" dirty="0" smtClean="0"/>
              <a:t>int x=0;</a:t>
            </a:r>
          </a:p>
          <a:p>
            <a:pPr lvl="1" eaLnBrk="1" hangingPunct="1">
              <a:buFontTx/>
              <a:buNone/>
              <a:defRPr/>
            </a:pPr>
            <a:r>
              <a:rPr lang="fr-FR" altLang="zh-CN" dirty="0" smtClean="0"/>
              <a:t>int *p=&amp;x;</a:t>
            </a:r>
          </a:p>
          <a:p>
            <a:pPr lvl="1" eaLnBrk="1" hangingPunct="1">
              <a:buFontTx/>
              <a:buNone/>
              <a:defRPr/>
            </a:pPr>
            <a:r>
              <a:rPr lang="fr-FR" altLang="zh-CN" dirty="0" smtClean="0"/>
              <a:t>int **q=&amp;p; //q</a:t>
            </a:r>
            <a:r>
              <a:rPr lang="zh-CN" altLang="fr-FR" dirty="0" smtClean="0"/>
              <a:t>是个多级指针</a:t>
            </a:r>
            <a:r>
              <a:rPr lang="zh-CN" altLang="en-US" dirty="0" smtClean="0"/>
              <a:t>变量</a:t>
            </a:r>
            <a:endParaRPr lang="en-US" altLang="zh-CN" dirty="0" smtClean="0"/>
          </a:p>
          <a:p>
            <a:pPr lvl="1" eaLnBrk="1" hangingPunct="1">
              <a:defRPr/>
            </a:pPr>
            <a:r>
              <a:rPr lang="zh-CN" altLang="en-US" dirty="0" smtClean="0"/>
              <a:t>访问变量</a:t>
            </a:r>
            <a:r>
              <a:rPr lang="en-US" altLang="zh-CN" dirty="0" smtClean="0"/>
              <a:t>x</a:t>
            </a:r>
            <a:r>
              <a:rPr lang="zh-CN" altLang="en-US" dirty="0" smtClean="0"/>
              <a:t>：</a:t>
            </a:r>
            <a:r>
              <a:rPr lang="en-US" altLang="zh-CN" dirty="0" smtClean="0"/>
              <a:t>x</a:t>
            </a:r>
            <a:r>
              <a:rPr lang="zh-CN" altLang="en-US" dirty="0" smtClean="0"/>
              <a:t>、</a:t>
            </a:r>
            <a:r>
              <a:rPr lang="en-US" altLang="zh-CN" dirty="0" smtClean="0"/>
              <a:t>*p</a:t>
            </a:r>
            <a:r>
              <a:rPr lang="zh-CN" altLang="en-US" dirty="0" smtClean="0"/>
              <a:t>、</a:t>
            </a:r>
            <a:r>
              <a:rPr lang="en-US" altLang="zh-CN" dirty="0" smtClean="0"/>
              <a:t>**q</a:t>
            </a:r>
          </a:p>
          <a:p>
            <a:pPr lvl="1" eaLnBrk="1" hangingPunct="1">
              <a:defRPr/>
            </a:pPr>
            <a:r>
              <a:rPr lang="zh-CN" altLang="en-US" dirty="0" smtClean="0"/>
              <a:t>访问变量</a:t>
            </a:r>
            <a:r>
              <a:rPr lang="en-US" altLang="zh-CN" dirty="0" smtClean="0"/>
              <a:t>p</a:t>
            </a:r>
            <a:r>
              <a:rPr lang="zh-CN" altLang="en-US" dirty="0" smtClean="0"/>
              <a:t>：</a:t>
            </a:r>
            <a:r>
              <a:rPr lang="en-US" altLang="zh-CN" dirty="0" smtClean="0"/>
              <a:t>p</a:t>
            </a:r>
            <a:r>
              <a:rPr lang="zh-CN" altLang="en-US" dirty="0" smtClean="0"/>
              <a:t>、*</a:t>
            </a:r>
            <a:r>
              <a:rPr lang="en-US" altLang="zh-CN" dirty="0" smtClean="0"/>
              <a:t>q</a:t>
            </a:r>
            <a:endParaRPr lang="zh-CN" altLang="en-US" dirty="0" smtClean="0"/>
          </a:p>
        </p:txBody>
      </p:sp>
      <p:sp>
        <p:nvSpPr>
          <p:cNvPr id="160772" name="Rectangle 4"/>
          <p:cNvSpPr>
            <a:spLocks noChangeArrowheads="1"/>
          </p:cNvSpPr>
          <p:nvPr/>
        </p:nvSpPr>
        <p:spPr bwMode="auto">
          <a:xfrm>
            <a:off x="1619250" y="5949950"/>
            <a:ext cx="936625" cy="503238"/>
          </a:xfrm>
          <a:prstGeom prst="rect">
            <a:avLst/>
          </a:prstGeom>
          <a:noFill/>
          <a:ln w="19050"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60773" name="Rectangle 5"/>
          <p:cNvSpPr>
            <a:spLocks noChangeArrowheads="1"/>
          </p:cNvSpPr>
          <p:nvPr/>
        </p:nvSpPr>
        <p:spPr bwMode="auto">
          <a:xfrm>
            <a:off x="3130550" y="5949950"/>
            <a:ext cx="936625" cy="503238"/>
          </a:xfrm>
          <a:prstGeom prst="rect">
            <a:avLst/>
          </a:prstGeom>
          <a:noFill/>
          <a:ln w="19050"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60774" name="Rectangle 6"/>
          <p:cNvSpPr>
            <a:spLocks noChangeArrowheads="1"/>
          </p:cNvSpPr>
          <p:nvPr/>
        </p:nvSpPr>
        <p:spPr bwMode="auto">
          <a:xfrm>
            <a:off x="4643438" y="5949950"/>
            <a:ext cx="936625" cy="503238"/>
          </a:xfrm>
          <a:prstGeom prst="rect">
            <a:avLst/>
          </a:prstGeom>
          <a:noFill/>
          <a:ln w="19050"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160775" name="Line 7"/>
          <p:cNvSpPr>
            <a:spLocks noChangeShapeType="1"/>
          </p:cNvSpPr>
          <p:nvPr/>
        </p:nvSpPr>
        <p:spPr bwMode="auto">
          <a:xfrm>
            <a:off x="2195513" y="6237288"/>
            <a:ext cx="9366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endParaRPr lang="zh-CN" altLang="en-US"/>
          </a:p>
        </p:txBody>
      </p:sp>
      <p:sp>
        <p:nvSpPr>
          <p:cNvPr id="160776" name="Line 8"/>
          <p:cNvSpPr>
            <a:spLocks noChangeShapeType="1"/>
          </p:cNvSpPr>
          <p:nvPr/>
        </p:nvSpPr>
        <p:spPr bwMode="auto">
          <a:xfrm>
            <a:off x="3706813" y="6237288"/>
            <a:ext cx="9366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endParaRPr lang="zh-CN" altLang="en-US"/>
          </a:p>
        </p:txBody>
      </p:sp>
      <p:sp>
        <p:nvSpPr>
          <p:cNvPr id="160777" name="Text Box 9"/>
          <p:cNvSpPr txBox="1">
            <a:spLocks noChangeArrowheads="1"/>
          </p:cNvSpPr>
          <p:nvPr/>
        </p:nvSpPr>
        <p:spPr bwMode="auto">
          <a:xfrm>
            <a:off x="4905375" y="5373688"/>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en-US" altLang="zh-CN" sz="2400"/>
              <a:t>x</a:t>
            </a:r>
          </a:p>
        </p:txBody>
      </p:sp>
      <p:sp>
        <p:nvSpPr>
          <p:cNvPr id="160778" name="Text Box 10"/>
          <p:cNvSpPr txBox="1">
            <a:spLocks noChangeArrowheads="1"/>
          </p:cNvSpPr>
          <p:nvPr/>
        </p:nvSpPr>
        <p:spPr bwMode="auto">
          <a:xfrm>
            <a:off x="3382963" y="5373688"/>
            <a:ext cx="396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en-US" altLang="zh-CN" sz="2400"/>
              <a:t>p</a:t>
            </a:r>
          </a:p>
        </p:txBody>
      </p:sp>
      <p:sp>
        <p:nvSpPr>
          <p:cNvPr id="160779" name="Text Box 11"/>
          <p:cNvSpPr txBox="1">
            <a:spLocks noChangeArrowheads="1"/>
          </p:cNvSpPr>
          <p:nvPr/>
        </p:nvSpPr>
        <p:spPr bwMode="auto">
          <a:xfrm>
            <a:off x="1835150" y="5373688"/>
            <a:ext cx="396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r>
              <a:rPr lang="en-US" altLang="zh-CN" sz="2400"/>
              <a:t>q</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Rectangle 2"/>
          <p:cNvSpPr>
            <a:spLocks noGrp="1" noChangeArrowheads="1"/>
          </p:cNvSpPr>
          <p:nvPr>
            <p:ph type="title"/>
          </p:nvPr>
        </p:nvSpPr>
        <p:spPr/>
        <p:txBody>
          <a:bodyPr/>
          <a:lstStyle/>
          <a:p>
            <a:pPr eaLnBrk="1" hangingPunct="1">
              <a:defRPr/>
            </a:pPr>
            <a:r>
              <a:rPr lang="zh-CN" altLang="en-US" dirty="0" smtClean="0"/>
              <a:t>交换两个指针变量值的函数</a:t>
            </a:r>
          </a:p>
        </p:txBody>
      </p:sp>
      <p:sp>
        <p:nvSpPr>
          <p:cNvPr id="473091" name="Rectangle 3"/>
          <p:cNvSpPr>
            <a:spLocks noGrp="1" noChangeArrowheads="1"/>
          </p:cNvSpPr>
          <p:nvPr>
            <p:ph type="body" idx="1"/>
          </p:nvPr>
        </p:nvSpPr>
        <p:spPr>
          <a:xfrm>
            <a:off x="179388" y="1484313"/>
            <a:ext cx="8686800" cy="5185047"/>
          </a:xfrm>
        </p:spPr>
        <p:txBody>
          <a:bodyPr>
            <a:normAutofit fontScale="92500" lnSpcReduction="20000"/>
          </a:bodyPr>
          <a:lstStyle/>
          <a:p>
            <a:pPr eaLnBrk="1" hangingPunct="1">
              <a:lnSpc>
                <a:spcPct val="110000"/>
              </a:lnSpc>
              <a:buFont typeface="Wingdings" pitchFamily="2" charset="2"/>
              <a:buNone/>
              <a:defRPr/>
            </a:pPr>
            <a:r>
              <a:rPr lang="en-GB" altLang="zh-CN" sz="2000" dirty="0" smtClean="0"/>
              <a:t>#include &lt;</a:t>
            </a:r>
            <a:r>
              <a:rPr lang="en-GB" altLang="zh-CN" sz="2000" dirty="0" err="1" smtClean="0"/>
              <a:t>iostream</a:t>
            </a:r>
            <a:r>
              <a:rPr lang="en-GB" altLang="zh-CN" sz="2000" dirty="0" smtClean="0"/>
              <a:t>&gt;</a:t>
            </a:r>
            <a:endParaRPr lang="en-US" altLang="zh-CN" sz="2000" dirty="0" smtClean="0"/>
          </a:p>
          <a:p>
            <a:pPr eaLnBrk="1" hangingPunct="1">
              <a:lnSpc>
                <a:spcPct val="110000"/>
              </a:lnSpc>
              <a:buFont typeface="Wingdings" pitchFamily="2" charset="2"/>
              <a:buNone/>
              <a:defRPr/>
            </a:pPr>
            <a:r>
              <a:rPr lang="en-US" altLang="zh-CN" sz="2000" dirty="0" smtClean="0"/>
              <a:t>using namespace </a:t>
            </a:r>
            <a:r>
              <a:rPr lang="en-US" altLang="zh-CN" sz="2000" dirty="0" err="1" smtClean="0"/>
              <a:t>std</a:t>
            </a:r>
            <a:r>
              <a:rPr lang="en-US" altLang="zh-CN" sz="2000" dirty="0" smtClean="0"/>
              <a:t>;</a:t>
            </a:r>
            <a:endParaRPr lang="fr-FR" altLang="zh-CN" sz="2000" dirty="0" smtClean="0"/>
          </a:p>
          <a:p>
            <a:pPr eaLnBrk="1" hangingPunct="1">
              <a:lnSpc>
                <a:spcPct val="110000"/>
              </a:lnSpc>
              <a:buFont typeface="Wingdings" pitchFamily="2" charset="2"/>
              <a:buNone/>
              <a:defRPr/>
            </a:pPr>
            <a:r>
              <a:rPr lang="fr-FR" altLang="zh-CN" sz="2000" dirty="0" smtClean="0"/>
              <a:t>void swap(int **x, int **y)</a:t>
            </a:r>
          </a:p>
          <a:p>
            <a:pPr eaLnBrk="1" hangingPunct="1">
              <a:lnSpc>
                <a:spcPct val="110000"/>
              </a:lnSpc>
              <a:buFont typeface="Wingdings" pitchFamily="2" charset="2"/>
              <a:buNone/>
              <a:defRPr/>
            </a:pPr>
            <a:r>
              <a:rPr lang="fr-FR" altLang="zh-CN" sz="2000" dirty="0" smtClean="0"/>
              <a:t>{ int *t;</a:t>
            </a:r>
          </a:p>
          <a:p>
            <a:pPr eaLnBrk="1" hangingPunct="1">
              <a:lnSpc>
                <a:spcPct val="110000"/>
              </a:lnSpc>
              <a:buFont typeface="Wingdings" pitchFamily="2" charset="2"/>
              <a:buNone/>
              <a:defRPr/>
            </a:pPr>
            <a:r>
              <a:rPr lang="fr-FR" altLang="zh-CN" sz="2000" dirty="0" smtClean="0"/>
              <a:t>  t = *x;</a:t>
            </a:r>
          </a:p>
          <a:p>
            <a:pPr eaLnBrk="1" hangingPunct="1">
              <a:lnSpc>
                <a:spcPct val="110000"/>
              </a:lnSpc>
              <a:buFont typeface="Wingdings" pitchFamily="2" charset="2"/>
              <a:buNone/>
              <a:defRPr/>
            </a:pPr>
            <a:r>
              <a:rPr lang="fr-FR" altLang="zh-CN" sz="2000" dirty="0" smtClean="0"/>
              <a:t>  *x = *y;</a:t>
            </a:r>
          </a:p>
          <a:p>
            <a:pPr eaLnBrk="1" hangingPunct="1">
              <a:lnSpc>
                <a:spcPct val="110000"/>
              </a:lnSpc>
              <a:buFont typeface="Wingdings" pitchFamily="2" charset="2"/>
              <a:buNone/>
              <a:defRPr/>
            </a:pPr>
            <a:r>
              <a:rPr lang="fr-FR" altLang="zh-CN" sz="2000" dirty="0" smtClean="0"/>
              <a:t>  *y = t;</a:t>
            </a:r>
          </a:p>
          <a:p>
            <a:pPr eaLnBrk="1" hangingPunct="1">
              <a:lnSpc>
                <a:spcPct val="110000"/>
              </a:lnSpc>
              <a:buFont typeface="Wingdings" pitchFamily="2" charset="2"/>
              <a:buNone/>
              <a:defRPr/>
            </a:pPr>
            <a:r>
              <a:rPr lang="fr-FR" altLang="zh-CN" sz="2000" dirty="0" smtClean="0"/>
              <a:t>}</a:t>
            </a:r>
          </a:p>
          <a:p>
            <a:pPr eaLnBrk="1" hangingPunct="1">
              <a:lnSpc>
                <a:spcPct val="110000"/>
              </a:lnSpc>
              <a:buFont typeface="Wingdings" pitchFamily="2" charset="2"/>
              <a:buNone/>
              <a:defRPr/>
            </a:pPr>
            <a:r>
              <a:rPr lang="fr-FR" altLang="zh-CN" sz="2000" dirty="0" smtClean="0"/>
              <a:t>int main()</a:t>
            </a:r>
          </a:p>
          <a:p>
            <a:pPr eaLnBrk="1" hangingPunct="1">
              <a:lnSpc>
                <a:spcPct val="110000"/>
              </a:lnSpc>
              <a:buFont typeface="Wingdings" pitchFamily="2" charset="2"/>
              <a:buNone/>
              <a:defRPr/>
            </a:pPr>
            <a:r>
              <a:rPr lang="fr-FR" altLang="zh-CN" sz="2000" dirty="0" smtClean="0"/>
              <a:t>{	int a=0,b=1;</a:t>
            </a:r>
          </a:p>
          <a:p>
            <a:pPr eaLnBrk="1" hangingPunct="1">
              <a:lnSpc>
                <a:spcPct val="110000"/>
              </a:lnSpc>
              <a:buFont typeface="Wingdings" pitchFamily="2" charset="2"/>
              <a:buNone/>
              <a:defRPr/>
            </a:pPr>
            <a:r>
              <a:rPr lang="fr-FR" altLang="zh-CN" sz="2000" dirty="0" smtClean="0"/>
              <a:t>	int *p=&amp;a,*q=&amp;b;</a:t>
            </a:r>
          </a:p>
          <a:p>
            <a:pPr eaLnBrk="1" hangingPunct="1">
              <a:lnSpc>
                <a:spcPct val="110000"/>
              </a:lnSpc>
              <a:buFont typeface="Wingdings" pitchFamily="2" charset="2"/>
              <a:buNone/>
              <a:defRPr/>
            </a:pPr>
            <a:r>
              <a:rPr lang="fr-FR" altLang="zh-CN" sz="2000" dirty="0" smtClean="0"/>
              <a:t>	cout &lt;&lt; *p &lt;&lt; ',' &lt;&lt; *q &lt;&lt; endl;  //p</a:t>
            </a:r>
            <a:r>
              <a:rPr lang="zh-CN" altLang="fr-FR" sz="2000" dirty="0" smtClean="0"/>
              <a:t>指向</a:t>
            </a:r>
            <a:r>
              <a:rPr lang="fr-FR" altLang="zh-CN" sz="2000" dirty="0" smtClean="0"/>
              <a:t>a</a:t>
            </a:r>
            <a:r>
              <a:rPr lang="zh-CN" altLang="fr-FR" sz="2000" dirty="0" smtClean="0"/>
              <a:t>，</a:t>
            </a:r>
            <a:r>
              <a:rPr lang="fr-FR" altLang="zh-CN" sz="2000" dirty="0" smtClean="0"/>
              <a:t>q</a:t>
            </a:r>
            <a:r>
              <a:rPr lang="zh-CN" altLang="fr-FR" sz="2000" dirty="0" smtClean="0"/>
              <a:t>指向</a:t>
            </a:r>
            <a:r>
              <a:rPr lang="fr-FR" altLang="zh-CN" sz="2000" dirty="0" smtClean="0"/>
              <a:t>b</a:t>
            </a:r>
            <a:r>
              <a:rPr lang="zh-CN" altLang="fr-FR" sz="2000" dirty="0" smtClean="0"/>
              <a:t>。输出：</a:t>
            </a:r>
            <a:r>
              <a:rPr lang="fr-FR" altLang="zh-CN" sz="2000" dirty="0" smtClean="0"/>
              <a:t>0,1</a:t>
            </a:r>
          </a:p>
          <a:p>
            <a:pPr eaLnBrk="1" hangingPunct="1">
              <a:lnSpc>
                <a:spcPct val="110000"/>
              </a:lnSpc>
              <a:buFont typeface="Wingdings" pitchFamily="2" charset="2"/>
              <a:buNone/>
              <a:defRPr/>
            </a:pPr>
            <a:r>
              <a:rPr lang="fr-FR" altLang="zh-CN" sz="2000" dirty="0" smtClean="0"/>
              <a:t>	swap(&amp;p,&amp;q);</a:t>
            </a:r>
          </a:p>
          <a:p>
            <a:pPr eaLnBrk="1" hangingPunct="1">
              <a:lnSpc>
                <a:spcPct val="110000"/>
              </a:lnSpc>
              <a:buFont typeface="Wingdings" pitchFamily="2" charset="2"/>
              <a:buNone/>
              <a:defRPr/>
            </a:pPr>
            <a:r>
              <a:rPr lang="fr-FR" altLang="zh-CN" sz="2000" dirty="0" smtClean="0"/>
              <a:t>	cout &lt;&lt; *p &lt;&lt; ',' &lt;&lt; *q &lt;&lt; endl;  //p</a:t>
            </a:r>
            <a:r>
              <a:rPr lang="zh-CN" altLang="fr-FR" sz="2000" dirty="0" smtClean="0"/>
              <a:t>指向</a:t>
            </a:r>
            <a:r>
              <a:rPr lang="fr-FR" altLang="zh-CN" sz="2000" dirty="0" smtClean="0"/>
              <a:t>b</a:t>
            </a:r>
            <a:r>
              <a:rPr lang="zh-CN" altLang="fr-FR" sz="2000" dirty="0" smtClean="0"/>
              <a:t>，</a:t>
            </a:r>
            <a:r>
              <a:rPr lang="fr-FR" altLang="zh-CN" sz="2000" dirty="0" smtClean="0"/>
              <a:t>q</a:t>
            </a:r>
            <a:r>
              <a:rPr lang="zh-CN" altLang="fr-FR" sz="2000" dirty="0" smtClean="0"/>
              <a:t>指向</a:t>
            </a:r>
            <a:r>
              <a:rPr lang="fr-FR" altLang="zh-CN" sz="2000" dirty="0" smtClean="0"/>
              <a:t>a</a:t>
            </a:r>
            <a:r>
              <a:rPr lang="zh-CN" altLang="fr-FR" sz="2000" dirty="0" smtClean="0"/>
              <a:t>。输出：</a:t>
            </a:r>
            <a:r>
              <a:rPr lang="fr-FR" altLang="zh-CN" sz="2000" dirty="0" smtClean="0"/>
              <a:t>1,0</a:t>
            </a:r>
          </a:p>
          <a:p>
            <a:pPr eaLnBrk="1" hangingPunct="1">
              <a:lnSpc>
                <a:spcPct val="110000"/>
              </a:lnSpc>
              <a:buFont typeface="Wingdings" pitchFamily="2" charset="2"/>
              <a:buNone/>
              <a:defRPr/>
            </a:pPr>
            <a:r>
              <a:rPr lang="fr-FR" altLang="zh-CN" sz="2000" dirty="0" smtClean="0"/>
              <a:t>	return 0;</a:t>
            </a:r>
            <a:endParaRPr lang="en-US" altLang="zh-CN" sz="2000" dirty="0" smtClean="0"/>
          </a:p>
          <a:p>
            <a:pPr eaLnBrk="1" hangingPunct="1">
              <a:lnSpc>
                <a:spcPct val="110000"/>
              </a:lnSpc>
              <a:buFont typeface="Wingdings" pitchFamily="2" charset="2"/>
              <a:buNone/>
              <a:defRPr/>
            </a:pPr>
            <a:r>
              <a:rPr lang="en-US" altLang="zh-CN" sz="2000" dirty="0" smtClean="0"/>
              <a:t>}</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指针数组</a:t>
            </a:r>
            <a:endParaRPr lang="zh-CN" altLang="en-US" dirty="0"/>
          </a:p>
        </p:txBody>
      </p:sp>
      <p:sp>
        <p:nvSpPr>
          <p:cNvPr id="3" name="内容占位符 2"/>
          <p:cNvSpPr>
            <a:spLocks noGrp="1"/>
          </p:cNvSpPr>
          <p:nvPr>
            <p:ph idx="1"/>
          </p:nvPr>
        </p:nvSpPr>
        <p:spPr/>
        <p:txBody>
          <a:bodyPr>
            <a:normAutofit fontScale="92500" lnSpcReduction="10000"/>
          </a:bodyPr>
          <a:lstStyle/>
          <a:p>
            <a:pPr eaLnBrk="1" hangingPunct="1"/>
            <a:r>
              <a:rPr lang="zh-CN" altLang="en-US" dirty="0">
                <a:solidFill>
                  <a:srgbClr val="FFC000"/>
                </a:solidFill>
              </a:rPr>
              <a:t>指针</a:t>
            </a:r>
            <a:r>
              <a:rPr lang="zh-CN" altLang="en-US" dirty="0" smtClean="0">
                <a:solidFill>
                  <a:srgbClr val="FFC000"/>
                </a:solidFill>
              </a:rPr>
              <a:t>数组</a:t>
            </a:r>
            <a:r>
              <a:rPr lang="zh-CN" altLang="en-US" dirty="0" smtClean="0"/>
              <a:t>：数组的每个元素都是一个指针。例如，</a:t>
            </a:r>
            <a:endParaRPr lang="en-US" altLang="zh-CN" dirty="0" smtClean="0"/>
          </a:p>
          <a:p>
            <a:pPr lvl="1" eaLnBrk="1" hangingPunct="1"/>
            <a:r>
              <a:rPr lang="en-US" altLang="zh-CN" dirty="0" err="1" smtClean="0"/>
              <a:t>int</a:t>
            </a:r>
            <a:r>
              <a:rPr lang="en-US" altLang="zh-CN" dirty="0" smtClean="0"/>
              <a:t> </a:t>
            </a:r>
            <a:r>
              <a:rPr lang="zh-CN" altLang="en-US" dirty="0" smtClean="0"/>
              <a:t>*</a:t>
            </a:r>
            <a:r>
              <a:rPr lang="en-US" altLang="zh-CN" dirty="0" smtClean="0"/>
              <a:t>a[10];</a:t>
            </a:r>
          </a:p>
          <a:p>
            <a:pPr eaLnBrk="1" hangingPunct="1"/>
            <a:r>
              <a:rPr lang="zh-CN" altLang="en-US" dirty="0" smtClean="0"/>
              <a:t>通过指针来访问指针数组就需要用到多级指针（二级指针）。例如，</a:t>
            </a:r>
            <a:endParaRPr lang="en-US" altLang="zh-CN" dirty="0" smtClean="0"/>
          </a:p>
          <a:p>
            <a:pPr lvl="1" eaLnBrk="1" hangingPunct="1"/>
            <a:r>
              <a:rPr lang="en-US" altLang="zh-CN" dirty="0" err="1" smtClean="0"/>
              <a:t>int</a:t>
            </a:r>
            <a:r>
              <a:rPr lang="en-US" altLang="zh-CN" dirty="0" smtClean="0"/>
              <a:t> </a:t>
            </a:r>
            <a:r>
              <a:rPr lang="zh-CN" altLang="en-US" dirty="0" smtClean="0"/>
              <a:t>**</a:t>
            </a:r>
            <a:r>
              <a:rPr lang="en-US" altLang="zh-CN" dirty="0" err="1" smtClean="0"/>
              <a:t>p,i</a:t>
            </a:r>
            <a:r>
              <a:rPr lang="en-US" altLang="zh-CN" dirty="0" smtClean="0"/>
              <a:t>;</a:t>
            </a:r>
          </a:p>
          <a:p>
            <a:pPr lvl="1" eaLnBrk="1" hangingPunct="1"/>
            <a:r>
              <a:rPr lang="en-US" altLang="zh-CN" dirty="0" smtClean="0"/>
              <a:t>......</a:t>
            </a:r>
          </a:p>
          <a:p>
            <a:pPr lvl="1" eaLnBrk="1" hangingPunct="1"/>
            <a:r>
              <a:rPr lang="en-US" altLang="zh-CN" dirty="0" smtClean="0"/>
              <a:t>p = &amp;a[</a:t>
            </a:r>
            <a:r>
              <a:rPr lang="en-US" altLang="zh-CN" dirty="0" err="1" smtClean="0"/>
              <a:t>i</a:t>
            </a:r>
            <a:r>
              <a:rPr lang="en-US" altLang="zh-CN" dirty="0" smtClean="0"/>
              <a:t>];</a:t>
            </a:r>
          </a:p>
          <a:p>
            <a:pPr lvl="1" eaLnBrk="1" hangingPunct="1"/>
            <a:r>
              <a:rPr lang="en-US" altLang="zh-CN" dirty="0" smtClean="0"/>
              <a:t>... *p ... //</a:t>
            </a:r>
            <a:r>
              <a:rPr lang="zh-CN" altLang="en-US" dirty="0" smtClean="0"/>
              <a:t>访问</a:t>
            </a:r>
            <a:r>
              <a:rPr lang="en-US" altLang="zh-CN" dirty="0" smtClean="0"/>
              <a:t>a[</a:t>
            </a:r>
            <a:r>
              <a:rPr lang="en-US" altLang="zh-CN" dirty="0" err="1" smtClean="0"/>
              <a:t>i</a:t>
            </a:r>
            <a:r>
              <a:rPr lang="en-US" altLang="zh-CN" dirty="0" smtClean="0"/>
              <a:t>]</a:t>
            </a:r>
            <a:r>
              <a:rPr lang="zh-CN" altLang="en-US" dirty="0" smtClean="0"/>
              <a:t>，可写成</a:t>
            </a:r>
            <a:r>
              <a:rPr lang="en-US" altLang="zh-CN" dirty="0" smtClean="0"/>
              <a:t>p[</a:t>
            </a:r>
            <a:r>
              <a:rPr lang="en-US" altLang="zh-CN" dirty="0" err="1" smtClean="0"/>
              <a:t>i</a:t>
            </a:r>
            <a:r>
              <a:rPr lang="en-US" altLang="zh-CN" dirty="0" smtClean="0"/>
              <a:t>]</a:t>
            </a:r>
          </a:p>
          <a:p>
            <a:pPr lvl="1" eaLnBrk="1" hangingPunct="1"/>
            <a:r>
              <a:rPr lang="en-US" altLang="zh-CN" dirty="0" smtClean="0"/>
              <a:t>... **p ... //</a:t>
            </a:r>
            <a:r>
              <a:rPr lang="zh-CN" altLang="en-US" dirty="0" smtClean="0"/>
              <a:t>访问</a:t>
            </a:r>
            <a:r>
              <a:rPr lang="en-US" altLang="zh-CN" dirty="0" smtClean="0"/>
              <a:t>a[</a:t>
            </a:r>
            <a:r>
              <a:rPr lang="en-US" altLang="zh-CN" dirty="0" err="1" smtClean="0"/>
              <a:t>i</a:t>
            </a:r>
            <a:r>
              <a:rPr lang="en-US" altLang="zh-CN" dirty="0" smtClean="0"/>
              <a:t>]</a:t>
            </a:r>
            <a:r>
              <a:rPr lang="zh-CN" altLang="en-US" dirty="0" smtClean="0"/>
              <a:t>指向的值，可写成*</a:t>
            </a:r>
            <a:r>
              <a:rPr lang="en-US" altLang="zh-CN" dirty="0" smtClean="0"/>
              <a:t>p[</a:t>
            </a:r>
            <a:r>
              <a:rPr lang="en-US" altLang="zh-CN" dirty="0" err="1" smtClean="0"/>
              <a:t>i</a:t>
            </a:r>
            <a:r>
              <a:rPr lang="en-US" altLang="zh-CN" dirty="0" smtClean="0"/>
              <a:t>]</a:t>
            </a:r>
          </a:p>
          <a:p>
            <a:pPr lvl="1" eaLnBrk="1" hangingPunct="1"/>
            <a:endParaRPr lang="en-US" altLang="zh-CN" dirty="0" smtClean="0"/>
          </a:p>
        </p:txBody>
      </p:sp>
    </p:spTree>
    <p:extLst>
      <p:ext uri="{BB962C8B-B14F-4D97-AF65-F5344CB8AC3E}">
        <p14:creationId xmlns:p14="http://schemas.microsoft.com/office/powerpoint/2010/main" val="200191212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496" y="188641"/>
            <a:ext cx="8229600" cy="3312367"/>
          </a:xfrm>
        </p:spPr>
        <p:txBody>
          <a:bodyPr>
            <a:normAutofit fontScale="92500" lnSpcReduction="20000"/>
          </a:bodyPr>
          <a:lstStyle/>
          <a:p>
            <a:pPr marL="457200" lvl="1" indent="0">
              <a:buNone/>
            </a:pPr>
            <a:r>
              <a:rPr lang="en-US" altLang="zh-CN" dirty="0" err="1" smtClean="0"/>
              <a:t>int</a:t>
            </a:r>
            <a:r>
              <a:rPr lang="en-US" altLang="zh-CN" dirty="0" smtClean="0"/>
              <a:t> </a:t>
            </a:r>
            <a:r>
              <a:rPr lang="en-US" altLang="zh-CN" dirty="0" err="1" smtClean="0"/>
              <a:t>m,n</a:t>
            </a:r>
            <a:r>
              <a:rPr lang="en-US" altLang="zh-CN" dirty="0" smtClean="0"/>
              <a:t>;</a:t>
            </a:r>
          </a:p>
          <a:p>
            <a:pPr marL="457200" lvl="1" indent="0">
              <a:buNone/>
            </a:pPr>
            <a:r>
              <a:rPr lang="en-US" altLang="zh-CN" dirty="0" smtClean="0"/>
              <a:t>......</a:t>
            </a:r>
          </a:p>
          <a:p>
            <a:pPr marL="457200" lvl="1" indent="0">
              <a:buNone/>
            </a:pPr>
            <a:r>
              <a:rPr lang="en-US" altLang="zh-CN" dirty="0" err="1" smtClean="0"/>
              <a:t>int</a:t>
            </a:r>
            <a:r>
              <a:rPr lang="en-US" altLang="zh-CN" dirty="0" smtClean="0"/>
              <a:t> **p=new (</a:t>
            </a:r>
            <a:r>
              <a:rPr lang="en-US" altLang="zh-CN" dirty="0" err="1" smtClean="0"/>
              <a:t>int</a:t>
            </a:r>
            <a:r>
              <a:rPr lang="en-US" altLang="zh-CN" dirty="0" smtClean="0"/>
              <a:t> *)[m];</a:t>
            </a:r>
          </a:p>
          <a:p>
            <a:pPr marL="457200" lvl="1" indent="0">
              <a:buNone/>
            </a:pPr>
            <a:r>
              <a:rPr lang="en-US" altLang="zh-CN" dirty="0" smtClean="0"/>
              <a:t>for (</a:t>
            </a:r>
            <a:r>
              <a:rPr lang="en-US" altLang="zh-CN" dirty="0" err="1" smtClean="0"/>
              <a:t>int</a:t>
            </a:r>
            <a:r>
              <a:rPr lang="en-US" altLang="zh-CN" dirty="0" smtClean="0"/>
              <a:t> </a:t>
            </a:r>
            <a:r>
              <a:rPr lang="en-US" altLang="zh-CN" dirty="0" err="1" smtClean="0"/>
              <a:t>i</a:t>
            </a:r>
            <a:r>
              <a:rPr lang="en-US" altLang="zh-CN" dirty="0" smtClean="0"/>
              <a:t>=0; </a:t>
            </a:r>
            <a:r>
              <a:rPr lang="en-US" altLang="zh-CN" dirty="0" err="1" smtClean="0"/>
              <a:t>i</a:t>
            </a:r>
            <a:r>
              <a:rPr lang="en-US" altLang="zh-CN" dirty="0" smtClean="0"/>
              <a:t>&lt;m; </a:t>
            </a:r>
            <a:r>
              <a:rPr lang="en-US" altLang="zh-CN" dirty="0" err="1" smtClean="0"/>
              <a:t>i</a:t>
            </a:r>
            <a:r>
              <a:rPr lang="en-US" altLang="zh-CN" dirty="0" smtClean="0"/>
              <a:t>++)</a:t>
            </a:r>
          </a:p>
          <a:p>
            <a:pPr marL="457200" lvl="1" indent="0">
              <a:buNone/>
            </a:pPr>
            <a:r>
              <a:rPr lang="en-US" altLang="zh-CN" dirty="0"/>
              <a:t> </a:t>
            </a:r>
            <a:r>
              <a:rPr lang="en-US" altLang="zh-CN" dirty="0" smtClean="0"/>
              <a:t>  p[</a:t>
            </a:r>
            <a:r>
              <a:rPr lang="en-US" altLang="zh-CN" dirty="0" err="1" smtClean="0"/>
              <a:t>i</a:t>
            </a:r>
            <a:r>
              <a:rPr lang="en-US" altLang="zh-CN" dirty="0" smtClean="0"/>
              <a:t>] = new </a:t>
            </a:r>
            <a:r>
              <a:rPr lang="en-US" altLang="zh-CN" dirty="0" err="1" smtClean="0"/>
              <a:t>int</a:t>
            </a:r>
            <a:r>
              <a:rPr lang="en-US" altLang="zh-CN" dirty="0" smtClean="0"/>
              <a:t>[n];</a:t>
            </a:r>
          </a:p>
          <a:p>
            <a:r>
              <a:rPr lang="zh-CN" altLang="en-US" dirty="0" smtClean="0"/>
              <a:t>上面得到了一个什么样的数据？</a:t>
            </a:r>
            <a:endParaRPr lang="en-US" altLang="zh-CN" dirty="0" smtClean="0"/>
          </a:p>
          <a:p>
            <a:r>
              <a:rPr lang="zh-CN" altLang="en-US" dirty="0" smtClean="0"/>
              <a:t>可以把它看成是一</a:t>
            </a:r>
            <a:r>
              <a:rPr lang="zh-CN" altLang="en-US" dirty="0" smtClean="0"/>
              <a:t>个</a:t>
            </a:r>
            <a:r>
              <a:rPr lang="en-US" altLang="zh-CN" dirty="0" smtClean="0"/>
              <a:t>m</a:t>
            </a:r>
            <a:r>
              <a:rPr lang="zh-CN" altLang="en-US" dirty="0" smtClean="0"/>
              <a:t>行、</a:t>
            </a:r>
            <a:r>
              <a:rPr lang="en-US" altLang="zh-CN" dirty="0" smtClean="0"/>
              <a:t>n</a:t>
            </a:r>
            <a:r>
              <a:rPr lang="zh-CN" altLang="en-US" dirty="0" smtClean="0"/>
              <a:t>列的二</a:t>
            </a:r>
            <a:r>
              <a:rPr lang="zh-CN" altLang="en-US" dirty="0" smtClean="0"/>
              <a:t>维数组</a:t>
            </a:r>
            <a:endParaRPr lang="en-US" altLang="zh-CN" dirty="0" smtClean="0"/>
          </a:p>
          <a:p>
            <a:pPr lvl="1"/>
            <a:r>
              <a:rPr lang="zh-CN" altLang="en-US" dirty="0"/>
              <a:t>用</a:t>
            </a:r>
            <a:r>
              <a:rPr lang="en-US" altLang="zh-CN" dirty="0" smtClean="0"/>
              <a:t>p[</a:t>
            </a:r>
            <a:r>
              <a:rPr lang="en-US" altLang="zh-CN" dirty="0" err="1" smtClean="0"/>
              <a:t>i</a:t>
            </a:r>
            <a:r>
              <a:rPr lang="en-US" altLang="zh-CN" dirty="0" smtClean="0"/>
              <a:t>][j]</a:t>
            </a:r>
            <a:r>
              <a:rPr lang="zh-CN" altLang="en-US" dirty="0" smtClean="0"/>
              <a:t>来访问第</a:t>
            </a:r>
            <a:r>
              <a:rPr lang="en-US" altLang="zh-CN" dirty="0" err="1" smtClean="0"/>
              <a:t>i</a:t>
            </a:r>
            <a:r>
              <a:rPr lang="zh-CN" altLang="en-US" dirty="0" smtClean="0"/>
              <a:t>行</a:t>
            </a:r>
            <a:r>
              <a:rPr lang="zh-CN" altLang="en-US" dirty="0"/>
              <a:t>、</a:t>
            </a:r>
            <a:r>
              <a:rPr lang="zh-CN" altLang="en-US" dirty="0" smtClean="0"/>
              <a:t>第</a:t>
            </a:r>
            <a:r>
              <a:rPr lang="en-US" altLang="zh-CN" dirty="0" smtClean="0"/>
              <a:t>j</a:t>
            </a:r>
            <a:r>
              <a:rPr lang="zh-CN" altLang="en-US" dirty="0" smtClean="0"/>
              <a:t>列的</a:t>
            </a:r>
            <a:r>
              <a:rPr lang="zh-CN" altLang="en-US" dirty="0" smtClean="0"/>
              <a:t>元素</a:t>
            </a:r>
            <a:endParaRPr lang="zh-CN" altLang="en-US" dirty="0"/>
          </a:p>
        </p:txBody>
      </p:sp>
      <p:sp>
        <p:nvSpPr>
          <p:cNvPr id="66" name="TextBox 65"/>
          <p:cNvSpPr txBox="1"/>
          <p:nvPr/>
        </p:nvSpPr>
        <p:spPr>
          <a:xfrm>
            <a:off x="7410780" y="5517232"/>
            <a:ext cx="689612" cy="369332"/>
          </a:xfrm>
          <a:prstGeom prst="rect">
            <a:avLst/>
          </a:prstGeom>
          <a:noFill/>
        </p:spPr>
        <p:txBody>
          <a:bodyPr wrap="none" rtlCol="0">
            <a:spAutoFit/>
          </a:bodyPr>
          <a:lstStyle/>
          <a:p>
            <a:pPr algn="just"/>
            <a:r>
              <a:rPr lang="en-US" altLang="zh-CN" sz="1800" dirty="0" smtClean="0">
                <a:solidFill>
                  <a:srgbClr val="FFC000"/>
                </a:solidFill>
                <a:effectLst>
                  <a:outerShdw blurRad="38100" dist="38100" dir="2700000" algn="tl">
                    <a:srgbClr val="000000">
                      <a:alpha val="43137"/>
                    </a:srgbClr>
                  </a:outerShdw>
                </a:effectLst>
              </a:rPr>
              <a:t>(</a:t>
            </a:r>
            <a:r>
              <a:rPr lang="en-US" altLang="zh-CN" sz="1800" dirty="0" err="1" smtClean="0">
                <a:solidFill>
                  <a:srgbClr val="FFC000"/>
                </a:solidFill>
                <a:effectLst>
                  <a:outerShdw blurRad="38100" dist="38100" dir="2700000" algn="tl">
                    <a:srgbClr val="000000">
                      <a:alpha val="43137"/>
                    </a:srgbClr>
                  </a:outerShdw>
                </a:effectLst>
              </a:rPr>
              <a:t>i,j</a:t>
            </a:r>
            <a:r>
              <a:rPr lang="en-US" altLang="zh-CN" sz="1800" dirty="0" smtClean="0">
                <a:solidFill>
                  <a:srgbClr val="FFC000"/>
                </a:solidFill>
                <a:effectLst>
                  <a:outerShdw blurRad="38100" dist="38100" dir="2700000" algn="tl">
                    <a:srgbClr val="000000">
                      <a:alpha val="43137"/>
                    </a:srgbClr>
                  </a:outerShdw>
                </a:effectLst>
              </a:rPr>
              <a:t>)</a:t>
            </a:r>
            <a:endParaRPr lang="zh-CN" altLang="en-US" sz="1800" dirty="0">
              <a:solidFill>
                <a:srgbClr val="FFC000"/>
              </a:solidFill>
              <a:effectLst>
                <a:outerShdw blurRad="38100" dist="38100" dir="2700000" algn="tl">
                  <a:srgbClr val="000000">
                    <a:alpha val="43137"/>
                  </a:srgbClr>
                </a:outerShdw>
              </a:effectLst>
            </a:endParaRPr>
          </a:p>
        </p:txBody>
      </p:sp>
      <p:sp>
        <p:nvSpPr>
          <p:cNvPr id="67" name="矩形 66"/>
          <p:cNvSpPr/>
          <p:nvPr/>
        </p:nvSpPr>
        <p:spPr bwMode="auto">
          <a:xfrm>
            <a:off x="7020272" y="5589240"/>
            <a:ext cx="360040" cy="288032"/>
          </a:xfrm>
          <a:prstGeom prst="rect">
            <a:avLst/>
          </a:prstGeom>
          <a:solidFill>
            <a:schemeClr val="tx1"/>
          </a:solidFill>
          <a:ln>
            <a:noFill/>
          </a:ln>
          <a:effectLst/>
          <a:extLst/>
        </p:spPr>
        <p:txBody>
          <a:bodyPr vert="horz" wrap="non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grpSp>
        <p:nvGrpSpPr>
          <p:cNvPr id="5" name="组合 4"/>
          <p:cNvGrpSpPr/>
          <p:nvPr/>
        </p:nvGrpSpPr>
        <p:grpSpPr>
          <a:xfrm>
            <a:off x="4780656" y="3068960"/>
            <a:ext cx="4399856" cy="3632086"/>
            <a:chOff x="4780656" y="3068960"/>
            <a:chExt cx="4399856" cy="3632086"/>
          </a:xfrm>
        </p:grpSpPr>
        <p:grpSp>
          <p:nvGrpSpPr>
            <p:cNvPr id="68" name="组合 67"/>
            <p:cNvGrpSpPr/>
            <p:nvPr/>
          </p:nvGrpSpPr>
          <p:grpSpPr>
            <a:xfrm>
              <a:off x="4780656" y="3068960"/>
              <a:ext cx="4183832" cy="3528392"/>
              <a:chOff x="4780656" y="3068960"/>
              <a:chExt cx="4183832" cy="3528392"/>
            </a:xfrm>
          </p:grpSpPr>
          <p:sp>
            <p:nvSpPr>
              <p:cNvPr id="60" name="TextBox 59"/>
              <p:cNvSpPr txBox="1"/>
              <p:nvPr/>
            </p:nvSpPr>
            <p:spPr>
              <a:xfrm>
                <a:off x="6924738" y="3068960"/>
                <a:ext cx="455574" cy="400110"/>
              </a:xfrm>
              <a:prstGeom prst="rect">
                <a:avLst/>
              </a:prstGeom>
              <a:noFill/>
            </p:spPr>
            <p:txBody>
              <a:bodyPr wrap="none" rtlCol="0">
                <a:spAutoFit/>
              </a:bodyPr>
              <a:lstStyle/>
              <a:p>
                <a:pPr algn="just"/>
                <a:r>
                  <a:rPr lang="en-US" altLang="zh-CN" sz="2000" dirty="0" smtClean="0">
                    <a:solidFill>
                      <a:srgbClr val="FFC000"/>
                    </a:solidFill>
                    <a:effectLst>
                      <a:outerShdw blurRad="38100" dist="38100" dir="2700000" algn="tl">
                        <a:srgbClr val="000000">
                          <a:alpha val="43137"/>
                        </a:srgbClr>
                      </a:outerShdw>
                    </a:effectLst>
                  </a:rPr>
                  <a:t>m</a:t>
                </a:r>
                <a:endParaRPr lang="zh-CN" altLang="en-US" sz="2000" dirty="0">
                  <a:solidFill>
                    <a:srgbClr val="FFC000"/>
                  </a:solidFill>
                  <a:effectLst>
                    <a:outerShdw blurRad="38100" dist="38100" dir="2700000" algn="tl">
                      <a:srgbClr val="000000">
                        <a:alpha val="43137"/>
                      </a:srgbClr>
                    </a:outerShdw>
                  </a:effectLst>
                </a:endParaRPr>
              </a:p>
            </p:txBody>
          </p:sp>
          <p:sp>
            <p:nvSpPr>
              <p:cNvPr id="4" name="矩形 3"/>
              <p:cNvSpPr/>
              <p:nvPr/>
            </p:nvSpPr>
            <p:spPr bwMode="auto">
              <a:xfrm>
                <a:off x="5292080" y="3717032"/>
                <a:ext cx="3672408" cy="504056"/>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cxnSp>
            <p:nvCxnSpPr>
              <p:cNvPr id="10" name="直接连接符 9"/>
              <p:cNvCxnSpPr/>
              <p:nvPr/>
            </p:nvCxnSpPr>
            <p:spPr bwMode="auto">
              <a:xfrm>
                <a:off x="5724128" y="3717032"/>
                <a:ext cx="0" cy="50405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 name="直接连接符 12"/>
              <p:cNvCxnSpPr/>
              <p:nvPr/>
            </p:nvCxnSpPr>
            <p:spPr bwMode="auto">
              <a:xfrm>
                <a:off x="6156176" y="3717032"/>
                <a:ext cx="0" cy="50405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 name="直接连接符 13"/>
              <p:cNvCxnSpPr/>
              <p:nvPr/>
            </p:nvCxnSpPr>
            <p:spPr bwMode="auto">
              <a:xfrm>
                <a:off x="6948264" y="3717032"/>
                <a:ext cx="0" cy="50405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 name="直接连接符 14"/>
              <p:cNvCxnSpPr/>
              <p:nvPr/>
            </p:nvCxnSpPr>
            <p:spPr bwMode="auto">
              <a:xfrm>
                <a:off x="8532440" y="3717032"/>
                <a:ext cx="0" cy="50405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 name="矩形 16"/>
              <p:cNvSpPr/>
              <p:nvPr/>
            </p:nvSpPr>
            <p:spPr bwMode="auto">
              <a:xfrm>
                <a:off x="5364088" y="4653136"/>
                <a:ext cx="360040" cy="1944216"/>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cxnSp>
            <p:nvCxnSpPr>
              <p:cNvPr id="18" name="直接连接符 17"/>
              <p:cNvCxnSpPr/>
              <p:nvPr/>
            </p:nvCxnSpPr>
            <p:spPr bwMode="auto">
              <a:xfrm>
                <a:off x="5364088" y="4941168"/>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 name="直接连接符 20"/>
              <p:cNvCxnSpPr/>
              <p:nvPr/>
            </p:nvCxnSpPr>
            <p:spPr bwMode="auto">
              <a:xfrm>
                <a:off x="5364088" y="5229200"/>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 name="直接连接符 22"/>
              <p:cNvCxnSpPr/>
              <p:nvPr/>
            </p:nvCxnSpPr>
            <p:spPr bwMode="auto">
              <a:xfrm>
                <a:off x="5364088" y="6309320"/>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7" name="矩形 26"/>
              <p:cNvSpPr/>
              <p:nvPr/>
            </p:nvSpPr>
            <p:spPr bwMode="auto">
              <a:xfrm>
                <a:off x="5796136" y="4653136"/>
                <a:ext cx="360040" cy="1944216"/>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cxnSp>
            <p:nvCxnSpPr>
              <p:cNvPr id="28" name="直接连接符 27"/>
              <p:cNvCxnSpPr/>
              <p:nvPr/>
            </p:nvCxnSpPr>
            <p:spPr bwMode="auto">
              <a:xfrm>
                <a:off x="5796136" y="4941168"/>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 name="直接连接符 28"/>
              <p:cNvCxnSpPr/>
              <p:nvPr/>
            </p:nvCxnSpPr>
            <p:spPr bwMode="auto">
              <a:xfrm>
                <a:off x="5796136" y="5229200"/>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 name="直接连接符 30"/>
              <p:cNvCxnSpPr/>
              <p:nvPr/>
            </p:nvCxnSpPr>
            <p:spPr bwMode="auto">
              <a:xfrm>
                <a:off x="5796136" y="6309320"/>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 name="矩形 32"/>
              <p:cNvSpPr/>
              <p:nvPr/>
            </p:nvSpPr>
            <p:spPr bwMode="auto">
              <a:xfrm>
                <a:off x="7020272" y="4653136"/>
                <a:ext cx="360040" cy="1944216"/>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cxnSp>
            <p:nvCxnSpPr>
              <p:cNvPr id="34" name="直接连接符 33"/>
              <p:cNvCxnSpPr/>
              <p:nvPr/>
            </p:nvCxnSpPr>
            <p:spPr bwMode="auto">
              <a:xfrm>
                <a:off x="7020272" y="4941168"/>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 name="直接连接符 34"/>
              <p:cNvCxnSpPr/>
              <p:nvPr/>
            </p:nvCxnSpPr>
            <p:spPr bwMode="auto">
              <a:xfrm>
                <a:off x="7020272" y="5229200"/>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 name="直接连接符 35"/>
              <p:cNvCxnSpPr/>
              <p:nvPr/>
            </p:nvCxnSpPr>
            <p:spPr bwMode="auto">
              <a:xfrm>
                <a:off x="7020272" y="5589240"/>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7" name="直接连接符 36"/>
              <p:cNvCxnSpPr/>
              <p:nvPr/>
            </p:nvCxnSpPr>
            <p:spPr bwMode="auto">
              <a:xfrm>
                <a:off x="7020272" y="6309320"/>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9" name="矩形 38"/>
              <p:cNvSpPr/>
              <p:nvPr/>
            </p:nvSpPr>
            <p:spPr bwMode="auto">
              <a:xfrm>
                <a:off x="8604448" y="4653136"/>
                <a:ext cx="360040" cy="1944216"/>
              </a:xfrm>
              <a:prstGeom prst="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cxnSp>
            <p:nvCxnSpPr>
              <p:cNvPr id="40" name="直接连接符 39"/>
              <p:cNvCxnSpPr/>
              <p:nvPr/>
            </p:nvCxnSpPr>
            <p:spPr bwMode="auto">
              <a:xfrm>
                <a:off x="8604448" y="4941168"/>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 name="直接连接符 40"/>
              <p:cNvCxnSpPr/>
              <p:nvPr/>
            </p:nvCxnSpPr>
            <p:spPr bwMode="auto">
              <a:xfrm>
                <a:off x="8604448" y="5229200"/>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3" name="直接连接符 42"/>
              <p:cNvCxnSpPr/>
              <p:nvPr/>
            </p:nvCxnSpPr>
            <p:spPr bwMode="auto">
              <a:xfrm>
                <a:off x="8604448" y="6309320"/>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2" name="直接箭头连接符 51"/>
              <p:cNvCxnSpPr>
                <a:endCxn id="17" idx="0"/>
              </p:cNvCxnSpPr>
              <p:nvPr/>
            </p:nvCxnSpPr>
            <p:spPr bwMode="auto">
              <a:xfrm>
                <a:off x="5544108" y="4077072"/>
                <a:ext cx="0" cy="576064"/>
              </a:xfrm>
              <a:prstGeom prst="straightConnector1">
                <a:avLst/>
              </a:prstGeom>
              <a:noFill/>
              <a:ln>
                <a:noFill/>
                <a:tailEnd type="arrow"/>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4" name="直接箭头连接符 53"/>
              <p:cNvCxnSpPr>
                <a:stCxn id="17" idx="0"/>
              </p:cNvCxnSpPr>
              <p:nvPr/>
            </p:nvCxnSpPr>
            <p:spPr bwMode="auto">
              <a:xfrm flipV="1">
                <a:off x="5544108" y="4005064"/>
                <a:ext cx="0" cy="648072"/>
              </a:xfrm>
              <a:prstGeom prst="straightConnector1">
                <a:avLst/>
              </a:prstGeom>
              <a:noFill/>
              <a:ln w="9525" cap="flat" cmpd="sng" algn="ctr">
                <a:solidFill>
                  <a:schemeClr val="tx1"/>
                </a:solidFill>
                <a:prstDash val="solid"/>
                <a:round/>
                <a:headEnd type="arrow"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7" name="直接箭头连接符 56"/>
              <p:cNvCxnSpPr/>
              <p:nvPr/>
            </p:nvCxnSpPr>
            <p:spPr bwMode="auto">
              <a:xfrm flipV="1">
                <a:off x="5940152" y="4005064"/>
                <a:ext cx="0" cy="648072"/>
              </a:xfrm>
              <a:prstGeom prst="straightConnector1">
                <a:avLst/>
              </a:prstGeom>
              <a:noFill/>
              <a:ln w="9525" cap="flat" cmpd="sng" algn="ctr">
                <a:solidFill>
                  <a:schemeClr val="tx1"/>
                </a:solidFill>
                <a:prstDash val="solid"/>
                <a:round/>
                <a:headEnd type="arrow"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8" name="直接箭头连接符 57"/>
              <p:cNvCxnSpPr/>
              <p:nvPr/>
            </p:nvCxnSpPr>
            <p:spPr bwMode="auto">
              <a:xfrm flipV="1">
                <a:off x="7164288" y="4005064"/>
                <a:ext cx="0" cy="648072"/>
              </a:xfrm>
              <a:prstGeom prst="straightConnector1">
                <a:avLst/>
              </a:prstGeom>
              <a:noFill/>
              <a:ln w="9525" cap="flat" cmpd="sng" algn="ctr">
                <a:solidFill>
                  <a:schemeClr val="tx1"/>
                </a:solidFill>
                <a:prstDash val="solid"/>
                <a:round/>
                <a:headEnd type="arrow"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9" name="直接箭头连接符 58"/>
              <p:cNvCxnSpPr/>
              <p:nvPr/>
            </p:nvCxnSpPr>
            <p:spPr bwMode="auto">
              <a:xfrm flipV="1">
                <a:off x="8748464" y="4005064"/>
                <a:ext cx="0" cy="648072"/>
              </a:xfrm>
              <a:prstGeom prst="straightConnector1">
                <a:avLst/>
              </a:prstGeom>
              <a:noFill/>
              <a:ln w="9525" cap="flat" cmpd="sng" algn="ctr">
                <a:solidFill>
                  <a:schemeClr val="tx1"/>
                </a:solidFill>
                <a:prstDash val="solid"/>
                <a:round/>
                <a:headEnd type="arrow"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1" name="TextBox 60"/>
              <p:cNvSpPr txBox="1"/>
              <p:nvPr/>
            </p:nvSpPr>
            <p:spPr>
              <a:xfrm>
                <a:off x="4780656" y="5301208"/>
                <a:ext cx="367408" cy="400110"/>
              </a:xfrm>
              <a:prstGeom prst="rect">
                <a:avLst/>
              </a:prstGeom>
              <a:noFill/>
            </p:spPr>
            <p:txBody>
              <a:bodyPr wrap="none" rtlCol="0">
                <a:spAutoFit/>
              </a:bodyPr>
              <a:lstStyle/>
              <a:p>
                <a:pPr algn="just"/>
                <a:r>
                  <a:rPr lang="en-US" altLang="zh-CN" sz="2000" dirty="0" smtClean="0">
                    <a:solidFill>
                      <a:srgbClr val="FFC000"/>
                    </a:solidFill>
                    <a:effectLst>
                      <a:outerShdw blurRad="38100" dist="38100" dir="2700000" algn="tl">
                        <a:srgbClr val="000000">
                          <a:alpha val="43137"/>
                        </a:srgbClr>
                      </a:outerShdw>
                    </a:effectLst>
                  </a:rPr>
                  <a:t>n</a:t>
                </a:r>
                <a:endParaRPr lang="zh-CN" altLang="en-US" sz="2000" dirty="0">
                  <a:solidFill>
                    <a:srgbClr val="FFC000"/>
                  </a:solidFill>
                  <a:effectLst>
                    <a:outerShdw blurRad="38100" dist="38100" dir="2700000" algn="tl">
                      <a:srgbClr val="000000">
                        <a:alpha val="43137"/>
                      </a:srgbClr>
                    </a:outerShdw>
                  </a:effectLst>
                </a:endParaRPr>
              </a:p>
            </p:txBody>
          </p:sp>
          <p:cxnSp>
            <p:nvCxnSpPr>
              <p:cNvPr id="64" name="直接连接符 63"/>
              <p:cNvCxnSpPr/>
              <p:nvPr/>
            </p:nvCxnSpPr>
            <p:spPr bwMode="auto">
              <a:xfrm>
                <a:off x="7020272" y="5877272"/>
                <a:ext cx="36004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5" name="直接连接符 64"/>
              <p:cNvCxnSpPr/>
              <p:nvPr/>
            </p:nvCxnSpPr>
            <p:spPr bwMode="auto">
              <a:xfrm>
                <a:off x="7380312" y="3717032"/>
                <a:ext cx="0" cy="504056"/>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2" name="弧形 1"/>
            <p:cNvSpPr/>
            <p:nvPr/>
          </p:nvSpPr>
          <p:spPr bwMode="auto">
            <a:xfrm>
              <a:off x="5220072" y="3501008"/>
              <a:ext cx="3960440" cy="468052"/>
            </a:xfrm>
            <a:prstGeom prst="arc">
              <a:avLst>
                <a:gd name="adj1" fmla="val 10929440"/>
                <a:gd name="adj2" fmla="val 21400263"/>
              </a:avLst>
            </a:prstGeom>
            <a:noFill/>
            <a:ln w="952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sp>
          <p:nvSpPr>
            <p:cNvPr id="42" name="弧形 41"/>
            <p:cNvSpPr/>
            <p:nvPr/>
          </p:nvSpPr>
          <p:spPr bwMode="auto">
            <a:xfrm>
              <a:off x="5148064" y="4653136"/>
              <a:ext cx="288032" cy="2047910"/>
            </a:xfrm>
            <a:prstGeom prst="arc">
              <a:avLst>
                <a:gd name="adj1" fmla="val 5404077"/>
                <a:gd name="adj2" fmla="val 16178124"/>
              </a:avLst>
            </a:prstGeom>
            <a:noFill/>
            <a:ln w="9525" cap="flat" cmpd="sng" algn="ctr">
              <a:solidFill>
                <a:srgbClr val="FFC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zh-CN" altLang="en-US" sz="2400" b="1" i="0" u="none" strike="noStrike" cap="none" normalizeH="0" baseline="0" smtClean="0">
                <a:ln>
                  <a:noFill/>
                </a:ln>
                <a:solidFill>
                  <a:schemeClr val="tx1"/>
                </a:solidFill>
                <a:effectLst/>
                <a:latin typeface="Verdana" pitchFamily="34" charset="0"/>
                <a:ea typeface="宋体" charset="-122"/>
              </a:endParaRPr>
            </a:p>
          </p:txBody>
        </p:sp>
      </p:grpSp>
    </p:spTree>
    <p:extLst>
      <p:ext uri="{BB962C8B-B14F-4D97-AF65-F5344CB8AC3E}">
        <p14:creationId xmlns:p14="http://schemas.microsoft.com/office/powerpoint/2010/main" val="3592275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 calcmode="lin" valueType="num">
                                      <p:cBhvr additive="base">
                                        <p:cTn id="1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500" fill="hold"/>
                                        <p:tgtEl>
                                          <p:spTgt spid="67"/>
                                        </p:tgtEl>
                                        <p:attrNameLst>
                                          <p:attrName>ppt_x</p:attrName>
                                        </p:attrNameLst>
                                      </p:cBhvr>
                                      <p:tavLst>
                                        <p:tav tm="0">
                                          <p:val>
                                            <p:strVal val="#ppt_x"/>
                                          </p:val>
                                        </p:tav>
                                        <p:tav tm="100000">
                                          <p:val>
                                            <p:strVal val="#ppt_x"/>
                                          </p:val>
                                        </p:tav>
                                      </p:tavLst>
                                    </p:anim>
                                    <p:anim calcmode="lin" valueType="num">
                                      <p:cBhvr additive="base">
                                        <p:cTn id="22" dur="500" fill="hold"/>
                                        <p:tgtEl>
                                          <p:spTgt spid="6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additive="base">
                                        <p:cTn id="25" dur="500" fill="hold"/>
                                        <p:tgtEl>
                                          <p:spTgt spid="66"/>
                                        </p:tgtEl>
                                        <p:attrNameLst>
                                          <p:attrName>ppt_x</p:attrName>
                                        </p:attrNameLst>
                                      </p:cBhvr>
                                      <p:tavLst>
                                        <p:tav tm="0">
                                          <p:val>
                                            <p:strVal val="#ppt_x"/>
                                          </p:val>
                                        </p:tav>
                                        <p:tav tm="100000">
                                          <p:val>
                                            <p:strVal val="#ppt_x"/>
                                          </p:val>
                                        </p:tav>
                                      </p:tavLst>
                                    </p:anim>
                                    <p:anim calcmode="lin" valueType="num">
                                      <p:cBhvr additive="base">
                                        <p:cTn id="26"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2"/>
          <p:cNvSpPr>
            <a:spLocks noGrp="1" noChangeArrowheads="1"/>
          </p:cNvSpPr>
          <p:nvPr>
            <p:ph type="title"/>
          </p:nvPr>
        </p:nvSpPr>
        <p:spPr/>
        <p:txBody>
          <a:bodyPr/>
          <a:lstStyle/>
          <a:p>
            <a:pPr eaLnBrk="1" hangingPunct="1">
              <a:defRPr/>
            </a:pPr>
            <a:r>
              <a:rPr lang="zh-CN" altLang="en-US" dirty="0" smtClean="0"/>
              <a:t>引用类型</a:t>
            </a:r>
          </a:p>
        </p:txBody>
      </p:sp>
      <p:sp>
        <p:nvSpPr>
          <p:cNvPr id="475139" name="Rectangle 3"/>
          <p:cNvSpPr>
            <a:spLocks noGrp="1" noChangeArrowheads="1"/>
          </p:cNvSpPr>
          <p:nvPr>
            <p:ph type="body" idx="1"/>
          </p:nvPr>
        </p:nvSpPr>
        <p:spPr>
          <a:xfrm>
            <a:off x="179388" y="1484784"/>
            <a:ext cx="8824912" cy="4951412"/>
          </a:xfrm>
        </p:spPr>
        <p:txBody>
          <a:bodyPr/>
          <a:lstStyle/>
          <a:p>
            <a:pPr marL="441325" indent="-441325" eaLnBrk="1" hangingPunct="1">
              <a:lnSpc>
                <a:spcPct val="90000"/>
              </a:lnSpc>
              <a:defRPr/>
            </a:pPr>
            <a:r>
              <a:rPr lang="zh-CN" altLang="en-US" sz="2800" dirty="0" smtClean="0"/>
              <a:t>引用类型用于给一个变量取一个</a:t>
            </a:r>
            <a:r>
              <a:rPr lang="zh-CN" altLang="en-US" sz="2800" dirty="0" smtClean="0">
                <a:solidFill>
                  <a:srgbClr val="FFC000"/>
                </a:solidFill>
              </a:rPr>
              <a:t>别名</a:t>
            </a:r>
            <a:r>
              <a:rPr lang="zh-CN" altLang="en-US" sz="2800" dirty="0" smtClean="0"/>
              <a:t>。例如：</a:t>
            </a:r>
          </a:p>
          <a:p>
            <a:pPr marL="1268413" lvl="1" eaLnBrk="1" hangingPunct="1">
              <a:lnSpc>
                <a:spcPct val="90000"/>
              </a:lnSpc>
              <a:buFontTx/>
              <a:buNone/>
              <a:defRPr/>
            </a:pPr>
            <a:r>
              <a:rPr lang="en-US" altLang="zh-CN" sz="2400" dirty="0" err="1" smtClean="0"/>
              <a:t>int</a:t>
            </a:r>
            <a:r>
              <a:rPr lang="en-US" altLang="zh-CN" sz="2400" dirty="0" smtClean="0"/>
              <a:t> x=0;</a:t>
            </a:r>
          </a:p>
          <a:p>
            <a:pPr marL="1268413" lvl="1" eaLnBrk="1" hangingPunct="1">
              <a:lnSpc>
                <a:spcPct val="90000"/>
              </a:lnSpc>
              <a:buFontTx/>
              <a:buNone/>
              <a:defRPr/>
            </a:pPr>
            <a:r>
              <a:rPr lang="en-US" altLang="zh-CN" sz="2400" dirty="0" err="1" smtClean="0"/>
              <a:t>int</a:t>
            </a:r>
            <a:r>
              <a:rPr lang="en-US" altLang="zh-CN" sz="2400" dirty="0" smtClean="0"/>
              <a:t> </a:t>
            </a:r>
            <a:r>
              <a:rPr lang="en-US" altLang="zh-CN" sz="2400" dirty="0" smtClean="0">
                <a:solidFill>
                  <a:schemeClr val="folHlink"/>
                </a:solidFill>
              </a:rPr>
              <a:t>&amp;</a:t>
            </a:r>
            <a:r>
              <a:rPr lang="en-US" altLang="zh-CN" sz="2400" dirty="0" smtClean="0"/>
              <a:t>y=x; //</a:t>
            </a:r>
            <a:r>
              <a:rPr lang="en-US" altLang="zh-CN" sz="2400" dirty="0" smtClean="0">
                <a:solidFill>
                  <a:schemeClr val="folHlink"/>
                </a:solidFill>
              </a:rPr>
              <a:t>y</a:t>
            </a:r>
            <a:r>
              <a:rPr lang="zh-CN" altLang="en-US" sz="2400" dirty="0" smtClean="0"/>
              <a:t>为</a:t>
            </a:r>
            <a:r>
              <a:rPr lang="zh-CN" altLang="en-US" sz="2400" dirty="0" smtClean="0">
                <a:solidFill>
                  <a:schemeClr val="folHlink"/>
                </a:solidFill>
              </a:rPr>
              <a:t>引用类型</a:t>
            </a:r>
            <a:r>
              <a:rPr lang="zh-CN" altLang="en-US" sz="2400" dirty="0" smtClean="0"/>
              <a:t>的变量，可以看成是</a:t>
            </a:r>
            <a:r>
              <a:rPr lang="en-US" altLang="zh-CN" sz="2400" dirty="0" smtClean="0">
                <a:solidFill>
                  <a:schemeClr val="folHlink"/>
                </a:solidFill>
              </a:rPr>
              <a:t>x</a:t>
            </a:r>
            <a:r>
              <a:rPr lang="zh-CN" altLang="en-US" sz="2400" dirty="0" smtClean="0"/>
              <a:t>的</a:t>
            </a:r>
            <a:r>
              <a:rPr lang="zh-CN" altLang="en-US" sz="2400" dirty="0" smtClean="0">
                <a:solidFill>
                  <a:schemeClr val="folHlink"/>
                </a:solidFill>
              </a:rPr>
              <a:t>别名</a:t>
            </a:r>
          </a:p>
          <a:p>
            <a:pPr marL="1268413" lvl="1" eaLnBrk="1" hangingPunct="1">
              <a:lnSpc>
                <a:spcPct val="90000"/>
              </a:lnSpc>
              <a:buFontTx/>
              <a:buNone/>
              <a:defRPr/>
            </a:pPr>
            <a:r>
              <a:rPr lang="en-US" altLang="zh-CN" sz="2400" dirty="0" err="1" smtClean="0"/>
              <a:t>cout</a:t>
            </a:r>
            <a:r>
              <a:rPr lang="en-US" altLang="zh-CN" sz="2400" dirty="0" smtClean="0"/>
              <a:t> &lt;&lt; x &lt;&lt; ',' &lt;&lt; y &lt;&lt; </a:t>
            </a:r>
            <a:r>
              <a:rPr lang="en-US" altLang="zh-CN" sz="2400" dirty="0" err="1" smtClean="0"/>
              <a:t>endl</a:t>
            </a:r>
            <a:r>
              <a:rPr lang="en-US" altLang="zh-CN" sz="2400" dirty="0" smtClean="0"/>
              <a:t>; //</a:t>
            </a:r>
            <a:r>
              <a:rPr lang="zh-CN" altLang="en-US" sz="2400" dirty="0" smtClean="0"/>
              <a:t>结果为：</a:t>
            </a:r>
            <a:r>
              <a:rPr lang="en-US" altLang="zh-CN" sz="2400" dirty="0" smtClean="0"/>
              <a:t>0,0</a:t>
            </a:r>
          </a:p>
          <a:p>
            <a:pPr marL="1268413" lvl="1" eaLnBrk="1" hangingPunct="1">
              <a:lnSpc>
                <a:spcPct val="90000"/>
              </a:lnSpc>
              <a:buFontTx/>
              <a:buNone/>
              <a:defRPr/>
            </a:pPr>
            <a:r>
              <a:rPr lang="en-US" altLang="zh-CN" sz="2400" dirty="0" smtClean="0"/>
              <a:t>y = 1;</a:t>
            </a:r>
          </a:p>
          <a:p>
            <a:pPr marL="1268413" lvl="1" eaLnBrk="1" hangingPunct="1">
              <a:lnSpc>
                <a:spcPct val="90000"/>
              </a:lnSpc>
              <a:buFontTx/>
              <a:buNone/>
              <a:defRPr/>
            </a:pPr>
            <a:r>
              <a:rPr lang="en-US" altLang="zh-CN" sz="2400" dirty="0" err="1" smtClean="0"/>
              <a:t>cout</a:t>
            </a:r>
            <a:r>
              <a:rPr lang="en-US" altLang="zh-CN" sz="2400" dirty="0" smtClean="0"/>
              <a:t> &lt;&lt; x &lt;&lt; ',' &lt;&lt; y &lt;&lt; </a:t>
            </a:r>
            <a:r>
              <a:rPr lang="en-US" altLang="zh-CN" sz="2400" dirty="0" err="1" smtClean="0"/>
              <a:t>endl</a:t>
            </a:r>
            <a:r>
              <a:rPr lang="en-US" altLang="zh-CN" sz="2400" dirty="0" smtClean="0"/>
              <a:t>; //</a:t>
            </a:r>
            <a:r>
              <a:rPr lang="zh-CN" altLang="en-US" sz="2400" dirty="0" smtClean="0"/>
              <a:t>结果为：</a:t>
            </a:r>
            <a:r>
              <a:rPr lang="en-US" altLang="zh-CN" sz="2400" dirty="0" smtClean="0"/>
              <a:t>1,1</a:t>
            </a:r>
          </a:p>
          <a:p>
            <a:pPr marL="441325" indent="-441325" eaLnBrk="1" hangingPunct="1">
              <a:lnSpc>
                <a:spcPct val="90000"/>
              </a:lnSpc>
              <a:defRPr/>
            </a:pPr>
            <a:r>
              <a:rPr lang="zh-CN" altLang="en-US" sz="2800" dirty="0" smtClean="0"/>
              <a:t>在语法上，</a:t>
            </a:r>
            <a:endParaRPr lang="en-US" altLang="zh-CN" sz="2800" dirty="0" smtClean="0"/>
          </a:p>
          <a:p>
            <a:pPr marL="841375" lvl="1" indent="-441325" eaLnBrk="1" hangingPunct="1">
              <a:lnSpc>
                <a:spcPct val="90000"/>
              </a:lnSpc>
              <a:defRPr/>
            </a:pPr>
            <a:r>
              <a:rPr lang="zh-CN" altLang="en-US" sz="2400" dirty="0" smtClean="0"/>
              <a:t>对引用类型变量的访问与非引用类型相同</a:t>
            </a:r>
            <a:r>
              <a:rPr lang="zh-CN" altLang="en-US" sz="2400" dirty="0"/>
              <a:t>。</a:t>
            </a:r>
            <a:endParaRPr lang="zh-CN" altLang="en-US" sz="2400" dirty="0" smtClean="0"/>
          </a:p>
          <a:p>
            <a:pPr marL="441325" indent="-441325" eaLnBrk="1" hangingPunct="1">
              <a:lnSpc>
                <a:spcPct val="90000"/>
              </a:lnSpc>
              <a:defRPr/>
            </a:pPr>
            <a:r>
              <a:rPr lang="zh-CN" altLang="en-US" sz="2800" dirty="0" smtClean="0"/>
              <a:t>在语义上，</a:t>
            </a:r>
            <a:endParaRPr lang="en-US" altLang="zh-CN" sz="2800" dirty="0" smtClean="0"/>
          </a:p>
          <a:p>
            <a:pPr marL="841375" lvl="1" indent="-441325" eaLnBrk="1" hangingPunct="1">
              <a:defRPr/>
            </a:pPr>
            <a:r>
              <a:rPr lang="zh-CN" altLang="en-US" sz="2400" dirty="0" smtClean="0"/>
              <a:t>对引用类型变量的访问实际访问的是另一个变量（被引用的变量）。效果与通过指针间接访问另一个变量相同。</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ChangeArrowheads="1"/>
          </p:cNvSpPr>
          <p:nvPr>
            <p:ph type="body" idx="1"/>
          </p:nvPr>
        </p:nvSpPr>
        <p:spPr>
          <a:xfrm>
            <a:off x="323850" y="476250"/>
            <a:ext cx="8569325" cy="5976938"/>
          </a:xfrm>
        </p:spPr>
        <p:txBody>
          <a:bodyPr/>
          <a:lstStyle/>
          <a:p>
            <a:pPr algn="just" eaLnBrk="1" hangingPunct="1">
              <a:lnSpc>
                <a:spcPct val="90000"/>
              </a:lnSpc>
              <a:defRPr/>
            </a:pPr>
            <a:r>
              <a:rPr lang="zh-CN" altLang="en-US" dirty="0" smtClean="0"/>
              <a:t>对引用类型需要注意下面几点：</a:t>
            </a:r>
            <a:endParaRPr lang="zh-CN" altLang="en-US" dirty="0" smtClean="0">
              <a:latin typeface="宋体" charset="-122"/>
              <a:cs typeface="Times New Roman" pitchFamily="18" charset="0"/>
            </a:endParaRPr>
          </a:p>
          <a:p>
            <a:pPr lvl="1" algn="just" eaLnBrk="1" hangingPunct="1">
              <a:lnSpc>
                <a:spcPct val="90000"/>
              </a:lnSpc>
              <a:defRPr/>
            </a:pPr>
            <a:r>
              <a:rPr lang="zh-CN" altLang="en-US" dirty="0" smtClean="0"/>
              <a:t>定义引用类型变量时，应在变量名加上符号</a:t>
            </a:r>
            <a:r>
              <a:rPr lang="zh-CN" altLang="en-US" dirty="0" smtClean="0">
                <a:latin typeface="Arial"/>
              </a:rPr>
              <a:t>“</a:t>
            </a:r>
            <a:r>
              <a:rPr lang="en-US" altLang="zh-CN" dirty="0" smtClean="0">
                <a:cs typeface="Times New Roman" pitchFamily="18" charset="0"/>
              </a:rPr>
              <a:t>&amp;</a:t>
            </a:r>
            <a:r>
              <a:rPr lang="en-US" altLang="zh-CN" dirty="0" smtClean="0">
                <a:latin typeface="Arial"/>
              </a:rPr>
              <a:t>”</a:t>
            </a:r>
            <a:r>
              <a:rPr lang="zh-CN" altLang="en-US" dirty="0" smtClean="0"/>
              <a:t>，以区别于普通变量。</a:t>
            </a:r>
          </a:p>
          <a:p>
            <a:pPr lvl="2" algn="just" eaLnBrk="1" hangingPunct="1">
              <a:lnSpc>
                <a:spcPct val="90000"/>
              </a:lnSpc>
              <a:defRPr/>
            </a:pPr>
            <a:r>
              <a:rPr lang="en-US" altLang="zh-CN" dirty="0" err="1" smtClean="0">
                <a:cs typeface="Times New Roman" pitchFamily="18" charset="0"/>
              </a:rPr>
              <a:t>int</a:t>
            </a:r>
            <a:r>
              <a:rPr lang="en-US" altLang="zh-CN" dirty="0" smtClean="0">
                <a:cs typeface="Times New Roman" pitchFamily="18" charset="0"/>
              </a:rPr>
              <a:t> </a:t>
            </a:r>
            <a:r>
              <a:rPr lang="en-US" altLang="zh-CN" dirty="0" smtClean="0">
                <a:solidFill>
                  <a:schemeClr val="folHlink"/>
                </a:solidFill>
                <a:cs typeface="Times New Roman" pitchFamily="18" charset="0"/>
              </a:rPr>
              <a:t>&amp;</a:t>
            </a:r>
            <a:r>
              <a:rPr lang="en-US" altLang="zh-CN" dirty="0" smtClean="0">
                <a:cs typeface="Times New Roman" pitchFamily="18" charset="0"/>
              </a:rPr>
              <a:t>y=x;</a:t>
            </a:r>
          </a:p>
          <a:p>
            <a:pPr lvl="1" algn="just" eaLnBrk="1" hangingPunct="1">
              <a:lnSpc>
                <a:spcPct val="90000"/>
              </a:lnSpc>
              <a:defRPr/>
            </a:pPr>
            <a:r>
              <a:rPr lang="zh-CN" altLang="en-US" dirty="0" smtClean="0"/>
              <a:t>定义引用变量时必须要有初始化，并且引用变量和被引用变量应具有相同的类型。</a:t>
            </a:r>
          </a:p>
          <a:p>
            <a:pPr lvl="2" algn="just" eaLnBrk="1" hangingPunct="1">
              <a:lnSpc>
                <a:spcPct val="90000"/>
              </a:lnSpc>
              <a:defRPr/>
            </a:pPr>
            <a:r>
              <a:rPr lang="en-US" altLang="zh-CN" dirty="0" err="1" smtClean="0">
                <a:cs typeface="Times New Roman" pitchFamily="18" charset="0"/>
              </a:rPr>
              <a:t>int</a:t>
            </a:r>
            <a:r>
              <a:rPr lang="en-US" altLang="zh-CN" dirty="0" smtClean="0">
                <a:cs typeface="Times New Roman" pitchFamily="18" charset="0"/>
              </a:rPr>
              <a:t> x;</a:t>
            </a:r>
          </a:p>
          <a:p>
            <a:pPr lvl="2" algn="just" eaLnBrk="1" hangingPunct="1">
              <a:lnSpc>
                <a:spcPct val="90000"/>
              </a:lnSpc>
              <a:defRPr/>
            </a:pPr>
            <a:r>
              <a:rPr lang="en-US" altLang="zh-CN" dirty="0" err="1" smtClean="0">
                <a:cs typeface="Times New Roman" pitchFamily="18" charset="0"/>
              </a:rPr>
              <a:t>int</a:t>
            </a:r>
            <a:r>
              <a:rPr lang="en-US" altLang="zh-CN" dirty="0" smtClean="0">
                <a:cs typeface="Times New Roman" pitchFamily="18" charset="0"/>
              </a:rPr>
              <a:t> &amp;y</a:t>
            </a:r>
            <a:r>
              <a:rPr lang="en-US" altLang="zh-CN" dirty="0" smtClean="0">
                <a:solidFill>
                  <a:schemeClr val="folHlink"/>
                </a:solidFill>
                <a:cs typeface="Times New Roman" pitchFamily="18" charset="0"/>
              </a:rPr>
              <a:t>=x</a:t>
            </a:r>
            <a:r>
              <a:rPr lang="en-US" altLang="zh-CN" dirty="0" smtClean="0">
                <a:cs typeface="Times New Roman" pitchFamily="18" charset="0"/>
              </a:rPr>
              <a:t>;</a:t>
            </a:r>
          </a:p>
          <a:p>
            <a:pPr lvl="1" algn="just" eaLnBrk="1" hangingPunct="1">
              <a:lnSpc>
                <a:spcPct val="90000"/>
              </a:lnSpc>
              <a:defRPr/>
            </a:pPr>
            <a:r>
              <a:rPr lang="zh-CN" altLang="en-US" dirty="0" smtClean="0"/>
              <a:t>引用类型的变量定义之后，它不能再引用其它变量。</a:t>
            </a:r>
          </a:p>
          <a:p>
            <a:pPr lvl="2" algn="just" eaLnBrk="1" hangingPunct="1">
              <a:lnSpc>
                <a:spcPct val="90000"/>
              </a:lnSpc>
              <a:defRPr/>
            </a:pPr>
            <a:r>
              <a:rPr lang="en-US" altLang="zh-CN" dirty="0" err="1" smtClean="0"/>
              <a:t>int</a:t>
            </a:r>
            <a:r>
              <a:rPr lang="en-US" altLang="zh-CN" dirty="0" smtClean="0"/>
              <a:t> x1,x2;</a:t>
            </a:r>
          </a:p>
          <a:p>
            <a:pPr lvl="2" algn="just" eaLnBrk="1" hangingPunct="1">
              <a:lnSpc>
                <a:spcPct val="90000"/>
              </a:lnSpc>
              <a:defRPr/>
            </a:pPr>
            <a:r>
              <a:rPr lang="en-US" altLang="zh-CN" dirty="0" err="1" smtClean="0"/>
              <a:t>int</a:t>
            </a:r>
            <a:r>
              <a:rPr lang="en-US" altLang="zh-CN" dirty="0" smtClean="0"/>
              <a:t> &amp;y=x1;</a:t>
            </a:r>
          </a:p>
          <a:p>
            <a:pPr lvl="2" algn="just" eaLnBrk="1" hangingPunct="1">
              <a:lnSpc>
                <a:spcPct val="90000"/>
              </a:lnSpc>
              <a:defRPr/>
            </a:pPr>
            <a:r>
              <a:rPr lang="en-US" altLang="zh-CN" dirty="0" smtClean="0"/>
              <a:t>......</a:t>
            </a:r>
          </a:p>
          <a:p>
            <a:pPr lvl="2" algn="just" eaLnBrk="1" hangingPunct="1">
              <a:lnSpc>
                <a:spcPct val="90000"/>
              </a:lnSpc>
              <a:defRPr/>
            </a:pPr>
            <a:r>
              <a:rPr lang="en-US" altLang="zh-CN" dirty="0" smtClean="0"/>
              <a:t>y = </a:t>
            </a:r>
            <a:r>
              <a:rPr lang="en-US" altLang="zh-CN" dirty="0" smtClean="0">
                <a:solidFill>
                  <a:schemeClr val="folHlink"/>
                </a:solidFill>
              </a:rPr>
              <a:t>&amp;x2</a:t>
            </a:r>
            <a:r>
              <a:rPr lang="en-US" altLang="zh-CN" dirty="0" smtClean="0"/>
              <a:t>; //</a:t>
            </a:r>
            <a:r>
              <a:rPr lang="en-US" altLang="zh-CN" dirty="0" smtClean="0">
                <a:solidFill>
                  <a:srgbClr val="FFC000"/>
                </a:solidFill>
              </a:rPr>
              <a:t>Error</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2"/>
          <p:cNvSpPr>
            <a:spLocks noGrp="1" noChangeArrowheads="1"/>
          </p:cNvSpPr>
          <p:nvPr>
            <p:ph type="title"/>
          </p:nvPr>
        </p:nvSpPr>
        <p:spPr>
          <a:xfrm>
            <a:off x="457200" y="44450"/>
            <a:ext cx="8229600" cy="1139825"/>
          </a:xfrm>
        </p:spPr>
        <p:txBody>
          <a:bodyPr/>
          <a:lstStyle/>
          <a:p>
            <a:pPr eaLnBrk="1" hangingPunct="1">
              <a:defRPr/>
            </a:pPr>
            <a:r>
              <a:rPr lang="zh-CN" altLang="en-US" dirty="0" smtClean="0"/>
              <a:t>引用类型作为函数的参数类型</a:t>
            </a:r>
            <a:endParaRPr lang="zh-CN" altLang="en-US" dirty="0" smtClean="0">
              <a:cs typeface="Times New Roman" pitchFamily="18" charset="0"/>
            </a:endParaRPr>
          </a:p>
        </p:txBody>
      </p:sp>
      <p:sp>
        <p:nvSpPr>
          <p:cNvPr id="5" name="Rectangle 2"/>
          <p:cNvSpPr>
            <a:spLocks noGrp="1" noChangeArrowheads="1"/>
          </p:cNvSpPr>
          <p:nvPr>
            <p:ph type="body" idx="1"/>
          </p:nvPr>
        </p:nvSpPr>
        <p:spPr>
          <a:xfrm>
            <a:off x="323850" y="1412776"/>
            <a:ext cx="8507413" cy="5184576"/>
          </a:xfrm>
        </p:spPr>
        <p:txBody>
          <a:bodyPr>
            <a:normAutofit fontScale="70000" lnSpcReduction="20000"/>
          </a:bodyPr>
          <a:lstStyle/>
          <a:p>
            <a:pPr eaLnBrk="1" hangingPunct="1">
              <a:lnSpc>
                <a:spcPct val="120000"/>
              </a:lnSpc>
              <a:defRPr/>
            </a:pPr>
            <a:r>
              <a:rPr lang="zh-CN" altLang="en-US" sz="4000" dirty="0" smtClean="0"/>
              <a:t>提高参数传递的效率。例如：</a:t>
            </a:r>
          </a:p>
          <a:p>
            <a:pPr eaLnBrk="1" hangingPunct="1">
              <a:lnSpc>
                <a:spcPct val="120000"/>
              </a:lnSpc>
              <a:buFont typeface="Wingdings" pitchFamily="2" charset="2"/>
              <a:buNone/>
              <a:defRPr/>
            </a:pPr>
            <a:r>
              <a:rPr lang="en-US" altLang="zh-CN" sz="2400" dirty="0" err="1" smtClean="0"/>
              <a:t>strcut</a:t>
            </a:r>
            <a:r>
              <a:rPr lang="en-US" altLang="zh-CN" sz="2400" dirty="0" smtClean="0"/>
              <a:t> A</a:t>
            </a:r>
          </a:p>
          <a:p>
            <a:pPr eaLnBrk="1" hangingPunct="1">
              <a:lnSpc>
                <a:spcPct val="120000"/>
              </a:lnSpc>
              <a:buFont typeface="Wingdings" pitchFamily="2" charset="2"/>
              <a:buNone/>
              <a:defRPr/>
            </a:pPr>
            <a:r>
              <a:rPr lang="en-US" altLang="zh-CN" sz="2400" dirty="0" smtClean="0"/>
              <a:t>{ </a:t>
            </a:r>
            <a:r>
              <a:rPr lang="en-US" altLang="zh-CN" sz="2400" dirty="0" err="1" smtClean="0"/>
              <a:t>int</a:t>
            </a:r>
            <a:r>
              <a:rPr lang="en-US" altLang="zh-CN" sz="2400" dirty="0" smtClean="0"/>
              <a:t> </a:t>
            </a:r>
            <a:r>
              <a:rPr lang="en-US" altLang="zh-CN" sz="2400" dirty="0" err="1" smtClean="0"/>
              <a:t>i</a:t>
            </a:r>
            <a:r>
              <a:rPr lang="en-US" altLang="zh-CN" sz="2400" dirty="0" smtClean="0"/>
              <a:t>;</a:t>
            </a:r>
          </a:p>
          <a:p>
            <a:pPr eaLnBrk="1" hangingPunct="1">
              <a:lnSpc>
                <a:spcPct val="120000"/>
              </a:lnSpc>
              <a:buFont typeface="Wingdings" pitchFamily="2" charset="2"/>
              <a:buNone/>
              <a:defRPr/>
            </a:pPr>
            <a:r>
              <a:rPr lang="en-US" altLang="zh-CN" sz="2400" dirty="0" smtClean="0"/>
              <a:t>   ......</a:t>
            </a:r>
          </a:p>
          <a:p>
            <a:pPr eaLnBrk="1" hangingPunct="1">
              <a:lnSpc>
                <a:spcPct val="120000"/>
              </a:lnSpc>
              <a:buFont typeface="Wingdings" pitchFamily="2" charset="2"/>
              <a:buNone/>
              <a:defRPr/>
            </a:pPr>
            <a:r>
              <a:rPr lang="en-US" altLang="zh-CN" sz="2400" dirty="0" smtClean="0"/>
              <a:t>};</a:t>
            </a:r>
          </a:p>
          <a:p>
            <a:pPr eaLnBrk="1" hangingPunct="1">
              <a:lnSpc>
                <a:spcPct val="120000"/>
              </a:lnSpc>
              <a:buFont typeface="Wingdings" pitchFamily="2" charset="2"/>
              <a:buNone/>
              <a:defRPr/>
            </a:pPr>
            <a:r>
              <a:rPr lang="en-US" altLang="zh-CN" sz="2400" dirty="0" smtClean="0"/>
              <a:t>void f(A &amp;x) //x</a:t>
            </a:r>
            <a:r>
              <a:rPr lang="zh-CN" altLang="en-US" sz="2400" dirty="0" smtClean="0"/>
              <a:t>引用相应的实参</a:t>
            </a:r>
          </a:p>
          <a:p>
            <a:pPr eaLnBrk="1" hangingPunct="1">
              <a:lnSpc>
                <a:spcPct val="120000"/>
              </a:lnSpc>
              <a:buFont typeface="Wingdings" pitchFamily="2" charset="2"/>
              <a:buNone/>
              <a:defRPr/>
            </a:pPr>
            <a:r>
              <a:rPr lang="en-US" altLang="zh-CN" sz="2400" dirty="0" smtClean="0"/>
              <a:t>{ ......</a:t>
            </a:r>
          </a:p>
          <a:p>
            <a:pPr eaLnBrk="1" hangingPunct="1">
              <a:lnSpc>
                <a:spcPct val="120000"/>
              </a:lnSpc>
              <a:buFont typeface="Wingdings" pitchFamily="2" charset="2"/>
              <a:buNone/>
              <a:defRPr/>
            </a:pPr>
            <a:r>
              <a:rPr lang="en-US" altLang="zh-CN" sz="2400" dirty="0" smtClean="0"/>
              <a:t>   … </a:t>
            </a:r>
            <a:r>
              <a:rPr lang="en-US" altLang="zh-CN" sz="2400" dirty="0" err="1" smtClean="0"/>
              <a:t>x.i</a:t>
            </a:r>
            <a:r>
              <a:rPr lang="en-US" altLang="zh-CN" sz="2400" dirty="0" smtClean="0"/>
              <a:t> … //</a:t>
            </a:r>
            <a:r>
              <a:rPr lang="zh-CN" altLang="en-US" sz="2400" dirty="0" smtClean="0"/>
              <a:t>访问实参</a:t>
            </a:r>
          </a:p>
          <a:p>
            <a:pPr eaLnBrk="1" hangingPunct="1">
              <a:lnSpc>
                <a:spcPct val="120000"/>
              </a:lnSpc>
              <a:buFont typeface="Wingdings" pitchFamily="2" charset="2"/>
              <a:buNone/>
              <a:defRPr/>
            </a:pPr>
            <a:r>
              <a:rPr lang="zh-CN" altLang="en-US" sz="2400" dirty="0" smtClean="0"/>
              <a:t>   </a:t>
            </a:r>
            <a:r>
              <a:rPr lang="en-US" altLang="zh-CN" sz="2400" dirty="0" smtClean="0"/>
              <a:t>......</a:t>
            </a:r>
          </a:p>
          <a:p>
            <a:pPr eaLnBrk="1" hangingPunct="1">
              <a:lnSpc>
                <a:spcPct val="120000"/>
              </a:lnSpc>
              <a:buFont typeface="Wingdings" pitchFamily="2" charset="2"/>
              <a:buNone/>
              <a:defRPr/>
            </a:pPr>
            <a:r>
              <a:rPr lang="en-US" altLang="zh-CN" sz="2400" dirty="0" smtClean="0"/>
              <a:t>}</a:t>
            </a:r>
          </a:p>
          <a:p>
            <a:pPr eaLnBrk="1" hangingPunct="1">
              <a:lnSpc>
                <a:spcPct val="120000"/>
              </a:lnSpc>
              <a:buFont typeface="Wingdings" pitchFamily="2" charset="2"/>
              <a:buNone/>
              <a:defRPr/>
            </a:pPr>
            <a:r>
              <a:rPr lang="en-US" altLang="zh-CN" sz="2400" dirty="0" err="1" smtClean="0"/>
              <a:t>int</a:t>
            </a:r>
            <a:r>
              <a:rPr lang="en-US" altLang="zh-CN" sz="2400" dirty="0" smtClean="0"/>
              <a:t> main()</a:t>
            </a:r>
          </a:p>
          <a:p>
            <a:pPr eaLnBrk="1" hangingPunct="1">
              <a:lnSpc>
                <a:spcPct val="120000"/>
              </a:lnSpc>
              <a:buFont typeface="Wingdings" pitchFamily="2" charset="2"/>
              <a:buNone/>
              <a:defRPr/>
            </a:pPr>
            <a:r>
              <a:rPr lang="en-US" altLang="zh-CN" sz="2400" dirty="0" smtClean="0"/>
              <a:t>{ A </a:t>
            </a:r>
            <a:r>
              <a:rPr lang="en-US" altLang="zh-CN" sz="2400" dirty="0" err="1" smtClean="0"/>
              <a:t>a</a:t>
            </a:r>
            <a:r>
              <a:rPr lang="en-US" altLang="zh-CN" sz="2400" dirty="0" smtClean="0"/>
              <a:t>;</a:t>
            </a:r>
          </a:p>
          <a:p>
            <a:pPr eaLnBrk="1" hangingPunct="1">
              <a:lnSpc>
                <a:spcPct val="120000"/>
              </a:lnSpc>
              <a:buFont typeface="Wingdings" pitchFamily="2" charset="2"/>
              <a:buNone/>
              <a:defRPr/>
            </a:pPr>
            <a:r>
              <a:rPr lang="en-US" altLang="zh-CN" sz="2400" dirty="0" smtClean="0"/>
              <a:t>   ......</a:t>
            </a:r>
          </a:p>
          <a:p>
            <a:pPr eaLnBrk="1" hangingPunct="1">
              <a:lnSpc>
                <a:spcPct val="120000"/>
              </a:lnSpc>
              <a:buFont typeface="Wingdings" pitchFamily="2" charset="2"/>
              <a:buNone/>
              <a:defRPr/>
            </a:pPr>
            <a:r>
              <a:rPr lang="en-US" altLang="zh-CN" sz="2400" dirty="0" smtClean="0"/>
              <a:t>   f(a); //</a:t>
            </a:r>
            <a:r>
              <a:rPr lang="zh-CN" altLang="en-US" sz="2400" dirty="0" smtClean="0"/>
              <a:t>引用传递，提高参数传递效率</a:t>
            </a:r>
          </a:p>
          <a:p>
            <a:pPr eaLnBrk="1" hangingPunct="1">
              <a:lnSpc>
                <a:spcPct val="120000"/>
              </a:lnSpc>
              <a:buFont typeface="Wingdings" pitchFamily="2" charset="2"/>
              <a:buNone/>
              <a:defRPr/>
            </a:pPr>
            <a:r>
              <a:rPr lang="zh-CN" altLang="en-US" sz="2400" dirty="0" smtClean="0"/>
              <a:t>   </a:t>
            </a:r>
            <a:r>
              <a:rPr lang="en-US" altLang="zh-CN" sz="2400" dirty="0" smtClean="0"/>
              <a:t>......</a:t>
            </a:r>
          </a:p>
          <a:p>
            <a:pPr eaLnBrk="1" hangingPunct="1">
              <a:lnSpc>
                <a:spcPct val="120000"/>
              </a:lnSpc>
              <a:buFont typeface="Wingdings" pitchFamily="2" charset="2"/>
              <a:buNone/>
              <a:defRPr/>
            </a:pPr>
            <a:r>
              <a:rPr lang="en-US" altLang="zh-CN" sz="2400" dirty="0" smtClean="0"/>
              <a:t>}</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688632"/>
          </a:xfrm>
        </p:spPr>
        <p:txBody>
          <a:bodyPr>
            <a:normAutofit/>
          </a:bodyPr>
          <a:lstStyle/>
          <a:p>
            <a:pPr eaLnBrk="1" hangingPunct="1">
              <a:lnSpc>
                <a:spcPct val="90000"/>
              </a:lnSpc>
              <a:defRPr/>
            </a:pPr>
            <a:r>
              <a:rPr lang="zh-CN" altLang="en-US" dirty="0" smtClean="0"/>
              <a:t>通过形参改变实参的值</a:t>
            </a:r>
            <a:r>
              <a:rPr lang="zh-CN" altLang="en-GB" dirty="0" smtClean="0"/>
              <a:t>。</a:t>
            </a:r>
            <a:r>
              <a:rPr lang="zh-CN" altLang="en-GB" dirty="0"/>
              <a:t>例如：</a:t>
            </a:r>
          </a:p>
          <a:p>
            <a:pPr lvl="1" eaLnBrk="1" hangingPunct="1">
              <a:lnSpc>
                <a:spcPct val="80000"/>
              </a:lnSpc>
              <a:buFontTx/>
              <a:buNone/>
              <a:defRPr/>
            </a:pPr>
            <a:r>
              <a:rPr lang="en-GB" altLang="zh-CN" sz="2000" dirty="0"/>
              <a:t>#include &lt;</a:t>
            </a:r>
            <a:r>
              <a:rPr lang="en-GB" altLang="zh-CN" sz="2000" dirty="0" err="1"/>
              <a:t>iostream</a:t>
            </a:r>
            <a:r>
              <a:rPr lang="en-GB" altLang="zh-CN" sz="2000" dirty="0"/>
              <a:t>&gt;</a:t>
            </a:r>
            <a:endParaRPr lang="en-US" altLang="zh-CN" sz="2000" dirty="0"/>
          </a:p>
          <a:p>
            <a:pPr lvl="1" eaLnBrk="1" hangingPunct="1">
              <a:lnSpc>
                <a:spcPct val="80000"/>
              </a:lnSpc>
              <a:buFontTx/>
              <a:buNone/>
              <a:defRPr/>
            </a:pPr>
            <a:r>
              <a:rPr lang="en-US" altLang="zh-CN" sz="2000" dirty="0"/>
              <a:t>using namespace </a:t>
            </a:r>
            <a:r>
              <a:rPr lang="en-US" altLang="zh-CN" sz="2000" dirty="0" err="1"/>
              <a:t>std</a:t>
            </a:r>
            <a:r>
              <a:rPr lang="en-US" altLang="zh-CN" sz="2000" dirty="0"/>
              <a:t>;</a:t>
            </a:r>
          </a:p>
          <a:p>
            <a:pPr lvl="1" eaLnBrk="1" hangingPunct="1">
              <a:lnSpc>
                <a:spcPct val="80000"/>
              </a:lnSpc>
              <a:buFontTx/>
              <a:buNone/>
              <a:defRPr/>
            </a:pPr>
            <a:r>
              <a:rPr lang="en-US" altLang="zh-CN" sz="2000" dirty="0"/>
              <a:t>void swap(</a:t>
            </a:r>
            <a:r>
              <a:rPr lang="en-US" altLang="zh-CN" sz="2000" dirty="0" err="1"/>
              <a:t>int</a:t>
            </a:r>
            <a:r>
              <a:rPr lang="en-US" altLang="zh-CN" sz="2000" dirty="0"/>
              <a:t> &amp;x, </a:t>
            </a:r>
            <a:r>
              <a:rPr lang="en-US" altLang="zh-CN" sz="2000" dirty="0" err="1"/>
              <a:t>int</a:t>
            </a:r>
            <a:r>
              <a:rPr lang="en-US" altLang="zh-CN" sz="2000" dirty="0"/>
              <a:t> &amp;y) //</a:t>
            </a:r>
            <a:r>
              <a:rPr lang="zh-CN" altLang="en-US" sz="2000" dirty="0"/>
              <a:t>交换两个</a:t>
            </a:r>
            <a:r>
              <a:rPr lang="en-US" altLang="zh-CN" sz="2000" dirty="0" err="1"/>
              <a:t>int</a:t>
            </a:r>
            <a:r>
              <a:rPr lang="zh-CN" altLang="en-US" sz="2000" dirty="0"/>
              <a:t>型变量的值</a:t>
            </a:r>
          </a:p>
          <a:p>
            <a:pPr lvl="1" eaLnBrk="1" hangingPunct="1">
              <a:lnSpc>
                <a:spcPct val="80000"/>
              </a:lnSpc>
              <a:buFontTx/>
              <a:buNone/>
              <a:defRPr/>
            </a:pPr>
            <a:r>
              <a:rPr lang="en-US" altLang="zh-CN" sz="2000" dirty="0"/>
              <a:t>{	</a:t>
            </a:r>
            <a:r>
              <a:rPr lang="en-US" altLang="zh-CN" sz="2000" dirty="0" err="1"/>
              <a:t>int</a:t>
            </a:r>
            <a:r>
              <a:rPr lang="en-US" altLang="zh-CN" sz="2000" dirty="0"/>
              <a:t> t;</a:t>
            </a:r>
          </a:p>
          <a:p>
            <a:pPr lvl="1" eaLnBrk="1" hangingPunct="1">
              <a:lnSpc>
                <a:spcPct val="80000"/>
              </a:lnSpc>
              <a:buFontTx/>
              <a:buNone/>
              <a:defRPr/>
            </a:pPr>
            <a:r>
              <a:rPr lang="en-US" altLang="zh-CN" sz="2000" dirty="0"/>
              <a:t>	t = x;</a:t>
            </a:r>
          </a:p>
          <a:p>
            <a:pPr lvl="1" eaLnBrk="1" hangingPunct="1">
              <a:lnSpc>
                <a:spcPct val="80000"/>
              </a:lnSpc>
              <a:buFontTx/>
              <a:buNone/>
              <a:defRPr/>
            </a:pPr>
            <a:r>
              <a:rPr lang="en-US" altLang="zh-CN" sz="2000" dirty="0"/>
              <a:t>	x = y;</a:t>
            </a:r>
          </a:p>
          <a:p>
            <a:pPr lvl="1" eaLnBrk="1" hangingPunct="1">
              <a:lnSpc>
                <a:spcPct val="80000"/>
              </a:lnSpc>
              <a:buFontTx/>
              <a:buNone/>
              <a:defRPr/>
            </a:pPr>
            <a:r>
              <a:rPr lang="en-US" altLang="zh-CN" sz="2000" dirty="0"/>
              <a:t>	y = t;</a:t>
            </a:r>
          </a:p>
          <a:p>
            <a:pPr lvl="1" eaLnBrk="1" hangingPunct="1">
              <a:lnSpc>
                <a:spcPct val="80000"/>
              </a:lnSpc>
              <a:buFontTx/>
              <a:buNone/>
              <a:defRPr/>
            </a:pPr>
            <a:r>
              <a:rPr lang="en-US" altLang="zh-CN" sz="2000" dirty="0"/>
              <a:t>}</a:t>
            </a:r>
          </a:p>
          <a:p>
            <a:pPr lvl="1" eaLnBrk="1" hangingPunct="1">
              <a:lnSpc>
                <a:spcPct val="80000"/>
              </a:lnSpc>
              <a:buFontTx/>
              <a:buNone/>
              <a:defRPr/>
            </a:pPr>
            <a:r>
              <a:rPr lang="en-US" altLang="zh-CN" sz="2000" dirty="0" err="1"/>
              <a:t>int</a:t>
            </a:r>
            <a:r>
              <a:rPr lang="en-US" altLang="zh-CN" sz="2000" dirty="0"/>
              <a:t> main()</a:t>
            </a:r>
          </a:p>
          <a:p>
            <a:pPr lvl="1" eaLnBrk="1" hangingPunct="1">
              <a:lnSpc>
                <a:spcPct val="80000"/>
              </a:lnSpc>
              <a:buFontTx/>
              <a:buNone/>
              <a:defRPr/>
            </a:pPr>
            <a:r>
              <a:rPr lang="en-US" altLang="zh-CN" sz="2000" dirty="0"/>
              <a:t>{	</a:t>
            </a:r>
            <a:r>
              <a:rPr lang="en-US" altLang="zh-CN" sz="2000" dirty="0" err="1"/>
              <a:t>int</a:t>
            </a:r>
            <a:r>
              <a:rPr lang="en-US" altLang="zh-CN" sz="2000" dirty="0"/>
              <a:t> a=0,b=1;</a:t>
            </a:r>
          </a:p>
          <a:p>
            <a:pPr lvl="1" eaLnBrk="1" hangingPunct="1">
              <a:lnSpc>
                <a:spcPct val="80000"/>
              </a:lnSpc>
              <a:buFontTx/>
              <a:buNone/>
              <a:defRPr/>
            </a:pPr>
            <a:r>
              <a:rPr lang="en-US" altLang="zh-CN" sz="2000" dirty="0"/>
              <a:t>	</a:t>
            </a:r>
            <a:r>
              <a:rPr lang="en-US" altLang="zh-CN" sz="2000" dirty="0" err="1"/>
              <a:t>cout</a:t>
            </a:r>
            <a:r>
              <a:rPr lang="en-US" altLang="zh-CN" sz="2000" dirty="0"/>
              <a:t> &lt;&lt; a &lt;&lt; ',' &lt;&lt; b &lt;&lt; </a:t>
            </a:r>
            <a:r>
              <a:rPr lang="en-US" altLang="zh-CN" sz="2000" dirty="0" err="1"/>
              <a:t>endl</a:t>
            </a:r>
            <a:r>
              <a:rPr lang="en-US" altLang="zh-CN" sz="2000" dirty="0"/>
              <a:t>; //</a:t>
            </a:r>
            <a:r>
              <a:rPr lang="zh-CN" altLang="en-US" sz="2000" dirty="0"/>
              <a:t>结果为：</a:t>
            </a:r>
            <a:r>
              <a:rPr lang="en-US" altLang="zh-CN" sz="2000" dirty="0"/>
              <a:t>0,1</a:t>
            </a:r>
          </a:p>
          <a:p>
            <a:pPr lvl="1" eaLnBrk="1" hangingPunct="1">
              <a:lnSpc>
                <a:spcPct val="80000"/>
              </a:lnSpc>
              <a:buFontTx/>
              <a:buNone/>
              <a:defRPr/>
            </a:pPr>
            <a:r>
              <a:rPr lang="en-US" altLang="zh-CN" sz="2000" dirty="0"/>
              <a:t>	swap(</a:t>
            </a:r>
            <a:r>
              <a:rPr lang="en-US" altLang="zh-CN" sz="2000" dirty="0" err="1"/>
              <a:t>a,b</a:t>
            </a:r>
            <a:r>
              <a:rPr lang="en-US" altLang="zh-CN" sz="2000" dirty="0"/>
              <a:t>);</a:t>
            </a:r>
          </a:p>
          <a:p>
            <a:pPr lvl="1" eaLnBrk="1" hangingPunct="1">
              <a:lnSpc>
                <a:spcPct val="80000"/>
              </a:lnSpc>
              <a:buFontTx/>
              <a:buNone/>
              <a:defRPr/>
            </a:pPr>
            <a:r>
              <a:rPr lang="en-US" altLang="zh-CN" sz="2000" dirty="0"/>
              <a:t>	</a:t>
            </a:r>
            <a:r>
              <a:rPr lang="en-US" altLang="zh-CN" sz="2000" dirty="0" err="1"/>
              <a:t>cout</a:t>
            </a:r>
            <a:r>
              <a:rPr lang="en-US" altLang="zh-CN" sz="2000" dirty="0"/>
              <a:t> &lt;&lt; a &lt;&lt; ',' &lt;&lt; b &lt;&lt; </a:t>
            </a:r>
            <a:r>
              <a:rPr lang="en-US" altLang="zh-CN" sz="2000" dirty="0" err="1"/>
              <a:t>endl</a:t>
            </a:r>
            <a:r>
              <a:rPr lang="en-US" altLang="zh-CN" sz="2000" dirty="0"/>
              <a:t>; //</a:t>
            </a:r>
            <a:r>
              <a:rPr lang="zh-CN" altLang="en-US" sz="2000" dirty="0"/>
              <a:t>结果为：</a:t>
            </a:r>
            <a:r>
              <a:rPr lang="en-US" altLang="zh-CN" sz="2000" dirty="0"/>
              <a:t>1,0</a:t>
            </a:r>
          </a:p>
          <a:p>
            <a:pPr lvl="1" eaLnBrk="1" hangingPunct="1">
              <a:lnSpc>
                <a:spcPct val="80000"/>
              </a:lnSpc>
              <a:buFontTx/>
              <a:buNone/>
              <a:defRPr/>
            </a:pPr>
            <a:r>
              <a:rPr lang="en-US" altLang="zh-CN" sz="2000" dirty="0"/>
              <a:t>	return 0;</a:t>
            </a:r>
          </a:p>
          <a:p>
            <a:pPr lvl="1" eaLnBrk="1" hangingPunct="1">
              <a:lnSpc>
                <a:spcPct val="80000"/>
              </a:lnSpc>
              <a:buFontTx/>
              <a:buNone/>
              <a:defRPr/>
            </a:pPr>
            <a:r>
              <a:rPr lang="en-US" altLang="zh-CN" sz="2000" dirty="0"/>
              <a:t>}</a:t>
            </a:r>
          </a:p>
          <a:p>
            <a:endParaRPr lang="zh-CN" altLang="en-US" dirty="0"/>
          </a:p>
        </p:txBody>
      </p:sp>
    </p:spTree>
    <p:extLst>
      <p:ext uri="{BB962C8B-B14F-4D97-AF65-F5344CB8AC3E}">
        <p14:creationId xmlns:p14="http://schemas.microsoft.com/office/powerpoint/2010/main" val="315000274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ChangeArrowheads="1"/>
          </p:cNvSpPr>
          <p:nvPr>
            <p:ph type="body" idx="1"/>
          </p:nvPr>
        </p:nvSpPr>
        <p:spPr>
          <a:xfrm>
            <a:off x="144463" y="549275"/>
            <a:ext cx="8964612" cy="5581650"/>
          </a:xfrm>
        </p:spPr>
        <p:txBody>
          <a:bodyPr/>
          <a:lstStyle/>
          <a:p>
            <a:pPr eaLnBrk="1" hangingPunct="1">
              <a:lnSpc>
                <a:spcPct val="80000"/>
              </a:lnSpc>
              <a:buFont typeface="Wingdings" pitchFamily="2" charset="2"/>
              <a:buNone/>
              <a:defRPr/>
            </a:pPr>
            <a:r>
              <a:rPr lang="en-GB" altLang="zh-CN" sz="2000" smtClean="0"/>
              <a:t>#include &lt;iostream&gt;</a:t>
            </a:r>
            <a:endParaRPr lang="en-US" altLang="zh-CN" sz="2000" smtClean="0"/>
          </a:p>
          <a:p>
            <a:pPr eaLnBrk="1" hangingPunct="1">
              <a:lnSpc>
                <a:spcPct val="80000"/>
              </a:lnSpc>
              <a:buFont typeface="Wingdings" pitchFamily="2" charset="2"/>
              <a:buNone/>
              <a:defRPr/>
            </a:pPr>
            <a:r>
              <a:rPr lang="en-US" altLang="zh-CN" sz="2000" smtClean="0"/>
              <a:t>using namespace std;</a:t>
            </a:r>
            <a:endParaRPr lang="fr-FR" altLang="zh-CN" sz="2000" smtClean="0"/>
          </a:p>
          <a:p>
            <a:pPr eaLnBrk="1" hangingPunct="1">
              <a:lnSpc>
                <a:spcPct val="80000"/>
              </a:lnSpc>
              <a:buFont typeface="Wingdings" pitchFamily="2" charset="2"/>
              <a:buNone/>
              <a:defRPr/>
            </a:pPr>
            <a:r>
              <a:rPr lang="fr-FR" altLang="zh-CN" sz="2000" smtClean="0"/>
              <a:t>void swap(int *&amp;x, int *&amp;y) //</a:t>
            </a:r>
            <a:r>
              <a:rPr lang="zh-CN" altLang="fr-FR" sz="2000" smtClean="0"/>
              <a:t>交换两个</a:t>
            </a:r>
            <a:r>
              <a:rPr lang="fr-FR" altLang="zh-CN" sz="2000" smtClean="0"/>
              <a:t>int *</a:t>
            </a:r>
            <a:r>
              <a:rPr lang="zh-CN" altLang="fr-FR" sz="2000" smtClean="0"/>
              <a:t>型指针变量的值</a:t>
            </a:r>
          </a:p>
          <a:p>
            <a:pPr eaLnBrk="1" hangingPunct="1">
              <a:lnSpc>
                <a:spcPct val="80000"/>
              </a:lnSpc>
              <a:buFont typeface="Wingdings" pitchFamily="2" charset="2"/>
              <a:buNone/>
              <a:defRPr/>
            </a:pPr>
            <a:r>
              <a:rPr lang="fr-FR" altLang="zh-CN" sz="2000" smtClean="0"/>
              <a:t>{ int *t;</a:t>
            </a:r>
          </a:p>
          <a:p>
            <a:pPr eaLnBrk="1" hangingPunct="1">
              <a:lnSpc>
                <a:spcPct val="80000"/>
              </a:lnSpc>
              <a:buFont typeface="Wingdings" pitchFamily="2" charset="2"/>
              <a:buNone/>
              <a:defRPr/>
            </a:pPr>
            <a:r>
              <a:rPr lang="fr-FR" altLang="zh-CN" sz="2000" smtClean="0"/>
              <a:t>  t = x;</a:t>
            </a:r>
          </a:p>
          <a:p>
            <a:pPr eaLnBrk="1" hangingPunct="1">
              <a:lnSpc>
                <a:spcPct val="80000"/>
              </a:lnSpc>
              <a:buFont typeface="Wingdings" pitchFamily="2" charset="2"/>
              <a:buNone/>
              <a:defRPr/>
            </a:pPr>
            <a:r>
              <a:rPr lang="fr-FR" altLang="zh-CN" sz="2000" smtClean="0"/>
              <a:t>  x = y;</a:t>
            </a:r>
          </a:p>
          <a:p>
            <a:pPr eaLnBrk="1" hangingPunct="1">
              <a:lnSpc>
                <a:spcPct val="80000"/>
              </a:lnSpc>
              <a:buFont typeface="Wingdings" pitchFamily="2" charset="2"/>
              <a:buNone/>
              <a:defRPr/>
            </a:pPr>
            <a:r>
              <a:rPr lang="fr-FR" altLang="zh-CN" sz="2000" smtClean="0"/>
              <a:t>  y = t;</a:t>
            </a:r>
          </a:p>
          <a:p>
            <a:pPr eaLnBrk="1" hangingPunct="1">
              <a:lnSpc>
                <a:spcPct val="80000"/>
              </a:lnSpc>
              <a:buFont typeface="Wingdings" pitchFamily="2" charset="2"/>
              <a:buNone/>
              <a:defRPr/>
            </a:pPr>
            <a:r>
              <a:rPr lang="fr-FR" altLang="zh-CN" sz="2000" smtClean="0"/>
              <a:t>}</a:t>
            </a:r>
          </a:p>
          <a:p>
            <a:pPr eaLnBrk="1" hangingPunct="1">
              <a:lnSpc>
                <a:spcPct val="80000"/>
              </a:lnSpc>
              <a:buFont typeface="Wingdings" pitchFamily="2" charset="2"/>
              <a:buNone/>
              <a:defRPr/>
            </a:pPr>
            <a:r>
              <a:rPr lang="fr-FR" altLang="zh-CN" sz="2000" smtClean="0"/>
              <a:t>int main()</a:t>
            </a:r>
          </a:p>
          <a:p>
            <a:pPr eaLnBrk="1" hangingPunct="1">
              <a:lnSpc>
                <a:spcPct val="80000"/>
              </a:lnSpc>
              <a:buFont typeface="Wingdings" pitchFamily="2" charset="2"/>
              <a:buNone/>
              <a:defRPr/>
            </a:pPr>
            <a:r>
              <a:rPr lang="fr-FR" altLang="zh-CN" sz="2000" smtClean="0"/>
              <a:t>{	int a=0,b=1;</a:t>
            </a:r>
          </a:p>
          <a:p>
            <a:pPr eaLnBrk="1" hangingPunct="1">
              <a:lnSpc>
                <a:spcPct val="80000"/>
              </a:lnSpc>
              <a:buFont typeface="Wingdings" pitchFamily="2" charset="2"/>
              <a:buNone/>
              <a:defRPr/>
            </a:pPr>
            <a:r>
              <a:rPr lang="fr-FR" altLang="zh-CN" sz="2000" smtClean="0"/>
              <a:t>	int *p=&amp;a,*q=&amp;b;</a:t>
            </a:r>
          </a:p>
          <a:p>
            <a:pPr eaLnBrk="1" hangingPunct="1">
              <a:lnSpc>
                <a:spcPct val="80000"/>
              </a:lnSpc>
              <a:buFont typeface="Wingdings" pitchFamily="2" charset="2"/>
              <a:buNone/>
              <a:defRPr/>
            </a:pPr>
            <a:r>
              <a:rPr lang="fr-FR" altLang="zh-CN" sz="2000" smtClean="0"/>
              <a:t>	cout &lt;&lt; *p &lt;&lt; ',' &lt;&lt; *q &lt;&lt; endl;  //p</a:t>
            </a:r>
            <a:r>
              <a:rPr lang="zh-CN" altLang="fr-FR" sz="2000" smtClean="0"/>
              <a:t>指向</a:t>
            </a:r>
            <a:r>
              <a:rPr lang="fr-FR" altLang="zh-CN" sz="2000" smtClean="0"/>
              <a:t>a</a:t>
            </a:r>
            <a:r>
              <a:rPr lang="zh-CN" altLang="fr-FR" sz="2000" smtClean="0"/>
              <a:t>，</a:t>
            </a:r>
            <a:r>
              <a:rPr lang="fr-FR" altLang="zh-CN" sz="2000" smtClean="0"/>
              <a:t>q</a:t>
            </a:r>
            <a:r>
              <a:rPr lang="zh-CN" altLang="fr-FR" sz="2000" smtClean="0"/>
              <a:t>指向</a:t>
            </a:r>
            <a:r>
              <a:rPr lang="fr-FR" altLang="zh-CN" sz="2000" smtClean="0"/>
              <a:t>b</a:t>
            </a:r>
            <a:r>
              <a:rPr lang="zh-CN" altLang="fr-FR" sz="2000" smtClean="0"/>
              <a:t>；输出：</a:t>
            </a:r>
            <a:r>
              <a:rPr lang="fr-FR" altLang="zh-CN" sz="2000" smtClean="0"/>
              <a:t>0,1</a:t>
            </a:r>
          </a:p>
          <a:p>
            <a:pPr eaLnBrk="1" hangingPunct="1">
              <a:lnSpc>
                <a:spcPct val="80000"/>
              </a:lnSpc>
              <a:buFont typeface="Wingdings" pitchFamily="2" charset="2"/>
              <a:buNone/>
              <a:defRPr/>
            </a:pPr>
            <a:r>
              <a:rPr lang="fr-FR" altLang="zh-CN" sz="2000" smtClean="0"/>
              <a:t>	swap(p,q);</a:t>
            </a:r>
          </a:p>
          <a:p>
            <a:pPr eaLnBrk="1" hangingPunct="1">
              <a:lnSpc>
                <a:spcPct val="80000"/>
              </a:lnSpc>
              <a:buFont typeface="Wingdings" pitchFamily="2" charset="2"/>
              <a:buNone/>
              <a:defRPr/>
            </a:pPr>
            <a:r>
              <a:rPr lang="fr-FR" altLang="zh-CN" sz="2000" smtClean="0"/>
              <a:t>	cout &lt;&lt; *p &lt;&lt; ',' &lt;&lt; *q &lt;&lt; endl;  //p</a:t>
            </a:r>
            <a:r>
              <a:rPr lang="zh-CN" altLang="fr-FR" sz="2000" smtClean="0"/>
              <a:t>指向</a:t>
            </a:r>
            <a:r>
              <a:rPr lang="fr-FR" altLang="zh-CN" sz="2000" smtClean="0"/>
              <a:t>b</a:t>
            </a:r>
            <a:r>
              <a:rPr lang="zh-CN" altLang="fr-FR" sz="2000" smtClean="0"/>
              <a:t>，</a:t>
            </a:r>
            <a:r>
              <a:rPr lang="fr-FR" altLang="zh-CN" sz="2000" smtClean="0"/>
              <a:t>q</a:t>
            </a:r>
            <a:r>
              <a:rPr lang="zh-CN" altLang="fr-FR" sz="2000" smtClean="0"/>
              <a:t>指向</a:t>
            </a:r>
            <a:r>
              <a:rPr lang="fr-FR" altLang="zh-CN" sz="2000" smtClean="0"/>
              <a:t>a</a:t>
            </a:r>
            <a:r>
              <a:rPr lang="zh-CN" altLang="fr-FR" sz="2000" smtClean="0"/>
              <a:t>；输出：</a:t>
            </a:r>
            <a:r>
              <a:rPr lang="fr-FR" altLang="zh-CN" sz="2000" smtClean="0"/>
              <a:t>1,0</a:t>
            </a:r>
          </a:p>
          <a:p>
            <a:pPr eaLnBrk="1" hangingPunct="1">
              <a:lnSpc>
                <a:spcPct val="80000"/>
              </a:lnSpc>
              <a:buFont typeface="Wingdings" pitchFamily="2" charset="2"/>
              <a:buNone/>
              <a:defRPr/>
            </a:pPr>
            <a:r>
              <a:rPr lang="fr-FR" altLang="zh-CN" sz="2000" smtClean="0"/>
              <a:t>	return 0;</a:t>
            </a:r>
            <a:endParaRPr lang="en-US" altLang="zh-CN" sz="2000" smtClean="0"/>
          </a:p>
          <a:p>
            <a:pPr eaLnBrk="1" hangingPunct="1">
              <a:lnSpc>
                <a:spcPct val="80000"/>
              </a:lnSpc>
              <a:buFont typeface="Wingdings" pitchFamily="2" charset="2"/>
              <a:buNone/>
              <a:defRPr/>
            </a:pPr>
            <a:r>
              <a:rPr lang="en-US" altLang="zh-CN" sz="2000" smtClean="0"/>
              <a:t>}</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2"/>
          <p:cNvSpPr>
            <a:spLocks noGrp="1" noChangeArrowheads="1"/>
          </p:cNvSpPr>
          <p:nvPr>
            <p:ph type="title"/>
          </p:nvPr>
        </p:nvSpPr>
        <p:spPr>
          <a:xfrm>
            <a:off x="457200" y="115888"/>
            <a:ext cx="8229600" cy="1139825"/>
          </a:xfrm>
        </p:spPr>
        <p:txBody>
          <a:bodyPr/>
          <a:lstStyle/>
          <a:p>
            <a:pPr eaLnBrk="1" hangingPunct="1">
              <a:defRPr/>
            </a:pPr>
            <a:r>
              <a:rPr lang="zh-CN" altLang="en-US" smtClean="0"/>
              <a:t>常量的引用</a:t>
            </a:r>
          </a:p>
        </p:txBody>
      </p:sp>
      <p:sp>
        <p:nvSpPr>
          <p:cNvPr id="481283" name="Rectangle 3"/>
          <p:cNvSpPr>
            <a:spLocks noGrp="1" noChangeArrowheads="1"/>
          </p:cNvSpPr>
          <p:nvPr>
            <p:ph type="body" idx="1"/>
          </p:nvPr>
        </p:nvSpPr>
        <p:spPr>
          <a:xfrm>
            <a:off x="457200" y="1268413"/>
            <a:ext cx="8229600" cy="5402262"/>
          </a:xfrm>
        </p:spPr>
        <p:txBody>
          <a:bodyPr/>
          <a:lstStyle/>
          <a:p>
            <a:pPr eaLnBrk="1" hangingPunct="1">
              <a:defRPr/>
            </a:pPr>
            <a:r>
              <a:rPr lang="zh-CN" altLang="en-US" sz="2800" dirty="0" smtClean="0"/>
              <a:t>通过把形参定义成对常量的引用，可以防止在函数中通过引用类型的形参改变实参的值。</a:t>
            </a:r>
          </a:p>
          <a:p>
            <a:pPr eaLnBrk="1" hangingPunct="1">
              <a:lnSpc>
                <a:spcPct val="80000"/>
              </a:lnSpc>
              <a:buFont typeface="Wingdings" pitchFamily="2" charset="2"/>
              <a:buNone/>
              <a:defRPr/>
            </a:pPr>
            <a:r>
              <a:rPr lang="en-US" altLang="zh-CN" sz="2000" dirty="0" err="1" smtClean="0"/>
              <a:t>strcut</a:t>
            </a:r>
            <a:r>
              <a:rPr lang="en-US" altLang="zh-CN" sz="2000" dirty="0" smtClean="0"/>
              <a:t> A</a:t>
            </a:r>
          </a:p>
          <a:p>
            <a:pPr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a:t>
            </a:r>
            <a:r>
              <a:rPr lang="en-US" altLang="zh-CN" sz="2000" dirty="0" err="1" smtClean="0"/>
              <a:t>i</a:t>
            </a:r>
            <a:r>
              <a:rPr lang="en-US" altLang="zh-CN" sz="2000" dirty="0" smtClean="0"/>
              <a:t>;</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a:t>
            </a:r>
          </a:p>
          <a:p>
            <a:pPr eaLnBrk="1" hangingPunct="1">
              <a:lnSpc>
                <a:spcPct val="80000"/>
              </a:lnSpc>
              <a:buFont typeface="Wingdings" pitchFamily="2" charset="2"/>
              <a:buNone/>
              <a:defRPr/>
            </a:pPr>
            <a:r>
              <a:rPr lang="en-US" altLang="zh-CN" sz="2000" dirty="0" smtClean="0"/>
              <a:t>void f(</a:t>
            </a:r>
            <a:r>
              <a:rPr lang="en-US" altLang="zh-CN" sz="2000" dirty="0" err="1" smtClean="0">
                <a:solidFill>
                  <a:schemeClr val="folHlink"/>
                </a:solidFill>
              </a:rPr>
              <a:t>const</a:t>
            </a:r>
            <a:r>
              <a:rPr lang="en-US" altLang="zh-CN" sz="2000" dirty="0" smtClean="0"/>
              <a:t> A &amp;x)</a:t>
            </a:r>
          </a:p>
          <a:p>
            <a:pPr eaLnBrk="1" hangingPunct="1">
              <a:lnSpc>
                <a:spcPct val="80000"/>
              </a:lnSpc>
              <a:buFont typeface="Wingdings" pitchFamily="2" charset="2"/>
              <a:buNone/>
              <a:defRPr/>
            </a:pPr>
            <a:r>
              <a:rPr lang="en-US" altLang="zh-CN" sz="2000" dirty="0" smtClean="0"/>
              <a:t>{ </a:t>
            </a:r>
            <a:r>
              <a:rPr lang="en-US" altLang="zh-CN" sz="2000" dirty="0" err="1" smtClean="0">
                <a:solidFill>
                  <a:schemeClr val="folHlink"/>
                </a:solidFill>
              </a:rPr>
              <a:t>x.i</a:t>
            </a:r>
            <a:r>
              <a:rPr lang="en-US" altLang="zh-CN" sz="2000" dirty="0" smtClean="0">
                <a:solidFill>
                  <a:schemeClr val="folHlink"/>
                </a:solidFill>
              </a:rPr>
              <a:t> = 1</a:t>
            </a:r>
            <a:r>
              <a:rPr lang="en-US" altLang="zh-CN" sz="2000" dirty="0" smtClean="0"/>
              <a:t>; //Error</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a:t>
            </a:r>
          </a:p>
          <a:p>
            <a:pPr eaLnBrk="1" hangingPunct="1">
              <a:lnSpc>
                <a:spcPct val="80000"/>
              </a:lnSpc>
              <a:buFont typeface="Wingdings" pitchFamily="2" charset="2"/>
              <a:buNone/>
              <a:defRPr/>
            </a:pPr>
            <a:r>
              <a:rPr lang="en-US" altLang="zh-CN" sz="2000" dirty="0" err="1" smtClean="0"/>
              <a:t>int</a:t>
            </a:r>
            <a:r>
              <a:rPr lang="en-US" altLang="zh-CN" sz="2000" dirty="0" smtClean="0"/>
              <a:t> main()</a:t>
            </a:r>
          </a:p>
          <a:p>
            <a:pPr eaLnBrk="1" hangingPunct="1">
              <a:lnSpc>
                <a:spcPct val="80000"/>
              </a:lnSpc>
              <a:buFont typeface="Wingdings" pitchFamily="2" charset="2"/>
              <a:buNone/>
              <a:defRPr/>
            </a:pPr>
            <a:r>
              <a:rPr lang="en-US" altLang="zh-CN" sz="2000" dirty="0" smtClean="0"/>
              <a:t>{ A </a:t>
            </a:r>
            <a:r>
              <a:rPr lang="en-US" altLang="zh-CN" sz="2000" dirty="0" err="1" smtClean="0"/>
              <a:t>a</a:t>
            </a:r>
            <a:r>
              <a:rPr lang="en-US" altLang="zh-CN" sz="2000" dirty="0" smtClean="0"/>
              <a:t>;</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f(a);</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noChangeArrowheads="1"/>
          </p:cNvSpPr>
          <p:nvPr>
            <p:ph type="body" idx="1"/>
          </p:nvPr>
        </p:nvSpPr>
        <p:spPr>
          <a:xfrm>
            <a:off x="468313" y="1341438"/>
            <a:ext cx="8305800" cy="5445125"/>
          </a:xfrm>
        </p:spPr>
        <p:txBody>
          <a:bodyPr>
            <a:normAutofit fontScale="62500" lnSpcReduction="20000"/>
          </a:bodyPr>
          <a:lstStyle/>
          <a:p>
            <a:pPr eaLnBrk="1" hangingPunct="1">
              <a:lnSpc>
                <a:spcPct val="120000"/>
              </a:lnSpc>
              <a:buFont typeface="Wingdings" pitchFamily="2" charset="2"/>
              <a:buNone/>
              <a:defRPr/>
            </a:pPr>
            <a:r>
              <a:rPr lang="en-US" altLang="zh-CN" sz="2800" dirty="0" err="1" smtClean="0"/>
              <a:t>int</a:t>
            </a:r>
            <a:r>
              <a:rPr lang="en-US" altLang="zh-CN" sz="2800" dirty="0" smtClean="0"/>
              <a:t> x,*p,*p1;</a:t>
            </a:r>
          </a:p>
          <a:p>
            <a:pPr eaLnBrk="1" hangingPunct="1">
              <a:lnSpc>
                <a:spcPct val="120000"/>
              </a:lnSpc>
              <a:buFont typeface="Wingdings" pitchFamily="2" charset="2"/>
              <a:buNone/>
              <a:defRPr/>
            </a:pPr>
            <a:r>
              <a:rPr lang="en-US" altLang="zh-CN" sz="2800" dirty="0" smtClean="0"/>
              <a:t>double y,*q;</a:t>
            </a:r>
          </a:p>
          <a:p>
            <a:pPr eaLnBrk="1" hangingPunct="1">
              <a:lnSpc>
                <a:spcPct val="120000"/>
              </a:lnSpc>
              <a:buFont typeface="Wingdings" pitchFamily="2" charset="2"/>
              <a:buNone/>
              <a:defRPr/>
            </a:pPr>
            <a:r>
              <a:rPr lang="en-US" altLang="zh-CN" sz="2800" dirty="0" smtClean="0"/>
              <a:t>p = &amp;x;  //OK</a:t>
            </a:r>
            <a:r>
              <a:rPr lang="zh-CN" altLang="en-US" sz="2800" dirty="0" smtClean="0"/>
              <a:t>，</a:t>
            </a:r>
            <a:r>
              <a:rPr lang="en-US" altLang="zh-CN" sz="2800" dirty="0" smtClean="0"/>
              <a:t>p</a:t>
            </a:r>
            <a:r>
              <a:rPr lang="zh-CN" altLang="en-US" sz="2800" dirty="0" smtClean="0"/>
              <a:t>指向</a:t>
            </a:r>
            <a:r>
              <a:rPr lang="en-US" altLang="zh-CN" sz="2800" dirty="0" smtClean="0"/>
              <a:t>x</a:t>
            </a:r>
            <a:r>
              <a:rPr lang="zh-CN" altLang="en-US" sz="2800" dirty="0" smtClean="0"/>
              <a:t>。</a:t>
            </a:r>
          </a:p>
          <a:p>
            <a:pPr eaLnBrk="1" hangingPunct="1">
              <a:lnSpc>
                <a:spcPct val="120000"/>
              </a:lnSpc>
              <a:buFont typeface="Wingdings" pitchFamily="2" charset="2"/>
              <a:buNone/>
              <a:defRPr/>
            </a:pPr>
            <a:r>
              <a:rPr lang="en-US" altLang="zh-CN" sz="2800" dirty="0" smtClean="0"/>
              <a:t>q = &amp;y;  //OK</a:t>
            </a:r>
            <a:r>
              <a:rPr lang="zh-CN" altLang="en-US" sz="2800" dirty="0" smtClean="0"/>
              <a:t>，</a:t>
            </a:r>
            <a:r>
              <a:rPr lang="en-US" altLang="zh-CN" sz="2800" dirty="0" smtClean="0"/>
              <a:t>q</a:t>
            </a:r>
            <a:r>
              <a:rPr lang="zh-CN" altLang="en-US" sz="2800" dirty="0" smtClean="0"/>
              <a:t>指向</a:t>
            </a:r>
            <a:r>
              <a:rPr lang="en-US" altLang="zh-CN" sz="2800" dirty="0" smtClean="0"/>
              <a:t>y</a:t>
            </a:r>
            <a:r>
              <a:rPr lang="zh-CN" altLang="en-US" sz="2800" dirty="0" smtClean="0"/>
              <a:t>。</a:t>
            </a:r>
          </a:p>
          <a:p>
            <a:pPr eaLnBrk="1" hangingPunct="1">
              <a:lnSpc>
                <a:spcPct val="120000"/>
              </a:lnSpc>
              <a:buFont typeface="Wingdings" pitchFamily="2" charset="2"/>
              <a:buNone/>
              <a:defRPr/>
            </a:pPr>
            <a:r>
              <a:rPr lang="en-US" altLang="zh-CN" sz="2800" dirty="0" smtClean="0"/>
              <a:t>p = &amp;y;  //</a:t>
            </a:r>
            <a:r>
              <a:rPr lang="en-US" altLang="zh-CN" sz="2800" dirty="0" smtClean="0">
                <a:solidFill>
                  <a:srgbClr val="FFC000"/>
                </a:solidFill>
              </a:rPr>
              <a:t>Error</a:t>
            </a:r>
            <a:r>
              <a:rPr lang="zh-CN" altLang="en-US" sz="2800" dirty="0" smtClean="0"/>
              <a:t>，类型不一致。</a:t>
            </a:r>
          </a:p>
          <a:p>
            <a:pPr eaLnBrk="1" hangingPunct="1">
              <a:lnSpc>
                <a:spcPct val="120000"/>
              </a:lnSpc>
              <a:buFont typeface="Wingdings" pitchFamily="2" charset="2"/>
              <a:buNone/>
              <a:defRPr/>
            </a:pPr>
            <a:r>
              <a:rPr lang="en-US" altLang="zh-CN" sz="2800" dirty="0" smtClean="0"/>
              <a:t>q = &amp;x;  //</a:t>
            </a:r>
            <a:r>
              <a:rPr lang="en-US" altLang="zh-CN" sz="2800" dirty="0" smtClean="0">
                <a:solidFill>
                  <a:srgbClr val="FFC000"/>
                </a:solidFill>
              </a:rPr>
              <a:t>Error</a:t>
            </a:r>
            <a:r>
              <a:rPr lang="zh-CN" altLang="en-US" sz="2800" dirty="0" smtClean="0"/>
              <a:t>，类型不一致。</a:t>
            </a:r>
          </a:p>
          <a:p>
            <a:pPr eaLnBrk="1" hangingPunct="1">
              <a:lnSpc>
                <a:spcPct val="120000"/>
              </a:lnSpc>
              <a:buFont typeface="Wingdings" pitchFamily="2" charset="2"/>
              <a:buNone/>
              <a:defRPr/>
            </a:pPr>
            <a:r>
              <a:rPr lang="en-US" altLang="zh-CN" sz="2800" dirty="0" smtClean="0"/>
              <a:t>p1 = p;  //OK</a:t>
            </a:r>
            <a:r>
              <a:rPr lang="zh-CN" altLang="en-US" sz="2800" dirty="0" smtClean="0"/>
              <a:t>，</a:t>
            </a:r>
            <a:r>
              <a:rPr lang="en-US" altLang="zh-CN" sz="2800" dirty="0" smtClean="0"/>
              <a:t>p1</a:t>
            </a:r>
            <a:r>
              <a:rPr lang="zh-CN" altLang="en-US" sz="2800" dirty="0" smtClean="0"/>
              <a:t>指向</a:t>
            </a:r>
            <a:r>
              <a:rPr lang="en-US" altLang="zh-CN" sz="2800" dirty="0" smtClean="0"/>
              <a:t>p</a:t>
            </a:r>
            <a:r>
              <a:rPr lang="zh-CN" altLang="en-US" sz="2800" dirty="0" smtClean="0"/>
              <a:t>所指向的变量。</a:t>
            </a:r>
          </a:p>
          <a:p>
            <a:pPr eaLnBrk="1" hangingPunct="1">
              <a:lnSpc>
                <a:spcPct val="120000"/>
              </a:lnSpc>
              <a:buFont typeface="Wingdings" pitchFamily="2" charset="2"/>
              <a:buNone/>
              <a:defRPr/>
            </a:pPr>
            <a:r>
              <a:rPr lang="en-US" altLang="zh-CN" sz="2800" dirty="0" smtClean="0"/>
              <a:t>p1 = q;  //</a:t>
            </a:r>
            <a:r>
              <a:rPr lang="en-US" altLang="zh-CN" sz="2800" dirty="0" smtClean="0">
                <a:solidFill>
                  <a:srgbClr val="FFC000"/>
                </a:solidFill>
              </a:rPr>
              <a:t>Error</a:t>
            </a:r>
            <a:r>
              <a:rPr lang="zh-CN" altLang="en-US" sz="2800" dirty="0" smtClean="0"/>
              <a:t>，类型不一致。</a:t>
            </a:r>
          </a:p>
          <a:p>
            <a:pPr eaLnBrk="1" hangingPunct="1">
              <a:lnSpc>
                <a:spcPct val="120000"/>
              </a:lnSpc>
              <a:buFont typeface="Wingdings" pitchFamily="2" charset="2"/>
              <a:buNone/>
              <a:defRPr/>
            </a:pPr>
            <a:r>
              <a:rPr lang="en-US" altLang="zh-CN" sz="2800" dirty="0" smtClean="0"/>
              <a:t>p = 0;   //OK</a:t>
            </a:r>
            <a:r>
              <a:rPr lang="zh-CN" altLang="en-US" sz="2800" dirty="0" smtClean="0"/>
              <a:t>，使得</a:t>
            </a:r>
            <a:r>
              <a:rPr lang="en-US" altLang="zh-CN" sz="2800" dirty="0" smtClean="0"/>
              <a:t>p</a:t>
            </a:r>
            <a:r>
              <a:rPr lang="zh-CN" altLang="en-US" sz="2800" dirty="0" smtClean="0"/>
              <a:t>不指向任何变量。</a:t>
            </a:r>
          </a:p>
          <a:p>
            <a:pPr eaLnBrk="1" hangingPunct="1">
              <a:lnSpc>
                <a:spcPct val="120000"/>
              </a:lnSpc>
              <a:buFont typeface="Wingdings" pitchFamily="2" charset="2"/>
              <a:buNone/>
              <a:defRPr/>
            </a:pPr>
            <a:r>
              <a:rPr lang="en-US" altLang="zh-CN" sz="2800" dirty="0" smtClean="0"/>
              <a:t>p = 120;  //</a:t>
            </a:r>
            <a:r>
              <a:rPr lang="en-US" altLang="zh-CN" sz="2800" dirty="0" smtClean="0">
                <a:solidFill>
                  <a:srgbClr val="FFC000"/>
                </a:solidFill>
              </a:rPr>
              <a:t>Error</a:t>
            </a:r>
            <a:r>
              <a:rPr lang="zh-CN" altLang="en-US" sz="2800" dirty="0" smtClean="0"/>
              <a:t>，</a:t>
            </a:r>
            <a:r>
              <a:rPr lang="en-US" altLang="zh-CN" sz="2800" dirty="0" smtClean="0"/>
              <a:t>120</a:t>
            </a:r>
            <a:r>
              <a:rPr lang="zh-CN" altLang="en-US" sz="2800" dirty="0" smtClean="0"/>
              <a:t>为</a:t>
            </a:r>
            <a:r>
              <a:rPr lang="en-US" altLang="zh-CN" sz="2800" dirty="0" err="1" smtClean="0"/>
              <a:t>int</a:t>
            </a:r>
            <a:r>
              <a:rPr lang="zh-CN" altLang="en-US" sz="2800" dirty="0" smtClean="0"/>
              <a:t>型。</a:t>
            </a:r>
          </a:p>
          <a:p>
            <a:pPr eaLnBrk="1" hangingPunct="1">
              <a:lnSpc>
                <a:spcPct val="120000"/>
              </a:lnSpc>
              <a:buFont typeface="Wingdings" pitchFamily="2" charset="2"/>
              <a:buNone/>
              <a:defRPr/>
            </a:pPr>
            <a:r>
              <a:rPr lang="en-US" altLang="zh-CN" sz="2800" dirty="0" smtClean="0"/>
              <a:t>p = (</a:t>
            </a:r>
            <a:r>
              <a:rPr lang="en-US" altLang="zh-CN" sz="2800" dirty="0" err="1" smtClean="0"/>
              <a:t>int</a:t>
            </a:r>
            <a:r>
              <a:rPr lang="en-US" altLang="zh-CN" sz="2800" dirty="0" smtClean="0"/>
              <a:t> *)120;  //OK</a:t>
            </a:r>
            <a:r>
              <a:rPr lang="zh-CN" altLang="en-US" sz="2800" dirty="0" smtClean="0"/>
              <a:t>，</a:t>
            </a:r>
            <a:r>
              <a:rPr lang="zh-CN" altLang="en-US" sz="2800" dirty="0" smtClean="0">
                <a:solidFill>
                  <a:srgbClr val="FFC000"/>
                </a:solidFill>
              </a:rPr>
              <a:t>不建议使用</a:t>
            </a:r>
            <a:r>
              <a:rPr lang="zh-CN" altLang="en-US" sz="2800" dirty="0" smtClean="0"/>
              <a:t>。</a:t>
            </a:r>
            <a:endParaRPr lang="en-US" altLang="zh-CN" sz="2800" dirty="0" smtClean="0"/>
          </a:p>
          <a:p>
            <a:pPr eaLnBrk="1" hangingPunct="1">
              <a:lnSpc>
                <a:spcPct val="120000"/>
              </a:lnSpc>
              <a:buFont typeface="Wingdings" pitchFamily="2" charset="2"/>
              <a:buNone/>
              <a:defRPr/>
            </a:pPr>
            <a:endParaRPr lang="en-US" altLang="zh-CN" sz="2800" dirty="0" smtClean="0"/>
          </a:p>
          <a:p>
            <a:pPr eaLnBrk="1" hangingPunct="1">
              <a:lnSpc>
                <a:spcPct val="120000"/>
              </a:lnSpc>
              <a:buFont typeface="Wingdings" pitchFamily="2" charset="2"/>
              <a:buNone/>
              <a:defRPr/>
            </a:pPr>
            <a:r>
              <a:rPr lang="en-US" altLang="zh-CN" sz="2800" dirty="0" smtClean="0"/>
              <a:t>void </a:t>
            </a:r>
            <a:r>
              <a:rPr lang="en-US" altLang="zh-CN" sz="2800" dirty="0"/>
              <a:t>*</a:t>
            </a:r>
            <a:r>
              <a:rPr lang="en-US" altLang="zh-CN" sz="2800" dirty="0" err="1"/>
              <a:t>any_pointer</a:t>
            </a:r>
            <a:r>
              <a:rPr lang="en-US" altLang="zh-CN" sz="2800" dirty="0"/>
              <a:t>;</a:t>
            </a:r>
          </a:p>
          <a:p>
            <a:pPr eaLnBrk="1" hangingPunct="1">
              <a:lnSpc>
                <a:spcPct val="120000"/>
              </a:lnSpc>
              <a:buFont typeface="Wingdings" pitchFamily="2" charset="2"/>
              <a:buNone/>
              <a:defRPr/>
            </a:pPr>
            <a:r>
              <a:rPr lang="en-US" altLang="zh-CN" sz="2800" dirty="0" err="1"/>
              <a:t>any_pointer</a:t>
            </a:r>
            <a:r>
              <a:rPr lang="en-US" altLang="zh-CN" sz="2800" dirty="0"/>
              <a:t> = &amp;x;  //OK</a:t>
            </a:r>
          </a:p>
          <a:p>
            <a:pPr eaLnBrk="1" hangingPunct="1">
              <a:lnSpc>
                <a:spcPct val="120000"/>
              </a:lnSpc>
              <a:buFont typeface="Wingdings" pitchFamily="2" charset="2"/>
              <a:buNone/>
              <a:defRPr/>
            </a:pPr>
            <a:r>
              <a:rPr lang="en-US" altLang="zh-CN" sz="2800" dirty="0" err="1"/>
              <a:t>any_pointer</a:t>
            </a:r>
            <a:r>
              <a:rPr lang="en-US" altLang="zh-CN" sz="2800" dirty="0"/>
              <a:t> = &amp;y;  //OK</a:t>
            </a:r>
          </a:p>
          <a:p>
            <a:pPr eaLnBrk="1" hangingPunct="1">
              <a:lnSpc>
                <a:spcPct val="120000"/>
              </a:lnSpc>
              <a:buFont typeface="Wingdings" pitchFamily="2" charset="2"/>
              <a:buNone/>
              <a:defRPr/>
            </a:pPr>
            <a:endParaRPr lang="zh-CN" altLang="en-US" sz="2800" dirty="0" smtClean="0"/>
          </a:p>
        </p:txBody>
      </p:sp>
      <p:sp>
        <p:nvSpPr>
          <p:cNvPr id="404483" name="Rectangle 3"/>
          <p:cNvSpPr>
            <a:spLocks noGrp="1" noChangeArrowheads="1"/>
          </p:cNvSpPr>
          <p:nvPr>
            <p:ph type="title"/>
          </p:nvPr>
        </p:nvSpPr>
        <p:spPr>
          <a:xfrm>
            <a:off x="457200" y="115888"/>
            <a:ext cx="8229600" cy="1139825"/>
          </a:xfrm>
        </p:spPr>
        <p:txBody>
          <a:bodyPr/>
          <a:lstStyle/>
          <a:p>
            <a:pPr algn="l" eaLnBrk="1" hangingPunct="1">
              <a:defRPr/>
            </a:pPr>
            <a:r>
              <a:rPr lang="zh-CN" altLang="en-US" sz="4800" smtClean="0"/>
              <a:t>指针赋值操作</a:t>
            </a:r>
            <a:endParaRPr lang="zh-CN" altLang="en-US"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2"/>
          <p:cNvSpPr>
            <a:spLocks noGrp="1" noChangeArrowheads="1"/>
          </p:cNvSpPr>
          <p:nvPr>
            <p:ph type="body" idx="1"/>
          </p:nvPr>
        </p:nvSpPr>
        <p:spPr>
          <a:xfrm>
            <a:off x="457200" y="260350"/>
            <a:ext cx="8229600" cy="6264994"/>
          </a:xfrm>
        </p:spPr>
        <p:txBody>
          <a:bodyPr>
            <a:normAutofit lnSpcReduction="10000"/>
          </a:bodyPr>
          <a:lstStyle/>
          <a:p>
            <a:pPr marL="381000" indent="-381000" eaLnBrk="1" hangingPunct="1">
              <a:lnSpc>
                <a:spcPct val="80000"/>
              </a:lnSpc>
              <a:defRPr/>
            </a:pPr>
            <a:endParaRPr lang="en-US" altLang="zh-CN" sz="2000" dirty="0" smtClean="0"/>
          </a:p>
          <a:p>
            <a:pPr marL="381000" indent="-381000" eaLnBrk="1" hangingPunct="1">
              <a:buFont typeface="Wingdings" pitchFamily="2" charset="2"/>
              <a:buNone/>
              <a:defRPr/>
            </a:pPr>
            <a:r>
              <a:rPr lang="en-US" altLang="zh-CN" sz="2000" dirty="0" smtClean="0"/>
              <a:t>void f(</a:t>
            </a:r>
            <a:r>
              <a:rPr lang="en-US" altLang="zh-CN" sz="2000" dirty="0" err="1" smtClean="0"/>
              <a:t>int</a:t>
            </a:r>
            <a:r>
              <a:rPr lang="en-US" altLang="zh-CN" sz="2000" dirty="0" smtClean="0"/>
              <a:t> *p)</a:t>
            </a:r>
          </a:p>
          <a:p>
            <a:pPr marL="381000" indent="-381000" eaLnBrk="1" hangingPunct="1">
              <a:buFont typeface="Wingdings" pitchFamily="2" charset="2"/>
              <a:buNone/>
              <a:defRPr/>
            </a:pPr>
            <a:r>
              <a:rPr lang="en-US" altLang="zh-CN" sz="2000" dirty="0" smtClean="0"/>
              <a:t>{ ......</a:t>
            </a:r>
          </a:p>
          <a:p>
            <a:pPr marL="381000" indent="-381000" eaLnBrk="1" hangingPunct="1">
              <a:buFont typeface="Wingdings" pitchFamily="2" charset="2"/>
              <a:buNone/>
              <a:defRPr/>
            </a:pPr>
            <a:r>
              <a:rPr lang="en-US" altLang="zh-CN" sz="2000" dirty="0" smtClean="0"/>
              <a:t>   </a:t>
            </a:r>
            <a:r>
              <a:rPr lang="en-US" altLang="zh-CN" sz="2000" dirty="0" err="1" smtClean="0"/>
              <a:t>int</a:t>
            </a:r>
            <a:r>
              <a:rPr lang="en-US" altLang="zh-CN" sz="2000" dirty="0" smtClean="0"/>
              <a:t> m;</a:t>
            </a:r>
          </a:p>
          <a:p>
            <a:pPr marL="381000" indent="-381000" eaLnBrk="1" hangingPunct="1">
              <a:buFont typeface="Wingdings" pitchFamily="2" charset="2"/>
              <a:buNone/>
              <a:defRPr/>
            </a:pPr>
            <a:r>
              <a:rPr lang="en-US" altLang="zh-CN" sz="2000" dirty="0" smtClean="0"/>
              <a:t>   p = &amp;m; //OK</a:t>
            </a:r>
            <a:r>
              <a:rPr lang="zh-CN" altLang="en-US" sz="2000" dirty="0" smtClean="0"/>
              <a:t>，</a:t>
            </a:r>
          </a:p>
          <a:p>
            <a:pPr marL="381000" indent="-381000" eaLnBrk="1" hangingPunct="1">
              <a:buFont typeface="Wingdings" pitchFamily="2" charset="2"/>
              <a:buNone/>
              <a:defRPr/>
            </a:pPr>
            <a:r>
              <a:rPr lang="zh-CN" altLang="en-US" sz="2000" dirty="0" smtClean="0"/>
              <a:t>   </a:t>
            </a:r>
            <a:r>
              <a:rPr lang="en-US" altLang="zh-CN" sz="2000" dirty="0" smtClean="0"/>
              <a:t>... *p ... //</a:t>
            </a:r>
            <a:r>
              <a:rPr lang="zh-CN" altLang="en-US" sz="2000" dirty="0" smtClean="0"/>
              <a:t>通过</a:t>
            </a:r>
            <a:r>
              <a:rPr lang="en-US" altLang="zh-CN" sz="2000" dirty="0" smtClean="0"/>
              <a:t>p</a:t>
            </a:r>
            <a:r>
              <a:rPr lang="zh-CN" altLang="en-US" sz="2000" dirty="0" smtClean="0"/>
              <a:t>可以访问实参以外的数据</a:t>
            </a:r>
          </a:p>
          <a:p>
            <a:pPr marL="381000" indent="-381000" eaLnBrk="1" hangingPunct="1">
              <a:buFont typeface="Wingdings" pitchFamily="2" charset="2"/>
              <a:buNone/>
              <a:defRPr/>
            </a:pPr>
            <a:r>
              <a:rPr lang="en-US" altLang="zh-CN" sz="2000" dirty="0" smtClean="0"/>
              <a:t>}</a:t>
            </a:r>
          </a:p>
          <a:p>
            <a:pPr marL="381000" indent="-381000" eaLnBrk="1" hangingPunct="1">
              <a:buFont typeface="Wingdings" pitchFamily="2" charset="2"/>
              <a:buNone/>
              <a:defRPr/>
            </a:pPr>
            <a:r>
              <a:rPr lang="en-US" altLang="zh-CN" sz="2000" dirty="0" smtClean="0"/>
              <a:t>void g(</a:t>
            </a:r>
            <a:r>
              <a:rPr lang="en-US" altLang="zh-CN" sz="2000" dirty="0" err="1" smtClean="0"/>
              <a:t>int</a:t>
            </a:r>
            <a:r>
              <a:rPr lang="en-US" altLang="zh-CN" sz="2000" dirty="0" smtClean="0"/>
              <a:t> &amp;x)</a:t>
            </a:r>
          </a:p>
          <a:p>
            <a:pPr marL="381000" indent="-381000" eaLnBrk="1" hangingPunct="1">
              <a:buFont typeface="Wingdings" pitchFamily="2" charset="2"/>
              <a:buNone/>
              <a:defRPr/>
            </a:pPr>
            <a:r>
              <a:rPr lang="en-US" altLang="zh-CN" sz="2000" dirty="0" smtClean="0"/>
              <a:t>{ </a:t>
            </a:r>
            <a:r>
              <a:rPr lang="en-US" altLang="zh-CN" sz="2000" dirty="0" err="1" smtClean="0"/>
              <a:t>int</a:t>
            </a:r>
            <a:r>
              <a:rPr lang="en-US" altLang="zh-CN" sz="2000" dirty="0" smtClean="0"/>
              <a:t> m;</a:t>
            </a:r>
          </a:p>
          <a:p>
            <a:pPr marL="381000" indent="-381000" eaLnBrk="1" hangingPunct="1">
              <a:buFont typeface="Wingdings" pitchFamily="2" charset="2"/>
              <a:buNone/>
              <a:defRPr/>
            </a:pPr>
            <a:r>
              <a:rPr lang="en-US" altLang="zh-CN" sz="2000" dirty="0" smtClean="0"/>
              <a:t>   ......</a:t>
            </a:r>
          </a:p>
          <a:p>
            <a:pPr marL="381000" indent="-381000" eaLnBrk="1" hangingPunct="1">
              <a:buFont typeface="Wingdings" pitchFamily="2" charset="2"/>
              <a:buNone/>
              <a:defRPr/>
            </a:pPr>
            <a:r>
              <a:rPr lang="en-US" altLang="zh-CN" sz="2000" dirty="0" smtClean="0"/>
              <a:t>   x = &amp;m; //</a:t>
            </a:r>
            <a:r>
              <a:rPr lang="en-US" altLang="zh-CN" sz="2000" dirty="0" smtClean="0">
                <a:solidFill>
                  <a:srgbClr val="FFC000"/>
                </a:solidFill>
              </a:rPr>
              <a:t>Error</a:t>
            </a:r>
          </a:p>
          <a:p>
            <a:pPr marL="381000" indent="-381000" eaLnBrk="1" hangingPunct="1">
              <a:buFont typeface="Wingdings" pitchFamily="2" charset="2"/>
              <a:buNone/>
              <a:defRPr/>
            </a:pPr>
            <a:r>
              <a:rPr lang="en-US" altLang="zh-CN" sz="2000" dirty="0" smtClean="0"/>
              <a:t>   … x … //</a:t>
            </a:r>
            <a:r>
              <a:rPr lang="zh-CN" altLang="en-US" sz="2000" dirty="0" smtClean="0"/>
              <a:t>通过</a:t>
            </a:r>
            <a:r>
              <a:rPr lang="en-US" altLang="zh-CN" sz="2000" dirty="0" smtClean="0"/>
              <a:t>x</a:t>
            </a:r>
            <a:r>
              <a:rPr lang="zh-CN" altLang="en-US" sz="2000" dirty="0" smtClean="0"/>
              <a:t>只能访问实参</a:t>
            </a:r>
          </a:p>
          <a:p>
            <a:pPr marL="381000" indent="-381000" eaLnBrk="1" hangingPunct="1">
              <a:buFont typeface="Wingdings" pitchFamily="2" charset="2"/>
              <a:buNone/>
              <a:defRPr/>
            </a:pPr>
            <a:r>
              <a:rPr lang="en-US" altLang="zh-CN" sz="2000" dirty="0" smtClean="0"/>
              <a:t>}</a:t>
            </a:r>
          </a:p>
          <a:p>
            <a:pPr marL="381000" indent="-381000" eaLnBrk="1" hangingPunct="1">
              <a:buFont typeface="Wingdings" pitchFamily="2" charset="2"/>
              <a:buNone/>
              <a:defRPr/>
            </a:pPr>
            <a:r>
              <a:rPr lang="en-US" altLang="zh-CN" sz="2000" dirty="0" err="1" smtClean="0"/>
              <a:t>int</a:t>
            </a:r>
            <a:r>
              <a:rPr lang="en-US" altLang="zh-CN" sz="2000" dirty="0" smtClean="0"/>
              <a:t> main()</a:t>
            </a:r>
          </a:p>
          <a:p>
            <a:pPr marL="381000" indent="-381000" eaLnBrk="1" hangingPunct="1">
              <a:buFont typeface="Wingdings" pitchFamily="2" charset="2"/>
              <a:buNone/>
              <a:defRPr/>
            </a:pPr>
            <a:r>
              <a:rPr lang="en-US" altLang="zh-CN" sz="2000" dirty="0" smtClean="0"/>
              <a:t>{ </a:t>
            </a:r>
            <a:r>
              <a:rPr lang="en-US" altLang="zh-CN" sz="2000" dirty="0" err="1" smtClean="0"/>
              <a:t>int</a:t>
            </a:r>
            <a:r>
              <a:rPr lang="en-US" altLang="zh-CN" sz="2000" dirty="0" smtClean="0"/>
              <a:t> a;</a:t>
            </a:r>
          </a:p>
          <a:p>
            <a:pPr marL="381000" indent="-381000" eaLnBrk="1" hangingPunct="1">
              <a:buFont typeface="Wingdings" pitchFamily="2" charset="2"/>
              <a:buNone/>
              <a:defRPr/>
            </a:pPr>
            <a:r>
              <a:rPr lang="en-US" altLang="zh-CN" sz="2000" dirty="0" smtClean="0"/>
              <a:t>   f(&amp;a);</a:t>
            </a:r>
          </a:p>
          <a:p>
            <a:pPr marL="381000" indent="-381000" eaLnBrk="1" hangingPunct="1">
              <a:buFont typeface="Wingdings" pitchFamily="2" charset="2"/>
              <a:buNone/>
              <a:defRPr/>
            </a:pPr>
            <a:r>
              <a:rPr lang="en-US" altLang="zh-CN" sz="2000" dirty="0" smtClean="0"/>
              <a:t>   g(a);</a:t>
            </a:r>
          </a:p>
          <a:p>
            <a:pPr marL="381000" indent="-381000" eaLnBrk="1" hangingPunct="1">
              <a:buFont typeface="Wingdings" pitchFamily="2" charset="2"/>
              <a:buNone/>
              <a:defRPr/>
            </a:pPr>
            <a:r>
              <a:rPr lang="en-US" altLang="zh-CN" sz="2000" dirty="0" smtClean="0"/>
              <a:t>}</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Grp="1" noChangeArrowheads="1"/>
          </p:cNvSpPr>
          <p:nvPr>
            <p:ph type="title"/>
          </p:nvPr>
        </p:nvSpPr>
        <p:spPr/>
        <p:txBody>
          <a:bodyPr/>
          <a:lstStyle/>
          <a:p>
            <a:pPr eaLnBrk="1" hangingPunct="1">
              <a:defRPr/>
            </a:pPr>
            <a:endParaRPr lang="zh-CN" altLang="zh-CN" smtClean="0"/>
          </a:p>
        </p:txBody>
      </p:sp>
      <p:sp>
        <p:nvSpPr>
          <p:cNvPr id="484355" name="Rectangle 3"/>
          <p:cNvSpPr>
            <a:spLocks noGrp="1" noChangeArrowheads="1"/>
          </p:cNvSpPr>
          <p:nvPr>
            <p:ph type="body" idx="1"/>
          </p:nvPr>
        </p:nvSpPr>
        <p:spPr/>
        <p:txBody>
          <a:bodyPr/>
          <a:lstStyle/>
          <a:p>
            <a:pPr eaLnBrk="1" hangingPunct="1">
              <a:buFont typeface="Wingdings" pitchFamily="2" charset="2"/>
              <a:buNone/>
              <a:defRPr/>
            </a:pPr>
            <a:r>
              <a:rPr lang="en-US" altLang="zh-CN" dirty="0" smtClean="0"/>
              <a:t>void f(</a:t>
            </a:r>
            <a:r>
              <a:rPr lang="en-US" altLang="zh-CN" dirty="0" err="1" smtClean="0"/>
              <a:t>int</a:t>
            </a:r>
            <a:r>
              <a:rPr lang="en-US" altLang="zh-CN" dirty="0" smtClean="0"/>
              <a:t> *</a:t>
            </a:r>
            <a:r>
              <a:rPr lang="en-US" altLang="zh-CN" dirty="0" err="1" smtClean="0">
                <a:solidFill>
                  <a:schemeClr val="folHlink"/>
                </a:solidFill>
              </a:rPr>
              <a:t>const</a:t>
            </a:r>
            <a:r>
              <a:rPr lang="en-US" altLang="zh-CN" dirty="0" smtClean="0"/>
              <a:t> p)</a:t>
            </a:r>
          </a:p>
          <a:p>
            <a:pPr eaLnBrk="1" hangingPunct="1">
              <a:buFont typeface="Wingdings" pitchFamily="2" charset="2"/>
              <a:buNone/>
              <a:defRPr/>
            </a:pPr>
            <a:r>
              <a:rPr lang="en-US" altLang="zh-CN" dirty="0" smtClean="0"/>
              <a:t>{ ......</a:t>
            </a:r>
          </a:p>
          <a:p>
            <a:pPr eaLnBrk="1" hangingPunct="1">
              <a:buFont typeface="Wingdings" pitchFamily="2" charset="2"/>
              <a:buNone/>
              <a:defRPr/>
            </a:pPr>
            <a:r>
              <a:rPr lang="en-US" altLang="zh-CN" dirty="0" smtClean="0"/>
              <a:t>   </a:t>
            </a:r>
            <a:r>
              <a:rPr lang="en-US" altLang="zh-CN" dirty="0" err="1" smtClean="0"/>
              <a:t>int</a:t>
            </a:r>
            <a:r>
              <a:rPr lang="en-US" altLang="zh-CN" dirty="0" smtClean="0"/>
              <a:t> m;</a:t>
            </a:r>
          </a:p>
          <a:p>
            <a:pPr eaLnBrk="1" hangingPunct="1">
              <a:buFont typeface="Wingdings" pitchFamily="2" charset="2"/>
              <a:buNone/>
              <a:defRPr/>
            </a:pPr>
            <a:r>
              <a:rPr lang="en-US" altLang="zh-CN" dirty="0" smtClean="0"/>
              <a:t>   p = &amp;m; //</a:t>
            </a:r>
            <a:r>
              <a:rPr lang="en-US" altLang="zh-CN" dirty="0" smtClean="0">
                <a:solidFill>
                  <a:srgbClr val="FFC000"/>
                </a:solidFill>
              </a:rPr>
              <a:t>Error</a:t>
            </a:r>
            <a:endParaRPr lang="zh-CN" altLang="en-US" dirty="0" smtClean="0"/>
          </a:p>
          <a:p>
            <a:pPr eaLnBrk="1" hangingPunct="1">
              <a:buFont typeface="Wingdings" pitchFamily="2" charset="2"/>
              <a:buNone/>
              <a:defRPr/>
            </a:pPr>
            <a:r>
              <a:rPr lang="zh-CN" altLang="en-US" dirty="0" smtClean="0"/>
              <a:t>   </a:t>
            </a:r>
            <a:r>
              <a:rPr lang="en-US" altLang="zh-CN" dirty="0" smtClean="0"/>
              <a:t>... *p ... //</a:t>
            </a:r>
            <a:r>
              <a:rPr lang="zh-CN" altLang="en-US" dirty="0" smtClean="0"/>
              <a:t>通过</a:t>
            </a:r>
            <a:r>
              <a:rPr lang="en-US" altLang="zh-CN" dirty="0" smtClean="0"/>
              <a:t>p</a:t>
            </a:r>
            <a:r>
              <a:rPr lang="zh-CN" altLang="en-US" dirty="0" smtClean="0"/>
              <a:t>只能访问实参</a:t>
            </a:r>
          </a:p>
          <a:p>
            <a:pPr eaLnBrk="1" hangingPunct="1">
              <a:buFont typeface="Wingdings" pitchFamily="2" charset="2"/>
              <a:buNone/>
              <a:defRPr/>
            </a:pPr>
            <a:r>
              <a:rPr lang="en-US" altLang="zh-CN" dirty="0" smtClean="0"/>
              <a:t>}</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ChangeArrowheads="1"/>
          </p:cNvSpPr>
          <p:nvPr>
            <p:ph type="title"/>
          </p:nvPr>
        </p:nvSpPr>
        <p:spPr>
          <a:xfrm>
            <a:off x="685800" y="44624"/>
            <a:ext cx="7772400" cy="1143000"/>
          </a:xfrm>
        </p:spPr>
        <p:txBody>
          <a:bodyPr/>
          <a:lstStyle/>
          <a:p>
            <a:pPr eaLnBrk="1" hangingPunct="1">
              <a:defRPr/>
            </a:pPr>
            <a:r>
              <a:rPr lang="zh-CN" altLang="en-US" dirty="0" smtClean="0"/>
              <a:t>引用类型与指针类型的区别</a:t>
            </a:r>
          </a:p>
        </p:txBody>
      </p:sp>
      <p:sp>
        <p:nvSpPr>
          <p:cNvPr id="482307" name="Rectangle 3"/>
          <p:cNvSpPr>
            <a:spLocks noGrp="1" noChangeArrowheads="1"/>
          </p:cNvSpPr>
          <p:nvPr>
            <p:ph type="body" idx="1"/>
          </p:nvPr>
        </p:nvSpPr>
        <p:spPr>
          <a:xfrm>
            <a:off x="395536" y="1196752"/>
            <a:ext cx="8424936" cy="5472608"/>
          </a:xfrm>
        </p:spPr>
        <p:txBody>
          <a:bodyPr>
            <a:normAutofit fontScale="92500" lnSpcReduction="20000"/>
          </a:bodyPr>
          <a:lstStyle/>
          <a:p>
            <a:pPr algn="just" eaLnBrk="1" hangingPunct="1">
              <a:lnSpc>
                <a:spcPct val="110000"/>
              </a:lnSpc>
              <a:defRPr/>
            </a:pPr>
            <a:r>
              <a:rPr lang="zh-CN" altLang="en-US" dirty="0" smtClean="0"/>
              <a:t>引用</a:t>
            </a:r>
            <a:r>
              <a:rPr lang="zh-CN" altLang="en-US" dirty="0"/>
              <a:t>类型和指针类型都可以实现通过一个变量访问另一个</a:t>
            </a:r>
            <a:r>
              <a:rPr lang="zh-CN" altLang="en-US" dirty="0" smtClean="0"/>
              <a:t>变量，但在语法上，</a:t>
            </a:r>
            <a:endParaRPr lang="en-US" altLang="zh-CN" dirty="0" smtClean="0"/>
          </a:p>
          <a:p>
            <a:pPr lvl="1" algn="just" eaLnBrk="1" hangingPunct="1">
              <a:lnSpc>
                <a:spcPct val="110000"/>
              </a:lnSpc>
              <a:defRPr/>
            </a:pPr>
            <a:r>
              <a:rPr lang="zh-CN" altLang="en-US" dirty="0" smtClean="0"/>
              <a:t>引用是采用直接访问形式</a:t>
            </a:r>
            <a:endParaRPr lang="en-US" altLang="zh-CN" dirty="0" smtClean="0"/>
          </a:p>
          <a:p>
            <a:pPr lvl="1" algn="just" eaLnBrk="1" hangingPunct="1">
              <a:lnSpc>
                <a:spcPct val="110000"/>
              </a:lnSpc>
              <a:defRPr/>
            </a:pPr>
            <a:r>
              <a:rPr lang="zh-CN" altLang="en-US" dirty="0" smtClean="0"/>
              <a:t>指针则需要采用间接访问形式</a:t>
            </a:r>
            <a:endParaRPr lang="zh-CN" altLang="en-US" dirty="0" smtClean="0">
              <a:cs typeface="Times New Roman" pitchFamily="18" charset="0"/>
            </a:endParaRPr>
          </a:p>
          <a:p>
            <a:pPr algn="just" eaLnBrk="1" hangingPunct="1">
              <a:lnSpc>
                <a:spcPct val="110000"/>
              </a:lnSpc>
              <a:defRPr/>
            </a:pPr>
            <a:r>
              <a:rPr lang="zh-CN" altLang="en-US" dirty="0" smtClean="0"/>
              <a:t>在作为函数参数类型时，</a:t>
            </a:r>
            <a:endParaRPr lang="en-US" altLang="zh-CN" dirty="0" smtClean="0"/>
          </a:p>
          <a:p>
            <a:pPr lvl="1" algn="just" eaLnBrk="1" hangingPunct="1">
              <a:lnSpc>
                <a:spcPct val="110000"/>
              </a:lnSpc>
              <a:defRPr/>
            </a:pPr>
            <a:r>
              <a:rPr lang="zh-CN" altLang="en-US" dirty="0" smtClean="0"/>
              <a:t>引用类型参数的实参是一个变量的名字</a:t>
            </a:r>
            <a:endParaRPr lang="en-US" altLang="zh-CN" dirty="0" smtClean="0"/>
          </a:p>
          <a:p>
            <a:pPr lvl="1" algn="just" eaLnBrk="1" hangingPunct="1">
              <a:lnSpc>
                <a:spcPct val="110000"/>
              </a:lnSpc>
              <a:defRPr/>
            </a:pPr>
            <a:r>
              <a:rPr lang="zh-CN" altLang="en-US" dirty="0" smtClean="0"/>
              <a:t>指针类型参数的实参是一个变量的地址</a:t>
            </a:r>
          </a:p>
          <a:p>
            <a:pPr algn="just" eaLnBrk="1" hangingPunct="1">
              <a:lnSpc>
                <a:spcPct val="110000"/>
              </a:lnSpc>
              <a:defRPr/>
            </a:pPr>
            <a:r>
              <a:rPr lang="zh-CN" altLang="en-US" dirty="0" smtClean="0"/>
              <a:t>在定义时初始化以后，</a:t>
            </a:r>
            <a:endParaRPr lang="en-US" altLang="zh-CN" dirty="0" smtClean="0"/>
          </a:p>
          <a:p>
            <a:pPr lvl="1" algn="just" eaLnBrk="1" hangingPunct="1">
              <a:lnSpc>
                <a:spcPct val="110000"/>
              </a:lnSpc>
              <a:defRPr/>
            </a:pPr>
            <a:r>
              <a:rPr lang="zh-CN" altLang="en-US" dirty="0" smtClean="0"/>
              <a:t>引用类型变量不能再引用其它变量</a:t>
            </a:r>
            <a:endParaRPr lang="en-US" altLang="zh-CN" dirty="0" smtClean="0"/>
          </a:p>
          <a:p>
            <a:pPr lvl="1" algn="just" eaLnBrk="1" hangingPunct="1">
              <a:lnSpc>
                <a:spcPct val="110000"/>
              </a:lnSpc>
              <a:defRPr/>
            </a:pPr>
            <a:r>
              <a:rPr lang="zh-CN" altLang="en-US" dirty="0" smtClean="0"/>
              <a:t>指针类型变量可以指向其它的变量</a:t>
            </a:r>
            <a:endParaRPr lang="en-US" altLang="zh-CN" dirty="0" smtClean="0"/>
          </a:p>
          <a:p>
            <a:pPr algn="just" eaLnBrk="1" hangingPunct="1">
              <a:lnSpc>
                <a:spcPct val="110000"/>
              </a:lnSpc>
              <a:defRPr/>
            </a:pPr>
            <a:r>
              <a:rPr lang="zh-CN" altLang="en-US" dirty="0" smtClean="0">
                <a:solidFill>
                  <a:srgbClr val="FFC000"/>
                </a:solidFill>
              </a:rPr>
              <a:t>能够用引用实现的指针功能，尽量用引用！</a:t>
            </a:r>
            <a:endParaRPr lang="zh-CN" altLang="en-US" dirty="0" smtClean="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5888"/>
            <a:ext cx="8229600" cy="1139825"/>
          </a:xfrm>
        </p:spPr>
        <p:txBody>
          <a:bodyPr/>
          <a:lstStyle/>
          <a:p>
            <a:pPr>
              <a:defRPr/>
            </a:pPr>
            <a:r>
              <a:rPr lang="zh-CN" altLang="en-US" dirty="0" smtClean="0"/>
              <a:t>引用类型的实现</a:t>
            </a:r>
            <a:endParaRPr lang="zh-CN" altLang="en-US" dirty="0"/>
          </a:p>
        </p:txBody>
      </p:sp>
      <p:sp>
        <p:nvSpPr>
          <p:cNvPr id="3" name="内容占位符 2"/>
          <p:cNvSpPr>
            <a:spLocks noGrp="1"/>
          </p:cNvSpPr>
          <p:nvPr>
            <p:ph idx="1"/>
          </p:nvPr>
        </p:nvSpPr>
        <p:spPr>
          <a:xfrm>
            <a:off x="457200" y="1268413"/>
            <a:ext cx="8229600" cy="5445125"/>
          </a:xfrm>
        </p:spPr>
        <p:txBody>
          <a:bodyPr>
            <a:normAutofit fontScale="77500" lnSpcReduction="20000"/>
          </a:bodyPr>
          <a:lstStyle/>
          <a:p>
            <a:pPr marL="355600" indent="-355600">
              <a:lnSpc>
                <a:spcPct val="120000"/>
              </a:lnSpc>
              <a:defRPr/>
            </a:pPr>
            <a:r>
              <a:rPr lang="zh-CN" altLang="en-US" dirty="0"/>
              <a:t>引用类型一般作为指针类型来实现（有时又把引用类型称作隐蔽的指针，</a:t>
            </a:r>
            <a:r>
              <a:rPr lang="en-US" altLang="zh-CN" dirty="0">
                <a:solidFill>
                  <a:srgbClr val="FFC000"/>
                </a:solidFill>
              </a:rPr>
              <a:t>hidden pointer</a:t>
            </a:r>
            <a:r>
              <a:rPr lang="zh-CN" altLang="en-US" dirty="0" smtClean="0"/>
              <a:t>）</a:t>
            </a:r>
            <a:endParaRPr lang="en-US" altLang="zh-CN" dirty="0" smtClean="0"/>
          </a:p>
          <a:p>
            <a:pPr marL="355600" indent="-355600">
              <a:lnSpc>
                <a:spcPct val="120000"/>
              </a:lnSpc>
              <a:defRPr/>
            </a:pPr>
            <a:r>
              <a:rPr lang="zh-CN" altLang="en-US" dirty="0" smtClean="0"/>
              <a:t>下面是引用类型</a:t>
            </a:r>
            <a:endParaRPr lang="zh-CN" altLang="en-US" dirty="0"/>
          </a:p>
          <a:p>
            <a:pPr marL="400050" lvl="1" indent="0">
              <a:buFontTx/>
              <a:buNone/>
              <a:defRPr/>
            </a:pPr>
            <a:r>
              <a:rPr lang="en-US" altLang="zh-CN" dirty="0" smtClean="0"/>
              <a:t>void f(</a:t>
            </a:r>
            <a:r>
              <a:rPr lang="en-US" altLang="zh-CN" dirty="0" err="1" smtClean="0"/>
              <a:t>int</a:t>
            </a:r>
            <a:r>
              <a:rPr lang="en-US" altLang="zh-CN" dirty="0" smtClean="0"/>
              <a:t> </a:t>
            </a:r>
            <a:r>
              <a:rPr lang="en-US" altLang="zh-CN" dirty="0" smtClean="0">
                <a:solidFill>
                  <a:srgbClr val="FFC000"/>
                </a:solidFill>
              </a:rPr>
              <a:t>&amp;m</a:t>
            </a:r>
            <a:r>
              <a:rPr lang="en-US" altLang="zh-CN" dirty="0" smtClean="0"/>
              <a:t>) //m</a:t>
            </a:r>
            <a:r>
              <a:rPr lang="zh-CN" altLang="en-US" dirty="0" smtClean="0"/>
              <a:t>是</a:t>
            </a:r>
            <a:r>
              <a:rPr lang="zh-CN" altLang="en-US" dirty="0" smtClean="0">
                <a:solidFill>
                  <a:srgbClr val="FFC000"/>
                </a:solidFill>
              </a:rPr>
              <a:t>引用</a:t>
            </a:r>
            <a:r>
              <a:rPr lang="zh-CN" altLang="en-US" dirty="0" smtClean="0"/>
              <a:t>类型</a:t>
            </a:r>
            <a:endParaRPr lang="en-US" altLang="zh-CN" dirty="0" smtClean="0"/>
          </a:p>
          <a:p>
            <a:pPr marL="400050" lvl="1" indent="0">
              <a:buFontTx/>
              <a:buNone/>
              <a:defRPr/>
            </a:pPr>
            <a:r>
              <a:rPr lang="en-US" altLang="zh-CN" dirty="0" smtClean="0"/>
              <a:t>{ </a:t>
            </a:r>
            <a:r>
              <a:rPr lang="en-US" altLang="zh-CN" dirty="0" err="1" smtClean="0"/>
              <a:t>cout</a:t>
            </a:r>
            <a:r>
              <a:rPr lang="en-US" altLang="zh-CN" dirty="0" smtClean="0"/>
              <a:t> &lt;&lt; m &lt;&lt; ','   //</a:t>
            </a:r>
            <a:r>
              <a:rPr lang="zh-CN" altLang="en-US" dirty="0" smtClean="0"/>
              <a:t>输出</a:t>
            </a:r>
            <a:r>
              <a:rPr lang="en-US" altLang="zh-CN" dirty="0" smtClean="0"/>
              <a:t>m</a:t>
            </a:r>
            <a:r>
              <a:rPr lang="zh-CN" altLang="en-US" dirty="0" smtClean="0"/>
              <a:t>的值（实参的值）</a:t>
            </a:r>
            <a:endParaRPr lang="en-US" altLang="zh-CN" dirty="0" smtClean="0"/>
          </a:p>
          <a:p>
            <a:pPr marL="400050" lvl="1" indent="0">
              <a:buFontTx/>
              <a:buNone/>
              <a:defRPr/>
            </a:pPr>
            <a:r>
              <a:rPr lang="en-US" altLang="zh-CN" dirty="0"/>
              <a:t> </a:t>
            </a:r>
            <a:r>
              <a:rPr lang="en-US" altLang="zh-CN" dirty="0" smtClean="0"/>
              <a:t>         &lt;&lt; &amp;m; //</a:t>
            </a:r>
            <a:r>
              <a:rPr lang="zh-CN" altLang="en-US" dirty="0" smtClean="0"/>
              <a:t>输出</a:t>
            </a:r>
            <a:r>
              <a:rPr lang="en-US" altLang="zh-CN" dirty="0" smtClean="0"/>
              <a:t>m</a:t>
            </a:r>
            <a:r>
              <a:rPr lang="zh-CN" altLang="en-US" dirty="0" smtClean="0"/>
              <a:t>的地址（实参的地址）</a:t>
            </a:r>
            <a:endParaRPr lang="en-US" altLang="zh-CN" dirty="0" smtClean="0"/>
          </a:p>
          <a:p>
            <a:pPr marL="400050" lvl="1" indent="0">
              <a:buFontTx/>
              <a:buNone/>
              <a:defRPr/>
            </a:pPr>
            <a:r>
              <a:rPr lang="en-US" altLang="zh-CN" dirty="0" smtClean="0"/>
              <a:t>}</a:t>
            </a:r>
          </a:p>
          <a:p>
            <a:pPr marL="400050" lvl="1" indent="0">
              <a:buFontTx/>
              <a:buNone/>
              <a:defRPr/>
            </a:pPr>
            <a:r>
              <a:rPr lang="en-US" altLang="zh-CN" dirty="0" smtClean="0"/>
              <a:t>......</a:t>
            </a:r>
          </a:p>
          <a:p>
            <a:pPr marL="400050" lvl="1" indent="0">
              <a:buFontTx/>
              <a:buNone/>
              <a:defRPr/>
            </a:pPr>
            <a:r>
              <a:rPr lang="en-US" altLang="zh-CN" dirty="0" err="1" smtClean="0"/>
              <a:t>int</a:t>
            </a:r>
            <a:r>
              <a:rPr lang="en-US" altLang="zh-CN" dirty="0" smtClean="0"/>
              <a:t> x=0,y=0;</a:t>
            </a:r>
          </a:p>
          <a:p>
            <a:pPr marL="400050" lvl="1" indent="0">
              <a:buFontTx/>
              <a:buNone/>
              <a:defRPr/>
            </a:pPr>
            <a:r>
              <a:rPr lang="en-US" altLang="zh-CN" dirty="0" err="1" smtClean="0"/>
              <a:t>int</a:t>
            </a:r>
            <a:r>
              <a:rPr lang="en-US" altLang="zh-CN" dirty="0" smtClean="0"/>
              <a:t> </a:t>
            </a:r>
            <a:r>
              <a:rPr lang="en-US" altLang="zh-CN" dirty="0" smtClean="0">
                <a:solidFill>
                  <a:srgbClr val="FFC000"/>
                </a:solidFill>
              </a:rPr>
              <a:t>&amp;z</a:t>
            </a:r>
            <a:r>
              <a:rPr lang="en-US" altLang="zh-CN" dirty="0" smtClean="0"/>
              <a:t>=x;   //z</a:t>
            </a:r>
            <a:r>
              <a:rPr lang="zh-CN" altLang="en-US" dirty="0" smtClean="0"/>
              <a:t>是</a:t>
            </a:r>
            <a:r>
              <a:rPr lang="zh-CN" altLang="en-US" dirty="0" smtClean="0">
                <a:solidFill>
                  <a:srgbClr val="FFC000"/>
                </a:solidFill>
              </a:rPr>
              <a:t>引用</a:t>
            </a:r>
            <a:r>
              <a:rPr lang="zh-CN" altLang="en-US" dirty="0" smtClean="0"/>
              <a:t>类型</a:t>
            </a:r>
            <a:endParaRPr lang="en-US" altLang="zh-CN" dirty="0" smtClean="0"/>
          </a:p>
          <a:p>
            <a:pPr marL="400050" lvl="1" indent="0">
              <a:buFontTx/>
              <a:buNone/>
              <a:defRPr/>
            </a:pPr>
            <a:r>
              <a:rPr lang="en-US" altLang="zh-CN" dirty="0" smtClean="0"/>
              <a:t>z = 1; </a:t>
            </a:r>
          </a:p>
          <a:p>
            <a:pPr marL="400050" lvl="1" indent="0">
              <a:buFontTx/>
              <a:buNone/>
              <a:defRPr/>
            </a:pPr>
            <a:r>
              <a:rPr lang="en-US" altLang="zh-CN" dirty="0" err="1" smtClean="0"/>
              <a:t>cout</a:t>
            </a:r>
            <a:r>
              <a:rPr lang="en-US" altLang="zh-CN" dirty="0" smtClean="0"/>
              <a:t> &lt;&lt; x </a:t>
            </a:r>
            <a:r>
              <a:rPr lang="en-US" altLang="zh-CN" dirty="0"/>
              <a:t>&lt;&lt; ',' </a:t>
            </a:r>
            <a:r>
              <a:rPr lang="en-US" altLang="zh-CN" dirty="0" smtClean="0"/>
              <a:t>&lt;&lt; z; // 1,1</a:t>
            </a:r>
          </a:p>
          <a:p>
            <a:pPr marL="400050" lvl="1" indent="0">
              <a:buFontTx/>
              <a:buNone/>
              <a:defRPr/>
            </a:pPr>
            <a:r>
              <a:rPr lang="en-US" altLang="zh-CN" dirty="0" err="1" smtClean="0"/>
              <a:t>cout</a:t>
            </a:r>
            <a:r>
              <a:rPr lang="en-US" altLang="zh-CN" dirty="0" smtClean="0"/>
              <a:t> &lt;&lt; &amp;x &lt;&lt; &amp;z; //</a:t>
            </a:r>
            <a:r>
              <a:rPr lang="zh-CN" altLang="en-US" dirty="0" smtClean="0">
                <a:solidFill>
                  <a:srgbClr val="FFC000"/>
                </a:solidFill>
              </a:rPr>
              <a:t>结果一样！</a:t>
            </a:r>
            <a:endParaRPr lang="en-US" altLang="zh-CN" dirty="0" smtClean="0">
              <a:solidFill>
                <a:srgbClr val="FFC000"/>
              </a:solidFill>
            </a:endParaRPr>
          </a:p>
          <a:p>
            <a:pPr marL="400050" lvl="1" indent="0">
              <a:buFontTx/>
              <a:buNone/>
              <a:defRPr/>
            </a:pPr>
            <a:r>
              <a:rPr lang="en-US" altLang="zh-CN" dirty="0" smtClean="0"/>
              <a:t>f(x);   // f</a:t>
            </a:r>
            <a:r>
              <a:rPr lang="zh-CN" altLang="en-US" dirty="0" smtClean="0"/>
              <a:t>中的输出是</a:t>
            </a:r>
            <a:r>
              <a:rPr lang="en-US" altLang="zh-CN" dirty="0" smtClean="0">
                <a:solidFill>
                  <a:srgbClr val="FFC000"/>
                </a:solidFill>
              </a:rPr>
              <a:t>x</a:t>
            </a:r>
            <a:r>
              <a:rPr lang="zh-CN" altLang="en-US" dirty="0" smtClean="0"/>
              <a:t>的值和地址</a:t>
            </a:r>
            <a:endParaRPr lang="en-US" altLang="zh-CN" dirty="0" smtClean="0"/>
          </a:p>
          <a:p>
            <a:pPr marL="400050" lvl="1" indent="0">
              <a:buFontTx/>
              <a:buNone/>
              <a:defRPr/>
            </a:pPr>
            <a:r>
              <a:rPr lang="en-US" altLang="zh-CN" dirty="0" smtClean="0"/>
              <a:t>f(y);   // f</a:t>
            </a:r>
            <a:r>
              <a:rPr lang="zh-CN" altLang="en-US" dirty="0" smtClean="0"/>
              <a:t>中的输出是</a:t>
            </a:r>
            <a:r>
              <a:rPr lang="en-US" altLang="zh-CN" dirty="0" smtClean="0">
                <a:solidFill>
                  <a:srgbClr val="FFC000"/>
                </a:solidFill>
              </a:rPr>
              <a:t>y</a:t>
            </a:r>
            <a:r>
              <a:rPr lang="zh-CN" altLang="en-US" dirty="0" smtClean="0"/>
              <a:t>的值和地址</a:t>
            </a:r>
            <a:endParaRPr lang="en-US" altLang="zh-CN" dirty="0" smtClean="0"/>
          </a:p>
          <a:p>
            <a:pPr marL="0" indent="0">
              <a:buFont typeface="Wingdings" pitchFamily="2" charset="2"/>
              <a:buNone/>
              <a:defRPr/>
            </a:pPr>
            <a:endParaRPr lang="zh-CN" altLang="en-US" dirty="0"/>
          </a:p>
        </p:txBody>
      </p:sp>
    </p:spTree>
    <p:extLst>
      <p:ext uri="{BB962C8B-B14F-4D97-AF65-F5344CB8AC3E}">
        <p14:creationId xmlns:p14="http://schemas.microsoft.com/office/powerpoint/2010/main" val="225200789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5888"/>
            <a:ext cx="8229600" cy="1139825"/>
          </a:xfrm>
        </p:spPr>
        <p:txBody>
          <a:bodyPr/>
          <a:lstStyle/>
          <a:p>
            <a:pPr>
              <a:defRPr/>
            </a:pPr>
            <a:r>
              <a:rPr lang="zh-CN" altLang="en-US" dirty="0" smtClean="0"/>
              <a:t>引用类型的实现</a:t>
            </a:r>
            <a:endParaRPr lang="zh-CN" altLang="en-US" dirty="0"/>
          </a:p>
        </p:txBody>
      </p:sp>
      <p:sp>
        <p:nvSpPr>
          <p:cNvPr id="3" name="内容占位符 2"/>
          <p:cNvSpPr>
            <a:spLocks noGrp="1"/>
          </p:cNvSpPr>
          <p:nvPr>
            <p:ph idx="1"/>
          </p:nvPr>
        </p:nvSpPr>
        <p:spPr>
          <a:xfrm>
            <a:off x="457200" y="1268413"/>
            <a:ext cx="8229600" cy="5445125"/>
          </a:xfrm>
        </p:spPr>
        <p:txBody>
          <a:bodyPr>
            <a:normAutofit fontScale="77500" lnSpcReduction="20000"/>
          </a:bodyPr>
          <a:lstStyle/>
          <a:p>
            <a:pPr marL="355600" indent="-355600">
              <a:lnSpc>
                <a:spcPct val="120000"/>
              </a:lnSpc>
              <a:defRPr/>
            </a:pPr>
            <a:r>
              <a:rPr lang="zh-CN" altLang="en-US" dirty="0"/>
              <a:t>引用类型一般作为指针类型来实现（有时又把引用类型称作隐蔽的指针，</a:t>
            </a:r>
            <a:r>
              <a:rPr lang="en-US" altLang="zh-CN" dirty="0">
                <a:solidFill>
                  <a:srgbClr val="FFC000"/>
                </a:solidFill>
              </a:rPr>
              <a:t>hidden pointer</a:t>
            </a:r>
            <a:r>
              <a:rPr lang="zh-CN" altLang="en-US" dirty="0" smtClean="0"/>
              <a:t>）</a:t>
            </a:r>
            <a:endParaRPr lang="en-US" altLang="zh-CN" dirty="0" smtClean="0"/>
          </a:p>
          <a:p>
            <a:pPr marL="355600" indent="-355600">
              <a:lnSpc>
                <a:spcPct val="120000"/>
              </a:lnSpc>
              <a:defRPr/>
            </a:pPr>
            <a:r>
              <a:rPr lang="zh-CN" altLang="en-US" dirty="0" smtClean="0"/>
              <a:t>下面是等价的指针类型实现</a:t>
            </a:r>
            <a:endParaRPr lang="zh-CN" altLang="en-US" dirty="0"/>
          </a:p>
          <a:p>
            <a:pPr marL="400050" lvl="1" indent="0">
              <a:buFontTx/>
              <a:buNone/>
              <a:defRPr/>
            </a:pPr>
            <a:r>
              <a:rPr lang="en-US" altLang="zh-CN" dirty="0" smtClean="0"/>
              <a:t>void f(</a:t>
            </a:r>
            <a:r>
              <a:rPr lang="en-US" altLang="zh-CN" dirty="0" err="1" smtClean="0"/>
              <a:t>int</a:t>
            </a:r>
            <a:r>
              <a:rPr lang="en-US" altLang="zh-CN" dirty="0" smtClean="0"/>
              <a:t> </a:t>
            </a:r>
            <a:r>
              <a:rPr lang="en-US" altLang="zh-CN" dirty="0">
                <a:solidFill>
                  <a:srgbClr val="FFC000"/>
                </a:solidFill>
              </a:rPr>
              <a:t>*</a:t>
            </a:r>
            <a:r>
              <a:rPr lang="en-US" altLang="zh-CN" dirty="0" smtClean="0">
                <a:solidFill>
                  <a:srgbClr val="FFC000"/>
                </a:solidFill>
              </a:rPr>
              <a:t>m</a:t>
            </a:r>
            <a:r>
              <a:rPr lang="en-US" altLang="zh-CN" dirty="0" smtClean="0"/>
              <a:t>) //m</a:t>
            </a:r>
            <a:r>
              <a:rPr lang="zh-CN" altLang="en-US" dirty="0" smtClean="0"/>
              <a:t>是</a:t>
            </a:r>
            <a:r>
              <a:rPr lang="zh-CN" altLang="en-US" dirty="0" smtClean="0">
                <a:solidFill>
                  <a:srgbClr val="FFC000"/>
                </a:solidFill>
              </a:rPr>
              <a:t>指针</a:t>
            </a:r>
            <a:r>
              <a:rPr lang="zh-CN" altLang="en-US" dirty="0" smtClean="0"/>
              <a:t>类型</a:t>
            </a:r>
            <a:endParaRPr lang="en-US" altLang="zh-CN" dirty="0" smtClean="0"/>
          </a:p>
          <a:p>
            <a:pPr marL="400050" lvl="1" indent="0">
              <a:buFontTx/>
              <a:buNone/>
              <a:defRPr/>
            </a:pPr>
            <a:r>
              <a:rPr lang="en-US" altLang="zh-CN" dirty="0" smtClean="0"/>
              <a:t>{ </a:t>
            </a:r>
            <a:r>
              <a:rPr lang="en-US" altLang="zh-CN" dirty="0" err="1" smtClean="0"/>
              <a:t>cout</a:t>
            </a:r>
            <a:r>
              <a:rPr lang="en-US" altLang="zh-CN" dirty="0" smtClean="0"/>
              <a:t> &lt;&lt; </a:t>
            </a:r>
            <a:r>
              <a:rPr lang="en-US" altLang="zh-CN" dirty="0" smtClean="0">
                <a:solidFill>
                  <a:srgbClr val="FFC000"/>
                </a:solidFill>
              </a:rPr>
              <a:t>*</a:t>
            </a:r>
            <a:r>
              <a:rPr lang="en-US" altLang="zh-CN" dirty="0" smtClean="0"/>
              <a:t>m &lt;&lt; ',' //</a:t>
            </a:r>
            <a:r>
              <a:rPr lang="zh-CN" altLang="en-US" dirty="0" smtClean="0"/>
              <a:t>输出</a:t>
            </a:r>
            <a:r>
              <a:rPr lang="en-US" altLang="zh-CN" dirty="0" smtClean="0"/>
              <a:t>m</a:t>
            </a:r>
            <a:r>
              <a:rPr lang="zh-CN" altLang="en-US" dirty="0" smtClean="0">
                <a:solidFill>
                  <a:srgbClr val="FFC000"/>
                </a:solidFill>
              </a:rPr>
              <a:t>指向</a:t>
            </a:r>
            <a:r>
              <a:rPr lang="zh-CN" altLang="en-US" dirty="0" smtClean="0"/>
              <a:t>的值</a:t>
            </a:r>
            <a:r>
              <a:rPr lang="zh-CN" altLang="en-US" dirty="0"/>
              <a:t>（实参的值）</a:t>
            </a:r>
            <a:endParaRPr lang="en-US" altLang="zh-CN" dirty="0" smtClean="0"/>
          </a:p>
          <a:p>
            <a:pPr marL="400050" lvl="1" indent="0">
              <a:buFontTx/>
              <a:buNone/>
              <a:defRPr/>
            </a:pPr>
            <a:r>
              <a:rPr lang="en-US" altLang="zh-CN" dirty="0"/>
              <a:t> </a:t>
            </a:r>
            <a:r>
              <a:rPr lang="en-US" altLang="zh-CN" dirty="0" smtClean="0"/>
              <a:t>         &lt;&lt; m;   //</a:t>
            </a:r>
            <a:r>
              <a:rPr lang="zh-CN" altLang="en-US" dirty="0" smtClean="0"/>
              <a:t>输出</a:t>
            </a:r>
            <a:r>
              <a:rPr lang="en-US" altLang="zh-CN" dirty="0" smtClean="0"/>
              <a:t>m</a:t>
            </a:r>
            <a:r>
              <a:rPr lang="zh-CN" altLang="en-US" dirty="0" smtClean="0"/>
              <a:t>的</a:t>
            </a:r>
            <a:r>
              <a:rPr lang="zh-CN" altLang="en-US" dirty="0" smtClean="0">
                <a:solidFill>
                  <a:srgbClr val="FFC000"/>
                </a:solidFill>
              </a:rPr>
              <a:t>值</a:t>
            </a:r>
            <a:r>
              <a:rPr lang="zh-CN" altLang="en-US" dirty="0" smtClean="0"/>
              <a:t>（实参的地址）</a:t>
            </a:r>
            <a:endParaRPr lang="en-US" altLang="zh-CN" dirty="0" smtClean="0"/>
          </a:p>
          <a:p>
            <a:pPr marL="400050" lvl="1" indent="0">
              <a:buFontTx/>
              <a:buNone/>
              <a:defRPr/>
            </a:pPr>
            <a:r>
              <a:rPr lang="en-US" altLang="zh-CN" dirty="0" smtClean="0"/>
              <a:t>}</a:t>
            </a:r>
          </a:p>
          <a:p>
            <a:pPr marL="400050" lvl="1" indent="0">
              <a:buFontTx/>
              <a:buNone/>
              <a:defRPr/>
            </a:pPr>
            <a:r>
              <a:rPr lang="en-US" altLang="zh-CN" dirty="0" smtClean="0"/>
              <a:t>......</a:t>
            </a:r>
          </a:p>
          <a:p>
            <a:pPr marL="400050" lvl="1" indent="0">
              <a:buFontTx/>
              <a:buNone/>
              <a:defRPr/>
            </a:pPr>
            <a:r>
              <a:rPr lang="en-US" altLang="zh-CN" dirty="0" err="1" smtClean="0"/>
              <a:t>int</a:t>
            </a:r>
            <a:r>
              <a:rPr lang="en-US" altLang="zh-CN" dirty="0" smtClean="0"/>
              <a:t> x=0,y=0;</a:t>
            </a:r>
          </a:p>
          <a:p>
            <a:pPr marL="400050" lvl="1" indent="0">
              <a:buFontTx/>
              <a:buNone/>
              <a:defRPr/>
            </a:pPr>
            <a:r>
              <a:rPr lang="en-US" altLang="zh-CN" dirty="0" err="1" smtClean="0"/>
              <a:t>int</a:t>
            </a:r>
            <a:r>
              <a:rPr lang="en-US" altLang="zh-CN" dirty="0" smtClean="0"/>
              <a:t> </a:t>
            </a:r>
            <a:r>
              <a:rPr lang="en-US" altLang="zh-CN" dirty="0" smtClean="0">
                <a:solidFill>
                  <a:srgbClr val="FFC000"/>
                </a:solidFill>
              </a:rPr>
              <a:t>*z</a:t>
            </a:r>
            <a:r>
              <a:rPr lang="en-US" altLang="zh-CN" dirty="0" smtClean="0"/>
              <a:t>=</a:t>
            </a:r>
            <a:r>
              <a:rPr lang="en-US" altLang="zh-CN" dirty="0" smtClean="0">
                <a:solidFill>
                  <a:srgbClr val="FFC000"/>
                </a:solidFill>
              </a:rPr>
              <a:t>&amp;</a:t>
            </a:r>
            <a:r>
              <a:rPr lang="en-US" altLang="zh-CN" dirty="0" smtClean="0"/>
              <a:t>x; //z</a:t>
            </a:r>
            <a:r>
              <a:rPr lang="zh-CN" altLang="en-US" dirty="0" smtClean="0"/>
              <a:t>是</a:t>
            </a:r>
            <a:r>
              <a:rPr lang="zh-CN" altLang="en-US" dirty="0">
                <a:solidFill>
                  <a:srgbClr val="FFC000"/>
                </a:solidFill>
              </a:rPr>
              <a:t>指针</a:t>
            </a:r>
            <a:r>
              <a:rPr lang="zh-CN" altLang="en-US" dirty="0" smtClean="0"/>
              <a:t>类型</a:t>
            </a:r>
            <a:endParaRPr lang="en-US" altLang="zh-CN" dirty="0" smtClean="0"/>
          </a:p>
          <a:p>
            <a:pPr marL="400050" lvl="1" indent="0">
              <a:buFontTx/>
              <a:buNone/>
              <a:defRPr/>
            </a:pPr>
            <a:r>
              <a:rPr lang="en-US" altLang="zh-CN" dirty="0" smtClean="0">
                <a:solidFill>
                  <a:srgbClr val="FFC000"/>
                </a:solidFill>
              </a:rPr>
              <a:t>*</a:t>
            </a:r>
            <a:r>
              <a:rPr lang="en-US" altLang="zh-CN" dirty="0" smtClean="0"/>
              <a:t>z = 1; </a:t>
            </a:r>
          </a:p>
          <a:p>
            <a:pPr marL="400050" lvl="1" indent="0">
              <a:buFontTx/>
              <a:buNone/>
              <a:defRPr/>
            </a:pPr>
            <a:r>
              <a:rPr lang="en-US" altLang="zh-CN" dirty="0" err="1" smtClean="0"/>
              <a:t>cout</a:t>
            </a:r>
            <a:r>
              <a:rPr lang="en-US" altLang="zh-CN" dirty="0" smtClean="0"/>
              <a:t> &lt;&lt; x </a:t>
            </a:r>
            <a:r>
              <a:rPr lang="en-US" altLang="zh-CN" dirty="0"/>
              <a:t>&lt;&lt; ',' </a:t>
            </a:r>
            <a:r>
              <a:rPr lang="en-US" altLang="zh-CN" dirty="0" smtClean="0"/>
              <a:t>&lt;&lt; </a:t>
            </a:r>
            <a:r>
              <a:rPr lang="en-US" altLang="zh-CN" dirty="0" smtClean="0">
                <a:solidFill>
                  <a:srgbClr val="FFC000"/>
                </a:solidFill>
              </a:rPr>
              <a:t>*</a:t>
            </a:r>
            <a:r>
              <a:rPr lang="en-US" altLang="zh-CN" dirty="0" smtClean="0"/>
              <a:t>z; // 1,1</a:t>
            </a:r>
          </a:p>
          <a:p>
            <a:pPr marL="400050" lvl="1" indent="0">
              <a:buFontTx/>
              <a:buNone/>
              <a:defRPr/>
            </a:pPr>
            <a:r>
              <a:rPr lang="en-US" altLang="zh-CN" dirty="0" err="1" smtClean="0"/>
              <a:t>cout</a:t>
            </a:r>
            <a:r>
              <a:rPr lang="en-US" altLang="zh-CN" dirty="0" smtClean="0"/>
              <a:t> &lt;&lt; &amp;x &lt;&lt; </a:t>
            </a:r>
            <a:r>
              <a:rPr lang="en-US" altLang="zh-CN" dirty="0" smtClean="0">
                <a:solidFill>
                  <a:srgbClr val="FFC000"/>
                </a:solidFill>
              </a:rPr>
              <a:t>z</a:t>
            </a:r>
            <a:r>
              <a:rPr lang="en-US" altLang="zh-CN" dirty="0" smtClean="0"/>
              <a:t>;   //</a:t>
            </a:r>
            <a:r>
              <a:rPr lang="zh-CN" altLang="en-US" dirty="0" smtClean="0">
                <a:solidFill>
                  <a:srgbClr val="FFC000"/>
                </a:solidFill>
              </a:rPr>
              <a:t>结果一样！</a:t>
            </a:r>
            <a:endParaRPr lang="en-US" altLang="zh-CN" dirty="0" smtClean="0">
              <a:solidFill>
                <a:srgbClr val="FFC000"/>
              </a:solidFill>
            </a:endParaRPr>
          </a:p>
          <a:p>
            <a:pPr marL="400050" lvl="1" indent="0">
              <a:buFontTx/>
              <a:buNone/>
              <a:defRPr/>
            </a:pPr>
            <a:r>
              <a:rPr lang="en-US" altLang="zh-CN" dirty="0" smtClean="0"/>
              <a:t>f(</a:t>
            </a:r>
            <a:r>
              <a:rPr lang="en-US" altLang="zh-CN" dirty="0" smtClean="0">
                <a:solidFill>
                  <a:srgbClr val="FFC000"/>
                </a:solidFill>
              </a:rPr>
              <a:t>&amp;</a:t>
            </a:r>
            <a:r>
              <a:rPr lang="en-US" altLang="zh-CN" dirty="0" smtClean="0"/>
              <a:t>x); // f</a:t>
            </a:r>
            <a:r>
              <a:rPr lang="zh-CN" altLang="en-US" dirty="0" smtClean="0"/>
              <a:t>中的输出是</a:t>
            </a:r>
            <a:r>
              <a:rPr lang="en-US" altLang="zh-CN" dirty="0" smtClean="0">
                <a:solidFill>
                  <a:srgbClr val="FFC000"/>
                </a:solidFill>
              </a:rPr>
              <a:t>x</a:t>
            </a:r>
            <a:r>
              <a:rPr lang="zh-CN" altLang="en-US" dirty="0" smtClean="0"/>
              <a:t>的值和地址</a:t>
            </a:r>
            <a:endParaRPr lang="en-US" altLang="zh-CN" dirty="0" smtClean="0"/>
          </a:p>
          <a:p>
            <a:pPr marL="400050" lvl="1" indent="0">
              <a:buFontTx/>
              <a:buNone/>
              <a:defRPr/>
            </a:pPr>
            <a:r>
              <a:rPr lang="en-US" altLang="zh-CN" dirty="0" smtClean="0"/>
              <a:t>f(</a:t>
            </a:r>
            <a:r>
              <a:rPr lang="en-US" altLang="zh-CN" dirty="0" smtClean="0">
                <a:solidFill>
                  <a:srgbClr val="FFC000"/>
                </a:solidFill>
              </a:rPr>
              <a:t>&amp;</a:t>
            </a:r>
            <a:r>
              <a:rPr lang="en-US" altLang="zh-CN" dirty="0" smtClean="0"/>
              <a:t>y); // f</a:t>
            </a:r>
            <a:r>
              <a:rPr lang="zh-CN" altLang="en-US" dirty="0" smtClean="0"/>
              <a:t>中的输出是</a:t>
            </a:r>
            <a:r>
              <a:rPr lang="en-US" altLang="zh-CN" dirty="0" smtClean="0">
                <a:solidFill>
                  <a:srgbClr val="FFC000"/>
                </a:solidFill>
              </a:rPr>
              <a:t>y</a:t>
            </a:r>
            <a:r>
              <a:rPr lang="zh-CN" altLang="en-US" dirty="0" smtClean="0"/>
              <a:t>的值和地址</a:t>
            </a:r>
            <a:endParaRPr lang="en-US" altLang="zh-CN" dirty="0" smtClean="0"/>
          </a:p>
          <a:p>
            <a:pPr marL="0" indent="0">
              <a:buFont typeface="Wingdings" pitchFamily="2" charset="2"/>
              <a:buNone/>
              <a:defRPr/>
            </a:pPr>
            <a:endParaRPr lang="zh-CN" altLang="en-US" dirty="0"/>
          </a:p>
        </p:txBody>
      </p:sp>
    </p:spTree>
    <p:extLst>
      <p:ext uri="{BB962C8B-B14F-4D97-AF65-F5344CB8AC3E}">
        <p14:creationId xmlns:p14="http://schemas.microsoft.com/office/powerpoint/2010/main" val="2863850913"/>
      </p:ext>
    </p:extLst>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chemeClr val="tx1"/>
            </a:solidFill>
            <a:effectLst/>
            <a:latin typeface="Verdana" pitchFamily="34"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chemeClr val="tx1"/>
            </a:solidFill>
            <a:effectLst/>
            <a:latin typeface="Verdana" pitchFamily="34" charset="0"/>
            <a:ea typeface="宋体" charset="-122"/>
          </a:defRPr>
        </a:defPPr>
      </a:lstStyle>
    </a:lnDef>
    <a:txDef>
      <a:spPr>
        <a:noFill/>
      </a:spPr>
      <a:bodyPr wrap="square" rtlCol="0">
        <a:spAutoFit/>
      </a:bodyPr>
      <a:lstStyle>
        <a:defPPr marL="342900" indent="-342900" algn="just">
          <a:buFont typeface="Arial" panose="020B0604020202020204" pitchFamily="34" charset="0"/>
          <a:buChar char="•"/>
          <a:defRPr dirty="0">
            <a:solidFill>
              <a:srgbClr val="FFC000"/>
            </a:solidFill>
            <a:effectLst>
              <a:outerShdw blurRad="38100" dist="38100" dir="2700000" algn="tl">
                <a:srgbClr val="000000">
                  <a:alpha val="43137"/>
                </a:srgbClr>
              </a:outerShdw>
            </a:effectLst>
          </a:defRPr>
        </a:defPPr>
      </a:lstStyle>
    </a:tx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Globe</Template>
  <TotalTime>29450</TotalTime>
  <Words>5832</Words>
  <Application>Microsoft Office PowerPoint</Application>
  <PresentationFormat>全屏显示(4:3)</PresentationFormat>
  <Paragraphs>1159</Paragraphs>
  <Slides>94</Slides>
  <Notes>0</Notes>
  <HiddenSlides>0</HiddenSlides>
  <MMClips>0</MMClips>
  <ScaleCrop>false</ScaleCrop>
  <HeadingPairs>
    <vt:vector size="4" baseType="variant">
      <vt:variant>
        <vt:lpstr>主题</vt:lpstr>
      </vt:variant>
      <vt:variant>
        <vt:i4>1</vt:i4>
      </vt:variant>
      <vt:variant>
        <vt:lpstr>幻灯片标题</vt:lpstr>
      </vt:variant>
      <vt:variant>
        <vt:i4>94</vt:i4>
      </vt:variant>
    </vt:vector>
  </HeadingPairs>
  <TitlesOfParts>
    <vt:vector size="95" baseType="lpstr">
      <vt:lpstr>Globe</vt:lpstr>
      <vt:lpstr>八、复合数据的描述 −−构造数据类型</vt:lpstr>
      <vt:lpstr>主要内容</vt:lpstr>
      <vt:lpstr>指针类型概述</vt:lpstr>
      <vt:lpstr>指针类型的定义</vt:lpstr>
      <vt:lpstr>指针类型变量的定义</vt:lpstr>
      <vt:lpstr>PowerPoint 演示文稿</vt:lpstr>
      <vt:lpstr>PowerPoint 演示文稿</vt:lpstr>
      <vt:lpstr>指针类型的基本操作</vt:lpstr>
      <vt:lpstr>指针赋值操作</vt:lpstr>
      <vt:lpstr>间接访问操作(*和-&gt;)</vt:lpstr>
      <vt:lpstr>指针间接访问操作的例子</vt:lpstr>
      <vt:lpstr>PowerPoint 演示文稿</vt:lpstr>
      <vt:lpstr>PowerPoint 演示文稿</vt:lpstr>
      <vt:lpstr>指针的运算</vt:lpstr>
      <vt:lpstr>PowerPoint 演示文稿</vt:lpstr>
      <vt:lpstr>PowerPoint 演示文稿</vt:lpstr>
      <vt:lpstr>PowerPoint 演示文稿</vt:lpstr>
      <vt:lpstr>指针的输出</vt:lpstr>
      <vt:lpstr>下面指针的用法好吗？</vt:lpstr>
      <vt:lpstr>指针的主要用途</vt:lpstr>
      <vt:lpstr>指针作为形参类型</vt:lpstr>
      <vt:lpstr>PowerPoint 演示文稿</vt:lpstr>
      <vt:lpstr>提高参数传递效率</vt:lpstr>
      <vt:lpstr>PowerPoint 演示文稿</vt:lpstr>
      <vt:lpstr> </vt:lpstr>
      <vt:lpstr>PowerPoint 演示文稿</vt:lpstr>
      <vt:lpstr>避免指针参数带来的不必要的副作用</vt:lpstr>
      <vt:lpstr>指向常量的指针</vt:lpstr>
      <vt:lpstr>指向常量的指针作为函数形参类型</vt:lpstr>
      <vt:lpstr>PowerPoint 演示文稿</vt:lpstr>
      <vt:lpstr>指针类型的常量</vt:lpstr>
      <vt:lpstr>PowerPoint 演示文稿</vt:lpstr>
      <vt:lpstr>PowerPoint 演示文稿</vt:lpstr>
      <vt:lpstr>指向常量的指针常量</vt:lpstr>
      <vt:lpstr>指针作为函数返回值类型</vt:lpstr>
      <vt:lpstr>PowerPoint 演示文稿</vt:lpstr>
      <vt:lpstr>指针与动态变量</vt:lpstr>
      <vt:lpstr>动态变量 </vt:lpstr>
      <vt:lpstr>通过指针访问动态变量</vt:lpstr>
      <vt:lpstr>PowerPoint 演示文稿</vt:lpstr>
      <vt:lpstr>PowerPoint 演示文稿</vt:lpstr>
      <vt:lpstr>PowerPoint 演示文稿</vt:lpstr>
      <vt:lpstr>PowerPoint 演示文稿</vt:lpstr>
      <vt:lpstr>“内存泄漏” 问题</vt:lpstr>
      <vt:lpstr>“悬浮指针”问题</vt:lpstr>
      <vt:lpstr>动态变量的应用――动态数组</vt:lpstr>
      <vt:lpstr>PowerPoint 演示文稿</vt:lpstr>
      <vt:lpstr>PowerPoint 演示文稿</vt:lpstr>
      <vt:lpstr>数组元素的插入/删除操作</vt:lpstr>
      <vt:lpstr>动态变量的应用――链表</vt:lpstr>
      <vt:lpstr>单链表</vt:lpstr>
      <vt:lpstr>在链表中插入一个结点 </vt:lpstr>
      <vt:lpstr>PowerPoint 演示文稿</vt:lpstr>
      <vt:lpstr>PowerPoint 演示文稿</vt:lpstr>
      <vt:lpstr>PowerPoint 演示文稿</vt:lpstr>
      <vt:lpstr>PowerPoint 演示文稿</vt:lpstr>
      <vt:lpstr>PowerPoint 演示文稿</vt:lpstr>
      <vt:lpstr>PowerPoint 演示文稿</vt:lpstr>
      <vt:lpstr>在链表中删除一个结点 </vt:lpstr>
      <vt:lpstr>PowerPoint 演示文稿</vt:lpstr>
      <vt:lpstr>PowerPoint 演示文稿</vt:lpstr>
      <vt:lpstr>PowerPoint 演示文稿</vt:lpstr>
      <vt:lpstr>PowerPoint 演示文稿</vt:lpstr>
      <vt:lpstr>在链表中检索某个值a </vt:lpstr>
      <vt:lpstr>对输入的若干个数进行排序，在输入时，先输入各个数，最后输入一个结束标记（如：-1）</vt:lpstr>
      <vt:lpstr>PowerPoint 演示文稿</vt:lpstr>
      <vt:lpstr>PowerPoint 演示文稿</vt:lpstr>
      <vt:lpstr>PowerPoint 演示文稿</vt:lpstr>
      <vt:lpstr>用链表实现求解约瑟夫问题 </vt:lpstr>
      <vt:lpstr>PowerPoint 演示文稿</vt:lpstr>
      <vt:lpstr>PowerPoint 演示文稿</vt:lpstr>
      <vt:lpstr>指针与数组 </vt:lpstr>
      <vt:lpstr>获取数组的首地址</vt:lpstr>
      <vt:lpstr>PowerPoint 演示文稿</vt:lpstr>
      <vt:lpstr>函数main的参数</vt:lpstr>
      <vt:lpstr>函数指针 </vt:lpstr>
      <vt:lpstr>例：编写一个程序，根据输入的要求执行在一个函数表中定义的某个函数。 </vt:lpstr>
      <vt:lpstr>向函数传递函数</vt:lpstr>
      <vt:lpstr>PowerPoint 演示文稿</vt:lpstr>
      <vt:lpstr>多级指针</vt:lpstr>
      <vt:lpstr>交换两个指针变量值的函数</vt:lpstr>
      <vt:lpstr>指针数组</vt:lpstr>
      <vt:lpstr>PowerPoint 演示文稿</vt:lpstr>
      <vt:lpstr>引用类型</vt:lpstr>
      <vt:lpstr>PowerPoint 演示文稿</vt:lpstr>
      <vt:lpstr>引用类型作为函数的参数类型</vt:lpstr>
      <vt:lpstr>PowerPoint 演示文稿</vt:lpstr>
      <vt:lpstr>PowerPoint 演示文稿</vt:lpstr>
      <vt:lpstr>常量的引用</vt:lpstr>
      <vt:lpstr>PowerPoint 演示文稿</vt:lpstr>
      <vt:lpstr>PowerPoint 演示文稿</vt:lpstr>
      <vt:lpstr>引用类型与指针类型的区别</vt:lpstr>
      <vt:lpstr>引用类型的实现</vt:lpstr>
      <vt:lpstr>引用类型的实现</vt:lpstr>
    </vt:vector>
  </TitlesOfParts>
  <Company>Nanjing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构造数据类型</dc:title>
  <dc:creator>Chen Jiajun</dc:creator>
  <cp:lastModifiedBy>Chen Jiajun</cp:lastModifiedBy>
  <cp:revision>568</cp:revision>
  <dcterms:created xsi:type="dcterms:W3CDTF">2004-12-03T07:36:08Z</dcterms:created>
  <dcterms:modified xsi:type="dcterms:W3CDTF">2018-12-06T08:09:25Z</dcterms:modified>
</cp:coreProperties>
</file>